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71" r:id="rId7"/>
    <p:sldId id="260" r:id="rId8"/>
    <p:sldId id="261" r:id="rId9"/>
    <p:sldId id="262" r:id="rId10"/>
    <p:sldId id="263" r:id="rId11"/>
    <p:sldId id="264" r:id="rId12"/>
    <p:sldId id="268" r:id="rId13"/>
    <p:sldId id="269" r:id="rId14"/>
    <p:sldId id="272" r:id="rId15"/>
    <p:sldId id="273" r:id="rId16"/>
    <p:sldId id="275" r:id="rId17"/>
    <p:sldId id="274" r:id="rId18"/>
    <p:sldId id="265" r:id="rId19"/>
    <p:sldId id="266" r:id="rId20"/>
    <p:sldId id="267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000270-C102-4390-B879-4A8E6145C7B0}" v="3" dt="2022-04-29T14:02:27.775"/>
    <p1510:client id="{BC5A0D51-E5F1-4F7E-B450-1133A9A4A3AD}" v="6" dt="2022-05-26T01:52:02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 LIEVRE Stephanie [Serpentine Primary School]" userId="S::stephanie.hatton@education.wa.edu.au::d9d6904a-a374-49cd-b731-43b0f104f6b8" providerId="AD" clId="Web-{3C000270-C102-4390-B879-4A8E6145C7B0}"/>
    <pc:docChg chg="modSld">
      <pc:chgData name="LE LIEVRE Stephanie [Serpentine Primary School]" userId="S::stephanie.hatton@education.wa.edu.au::d9d6904a-a374-49cd-b731-43b0f104f6b8" providerId="AD" clId="Web-{3C000270-C102-4390-B879-4A8E6145C7B0}" dt="2022-04-29T14:02:27.775" v="1" actId="20577"/>
      <pc:docMkLst>
        <pc:docMk/>
      </pc:docMkLst>
      <pc:sldChg chg="modSp">
        <pc:chgData name="LE LIEVRE Stephanie [Serpentine Primary School]" userId="S::stephanie.hatton@education.wa.edu.au::d9d6904a-a374-49cd-b731-43b0f104f6b8" providerId="AD" clId="Web-{3C000270-C102-4390-B879-4A8E6145C7B0}" dt="2022-04-29T14:02:27.775" v="1" actId="20577"/>
        <pc:sldMkLst>
          <pc:docMk/>
          <pc:sldMk cId="1123599357" sldId="257"/>
        </pc:sldMkLst>
        <pc:spChg chg="mod">
          <ac:chgData name="LE LIEVRE Stephanie [Serpentine Primary School]" userId="S::stephanie.hatton@education.wa.edu.au::d9d6904a-a374-49cd-b731-43b0f104f6b8" providerId="AD" clId="Web-{3C000270-C102-4390-B879-4A8E6145C7B0}" dt="2022-04-29T14:02:27.775" v="1" actId="20577"/>
          <ac:spMkLst>
            <pc:docMk/>
            <pc:sldMk cId="1123599357" sldId="257"/>
            <ac:spMk id="3" creationId="{1D40BDE3-08CA-4B6C-9FF3-036D3F24054D}"/>
          </ac:spMkLst>
        </pc:spChg>
      </pc:sldChg>
    </pc:docChg>
  </pc:docChgLst>
  <pc:docChgLst>
    <pc:chgData name="LE LIEVRE Stephanie [Serpentine Primary School]" userId="S::stephanie.hatton@education.wa.edu.au::d9d6904a-a374-49cd-b731-43b0f104f6b8" providerId="AD" clId="Web-{BC5A0D51-E5F1-4F7E-B450-1133A9A4A3AD}"/>
    <pc:docChg chg="modSld">
      <pc:chgData name="LE LIEVRE Stephanie [Serpentine Primary School]" userId="S::stephanie.hatton@education.wa.edu.au::d9d6904a-a374-49cd-b731-43b0f104f6b8" providerId="AD" clId="Web-{BC5A0D51-E5F1-4F7E-B450-1133A9A4A3AD}" dt="2022-05-26T01:52:02.721" v="5" actId="1076"/>
      <pc:docMkLst>
        <pc:docMk/>
      </pc:docMkLst>
      <pc:sldChg chg="addSp delSp modSp">
        <pc:chgData name="LE LIEVRE Stephanie [Serpentine Primary School]" userId="S::stephanie.hatton@education.wa.edu.au::d9d6904a-a374-49cd-b731-43b0f104f6b8" providerId="AD" clId="Web-{BC5A0D51-E5F1-4F7E-B450-1133A9A4A3AD}" dt="2022-05-26T01:52:02.721" v="5" actId="1076"/>
        <pc:sldMkLst>
          <pc:docMk/>
          <pc:sldMk cId="1511903389" sldId="265"/>
        </pc:sldMkLst>
        <pc:picChg chg="mod">
          <ac:chgData name="LE LIEVRE Stephanie [Serpentine Primary School]" userId="S::stephanie.hatton@education.wa.edu.au::d9d6904a-a374-49cd-b731-43b0f104f6b8" providerId="AD" clId="Web-{BC5A0D51-E5F1-4F7E-B450-1133A9A4A3AD}" dt="2022-05-26T01:52:02.721" v="5" actId="1076"/>
          <ac:picMkLst>
            <pc:docMk/>
            <pc:sldMk cId="1511903389" sldId="265"/>
            <ac:picMk id="20" creationId="{C22CE6C2-ABFD-4E2B-9A07-121484895F3D}"/>
          </ac:picMkLst>
        </pc:picChg>
        <pc:picChg chg="add del mod">
          <ac:chgData name="LE LIEVRE Stephanie [Serpentine Primary School]" userId="S::stephanie.hatton@education.wa.edu.au::d9d6904a-a374-49cd-b731-43b0f104f6b8" providerId="AD" clId="Web-{BC5A0D51-E5F1-4F7E-B450-1133A9A4A3AD}" dt="2022-05-26T01:51:58.737" v="4" actId="1076"/>
          <ac:picMkLst>
            <pc:docMk/>
            <pc:sldMk cId="1511903389" sldId="265"/>
            <ac:picMk id="21" creationId="{26263B14-979B-4AA9-80EC-5CB1A0D95FA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13/04/2023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13/04/2023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13/04/2023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13/04/2023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13/04/2023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13/04/2023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13/04/2023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13/04/2023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13/04/2023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13/04/2023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13/04/2023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13/04/2023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l"/>
            <a:r>
              <a:rPr lang="en-AU" b="1" dirty="0"/>
              <a:t>Year: </a:t>
            </a:r>
            <a:r>
              <a:rPr lang="en-AU" dirty="0"/>
              <a:t>3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Term: 3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Objective: </a:t>
            </a:r>
            <a:r>
              <a:rPr lang="en-AU" dirty="0"/>
              <a:t>Identify appositives in sentences and match appositives to nouns/noun phrases.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Author: </a:t>
            </a:r>
            <a:r>
              <a:rPr lang="en-AU" dirty="0"/>
              <a:t>Stephanie Le Lievre/Penny Blomfield</a:t>
            </a:r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603" y="3207953"/>
            <a:ext cx="11611397" cy="107721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Great Barrier Reef, the largest reef in the world, stretches over 2,300 kilometres.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CC13E7BA-4C04-4E05-AB1D-68E265709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818FE73-75F6-4103-9BD7-82AD7AEE5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83840356-5740-46E6-B99E-26BB2C888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968" y="99538"/>
            <a:ext cx="674079" cy="6740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85370AF-0EDC-4BB6-A0D5-5B09FE24FCC8}"/>
              </a:ext>
            </a:extLst>
          </p:cNvPr>
          <p:cNvSpPr/>
          <p:nvPr/>
        </p:nvSpPr>
        <p:spPr>
          <a:xfrm>
            <a:off x="0" y="389280"/>
            <a:ext cx="6538092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noun or noun phrase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appositive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1707EB2-A47E-4B48-AA2F-0378883F1A7E}"/>
              </a:ext>
            </a:extLst>
          </p:cNvPr>
          <p:cNvSpPr/>
          <p:nvPr/>
        </p:nvSpPr>
        <p:spPr>
          <a:xfrm>
            <a:off x="329000" y="3279903"/>
            <a:ext cx="4318674" cy="4666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1B6207-C064-495D-B3F6-44C03DB1EB3E}"/>
              </a:ext>
            </a:extLst>
          </p:cNvPr>
          <p:cNvCxnSpPr>
            <a:cxnSpLocks/>
          </p:cNvCxnSpPr>
          <p:nvPr/>
        </p:nvCxnSpPr>
        <p:spPr>
          <a:xfrm>
            <a:off x="4799024" y="3746562"/>
            <a:ext cx="549270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25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842" y="2816156"/>
            <a:ext cx="11611397" cy="107721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Great White Shark, a species of large mackerel shark, can be found in the coastal waters of all major oceans.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94399A65-EB8A-4943-8A5C-9543EE402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85E7300-E14A-4BBC-97AB-23EA17F44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51721EC-A749-443A-A48A-C71CD837E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968" y="99538"/>
            <a:ext cx="674079" cy="6740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2739C4F-6C7A-4B42-B502-BF30BDAC0E46}"/>
              </a:ext>
            </a:extLst>
          </p:cNvPr>
          <p:cNvSpPr/>
          <p:nvPr/>
        </p:nvSpPr>
        <p:spPr>
          <a:xfrm>
            <a:off x="0" y="369331"/>
            <a:ext cx="6538092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noun or noun phrase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appositive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834471-5DAC-4E4D-AFB0-BEBA01AEA104}"/>
              </a:ext>
            </a:extLst>
          </p:cNvPr>
          <p:cNvSpPr/>
          <p:nvPr/>
        </p:nvSpPr>
        <p:spPr>
          <a:xfrm>
            <a:off x="278549" y="2888106"/>
            <a:ext cx="4388043" cy="4666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A777FE-5CC5-40FB-AB87-00B757117A73}"/>
              </a:ext>
            </a:extLst>
          </p:cNvPr>
          <p:cNvCxnSpPr>
            <a:cxnSpLocks/>
          </p:cNvCxnSpPr>
          <p:nvPr/>
        </p:nvCxnSpPr>
        <p:spPr>
          <a:xfrm>
            <a:off x="4901341" y="3355440"/>
            <a:ext cx="655703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05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842" y="2779847"/>
            <a:ext cx="11611397" cy="107721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Echidna, an egg-laying mammal, is found throughout New Guinea and Australia.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811C7B49-DAEF-4893-B14B-BB3DA61B8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114ECB4E-FBB0-4020-A3AA-D56C23CDE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843202-70CC-4BC6-8E42-6488CFCBE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968" y="99538"/>
            <a:ext cx="674079" cy="6740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131598-249A-4CEA-80E4-F7599CEF1902}"/>
              </a:ext>
            </a:extLst>
          </p:cNvPr>
          <p:cNvSpPr/>
          <p:nvPr/>
        </p:nvSpPr>
        <p:spPr>
          <a:xfrm>
            <a:off x="0" y="389280"/>
            <a:ext cx="6538092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noun or noun phrase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appositive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65F32C-E33F-4067-8544-1DAA7EAB94C1}"/>
              </a:ext>
            </a:extLst>
          </p:cNvPr>
          <p:cNvCxnSpPr>
            <a:cxnSpLocks/>
          </p:cNvCxnSpPr>
          <p:nvPr/>
        </p:nvCxnSpPr>
        <p:spPr>
          <a:xfrm>
            <a:off x="2897510" y="3355577"/>
            <a:ext cx="467624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71ED82A-BE88-4531-A337-26CB74A9C395}"/>
              </a:ext>
            </a:extLst>
          </p:cNvPr>
          <p:cNvSpPr/>
          <p:nvPr/>
        </p:nvSpPr>
        <p:spPr>
          <a:xfrm>
            <a:off x="278550" y="2857966"/>
            <a:ext cx="2420508" cy="4666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045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602" y="2775920"/>
            <a:ext cx="11611397" cy="107721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Canberra, the capital city of Australia, has a population of four hundred thousand.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90DFC06-39CC-4FA4-9C75-9799C0809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618" y="184665"/>
            <a:ext cx="674078" cy="6740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AFE5A7-1106-4570-8FCB-46C98421F89D}"/>
              </a:ext>
            </a:extLst>
          </p:cNvPr>
          <p:cNvSpPr/>
          <p:nvPr/>
        </p:nvSpPr>
        <p:spPr>
          <a:xfrm>
            <a:off x="0" y="380383"/>
            <a:ext cx="6538092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noun or noun phrase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appositive</a:t>
            </a:r>
          </a:p>
        </p:txBody>
      </p:sp>
    </p:spTree>
    <p:extLst>
      <p:ext uri="{BB962C8B-B14F-4D97-AF65-F5344CB8AC3E}">
        <p14:creationId xmlns:p14="http://schemas.microsoft.com/office/powerpoint/2010/main" val="252341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842" y="2770517"/>
            <a:ext cx="11611397" cy="107721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My grandfather’s dog, a cute black poodle, loves to run and play fetch at the park.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FEAAAA3-8B4F-4E37-B48C-5B582EA9E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618" y="117751"/>
            <a:ext cx="674078" cy="6740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74A212-9AEE-4DF8-8D49-EDD57E1C7EC2}"/>
              </a:ext>
            </a:extLst>
          </p:cNvPr>
          <p:cNvSpPr/>
          <p:nvPr/>
        </p:nvSpPr>
        <p:spPr>
          <a:xfrm>
            <a:off x="0" y="369331"/>
            <a:ext cx="6538092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noun or noun phrase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appositive</a:t>
            </a:r>
          </a:p>
        </p:txBody>
      </p:sp>
    </p:spTree>
    <p:extLst>
      <p:ext uri="{BB962C8B-B14F-4D97-AF65-F5344CB8AC3E}">
        <p14:creationId xmlns:p14="http://schemas.microsoft.com/office/powerpoint/2010/main" val="365686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401" y="2349430"/>
            <a:ext cx="11441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Anthony Albanese visited England to discuss climate change with other world leaders.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826" y="3763808"/>
            <a:ext cx="3297382" cy="9541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the Prime Minister of Australia</a:t>
            </a:r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1566" y="3763808"/>
            <a:ext cx="3249027" cy="954107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a type of flower</a:t>
            </a:r>
          </a:p>
          <a:p>
            <a:pPr algn="ctr"/>
            <a:endParaRPr lang="en-AU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38951" y="3766300"/>
            <a:ext cx="3433469" cy="954107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the first President of the USA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401" y="5055075"/>
            <a:ext cx="11902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Anthony Albanese, </a:t>
            </a:r>
            <a:r>
              <a:rPr lang="en-AU" sz="3200" b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the Prime Minister of Australia</a:t>
            </a:r>
            <a:r>
              <a:rPr lang="en-AU" sz="3200" b="1" dirty="0">
                <a:latin typeface="Century Gothic" panose="020B0502020202020204" pitchFamily="34" charset="0"/>
              </a:rPr>
              <a:t>, visited England to discuss climate change with other world leaders.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69331"/>
            <a:ext cx="6538092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Match the appropriate appositive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Punctuate with commas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remainder of the sentence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03336" y="913049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subject/ appositive?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935" y="6914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263B14-979B-4AA9-80EC-5CB1A0D95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590" y="69145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401" y="2202306"/>
            <a:ext cx="1144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Dalmatians are known for their black spots.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826" y="3284092"/>
            <a:ext cx="3297382" cy="9541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a type of furniture</a:t>
            </a:r>
            <a:b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en-AU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1566" y="3284092"/>
            <a:ext cx="3249027" cy="954107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the largest rocket in the world</a:t>
            </a:r>
          </a:p>
        </p:txBody>
      </p:sp>
      <p:sp>
        <p:nvSpPr>
          <p:cNvPr id="9" name="Rectangle 8"/>
          <p:cNvSpPr/>
          <p:nvPr/>
        </p:nvSpPr>
        <p:spPr>
          <a:xfrm>
            <a:off x="7920331" y="3284092"/>
            <a:ext cx="3433469" cy="954107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a popular breed of dog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401" y="5027597"/>
            <a:ext cx="11902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Dalmatians, </a:t>
            </a:r>
            <a:r>
              <a:rPr lang="en-AU" sz="3200" b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a popular breed of dog</a:t>
            </a:r>
            <a:r>
              <a:rPr lang="en-AU" sz="3200" b="1" dirty="0">
                <a:latin typeface="Century Gothic" panose="020B0502020202020204" pitchFamily="34" charset="0"/>
              </a:rPr>
              <a:t>, are known for their black spots.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C2B7F4C1-9044-4DE6-BEDF-E029294A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A62C151-16A0-4880-A6B3-F42DD8072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D3FDC4E-561B-49CC-B708-6E99A1944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5584" y="69145"/>
            <a:ext cx="674078" cy="67407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1B2B3BD-605D-42C9-9EAE-98594AA4FF1B}"/>
              </a:ext>
            </a:extLst>
          </p:cNvPr>
          <p:cNvSpPr/>
          <p:nvPr/>
        </p:nvSpPr>
        <p:spPr>
          <a:xfrm>
            <a:off x="0" y="369331"/>
            <a:ext cx="6538092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Match the appropriate appositive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Punctuate with commas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remainder of the sentence</a:t>
            </a:r>
          </a:p>
        </p:txBody>
      </p:sp>
    </p:spTree>
    <p:extLst>
      <p:ext uri="{BB962C8B-B14F-4D97-AF65-F5344CB8AC3E}">
        <p14:creationId xmlns:p14="http://schemas.microsoft.com/office/powerpoint/2010/main" val="347892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401" y="2166203"/>
            <a:ext cx="1144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Pavlova is made with egg whites and sugar.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826" y="3198037"/>
            <a:ext cx="3297382" cy="9541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a popular Australian dessert</a:t>
            </a:r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1566" y="3198036"/>
            <a:ext cx="3249027" cy="954107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a type of lawn </a:t>
            </a:r>
          </a:p>
          <a:p>
            <a:pPr algn="ctr"/>
            <a:endParaRPr lang="en-AU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89823" y="3220837"/>
            <a:ext cx="3433469" cy="954107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the French President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401" y="5046259"/>
            <a:ext cx="11902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Pavlova, </a:t>
            </a:r>
            <a:r>
              <a:rPr lang="en-AU" sz="3200" b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a popular Australian dessert</a:t>
            </a:r>
            <a:r>
              <a:rPr lang="en-AU" sz="3200" b="1" dirty="0">
                <a:latin typeface="Century Gothic" panose="020B0502020202020204" pitchFamily="34" charset="0"/>
              </a:rPr>
              <a:t>, is made with egg whites and sugar.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F23302-4960-491B-981F-C2FE9D90C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2CEC1450-6B5A-441B-8F66-5ADE36AD4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3660A4D-3502-451A-99E9-5777E6389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5584" y="69145"/>
            <a:ext cx="674078" cy="67407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2064D2E-BE1A-492D-B465-412B517BADA8}"/>
              </a:ext>
            </a:extLst>
          </p:cNvPr>
          <p:cNvSpPr/>
          <p:nvPr/>
        </p:nvSpPr>
        <p:spPr>
          <a:xfrm>
            <a:off x="0" y="369331"/>
            <a:ext cx="6538092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Match the appropriate appositive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Punctuate with commas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remainder of the sentence</a:t>
            </a:r>
          </a:p>
        </p:txBody>
      </p:sp>
    </p:spTree>
    <p:extLst>
      <p:ext uri="{BB962C8B-B14F-4D97-AF65-F5344CB8AC3E}">
        <p14:creationId xmlns:p14="http://schemas.microsoft.com/office/powerpoint/2010/main" val="127012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401" y="2166203"/>
            <a:ext cx="11441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On Saturday we are going on a family vacation to Busselton.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826" y="3604626"/>
            <a:ext cx="3297382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a type of car</a:t>
            </a:r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28322" y="3604626"/>
            <a:ext cx="3249027" cy="52322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the 14</a:t>
            </a:r>
            <a:r>
              <a:rPr lang="en-AU" sz="2800" baseline="30000" dirty="0">
                <a:solidFill>
                  <a:srgbClr val="00B050"/>
                </a:solidFill>
                <a:latin typeface="Century Gothic" panose="020B0502020202020204" pitchFamily="34" charset="0"/>
              </a:rPr>
              <a:t>th</a:t>
            </a: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 of May</a:t>
            </a:r>
          </a:p>
        </p:txBody>
      </p:sp>
      <p:sp>
        <p:nvSpPr>
          <p:cNvPr id="9" name="Rectangle 8"/>
          <p:cNvSpPr/>
          <p:nvPr/>
        </p:nvSpPr>
        <p:spPr>
          <a:xfrm>
            <a:off x="8152463" y="3604625"/>
            <a:ext cx="3433469" cy="954107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an orange vegetable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401" y="5046259"/>
            <a:ext cx="11902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On Saturday</a:t>
            </a:r>
            <a:r>
              <a:rPr lang="en-AU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,</a:t>
            </a:r>
            <a:r>
              <a:rPr lang="en-AU" sz="3200" b="1" dirty="0">
                <a:latin typeface="Century Gothic" panose="020B0502020202020204" pitchFamily="34" charset="0"/>
              </a:rPr>
              <a:t> </a:t>
            </a:r>
            <a:r>
              <a:rPr lang="en-AU" sz="3200" b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the 14</a:t>
            </a:r>
            <a:r>
              <a:rPr lang="en-AU" sz="3200" b="1" u="sng" baseline="30000" dirty="0">
                <a:solidFill>
                  <a:srgbClr val="00B050"/>
                </a:solidFill>
                <a:latin typeface="Century Gothic" panose="020B0502020202020204" pitchFamily="34" charset="0"/>
              </a:rPr>
              <a:t>th</a:t>
            </a:r>
            <a:r>
              <a:rPr lang="en-AU" sz="3200" b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 of May</a:t>
            </a:r>
            <a:r>
              <a:rPr lang="en-AU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,</a:t>
            </a:r>
            <a:r>
              <a:rPr lang="en-AU" sz="3200" b="1" dirty="0">
                <a:latin typeface="Century Gothic" panose="020B0502020202020204" pitchFamily="34" charset="0"/>
              </a:rPr>
              <a:t> we are going on a family vacation to Busselton.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F23302-4960-491B-981F-C2FE9D90C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2CEC1450-6B5A-441B-8F66-5ADE36AD4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3660A4D-3502-451A-99E9-5777E6389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5584" y="69145"/>
            <a:ext cx="674078" cy="67407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9B25BE4-40EA-43DD-96A4-177C6CB4D6CC}"/>
              </a:ext>
            </a:extLst>
          </p:cNvPr>
          <p:cNvSpPr/>
          <p:nvPr/>
        </p:nvSpPr>
        <p:spPr>
          <a:xfrm>
            <a:off x="0" y="369331"/>
            <a:ext cx="6538092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Match the appropriate appositive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Punctuate with commas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remainder of the sentence</a:t>
            </a:r>
          </a:p>
        </p:txBody>
      </p:sp>
    </p:spTree>
    <p:extLst>
      <p:ext uri="{BB962C8B-B14F-4D97-AF65-F5344CB8AC3E}">
        <p14:creationId xmlns:p14="http://schemas.microsoft.com/office/powerpoint/2010/main" val="60198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401" y="2166203"/>
            <a:ext cx="11441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My neighbours cat is always out at night causing fights with the other cats in our street.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826" y="3604626"/>
            <a:ext cx="3297382" cy="9541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a very nice high school student</a:t>
            </a:r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28322" y="3604626"/>
            <a:ext cx="3249027" cy="954107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the queen of England</a:t>
            </a:r>
          </a:p>
        </p:txBody>
      </p:sp>
      <p:sp>
        <p:nvSpPr>
          <p:cNvPr id="9" name="Rectangle 8"/>
          <p:cNvSpPr/>
          <p:nvPr/>
        </p:nvSpPr>
        <p:spPr>
          <a:xfrm>
            <a:off x="8152463" y="3604625"/>
            <a:ext cx="3433469" cy="954107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a long haired ginger tom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401" y="5046259"/>
            <a:ext cx="11902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My neighbours cat</a:t>
            </a:r>
            <a:r>
              <a:rPr lang="en-AU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, a long haired ginger tom, </a:t>
            </a:r>
            <a:r>
              <a:rPr lang="en-AU" sz="3200" b="1" dirty="0">
                <a:latin typeface="Century Gothic" panose="020B0502020202020204" pitchFamily="34" charset="0"/>
              </a:rPr>
              <a:t>is always out at night causing fights with the other cats in our street.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F23302-4960-491B-981F-C2FE9D90C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2CEC1450-6B5A-441B-8F66-5ADE36AD4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3660A4D-3502-451A-99E9-5777E6389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5584" y="69145"/>
            <a:ext cx="674078" cy="67407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CCC2315-BAF3-4A6B-80F0-267BB91BF2CE}"/>
              </a:ext>
            </a:extLst>
          </p:cNvPr>
          <p:cNvSpPr/>
          <p:nvPr/>
        </p:nvSpPr>
        <p:spPr>
          <a:xfrm>
            <a:off x="0" y="369331"/>
            <a:ext cx="6538092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Match the appropriate appositive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Punctuate with commas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remainder of the sentence</a:t>
            </a:r>
          </a:p>
        </p:txBody>
      </p:sp>
    </p:spTree>
    <p:extLst>
      <p:ext uri="{BB962C8B-B14F-4D97-AF65-F5344CB8AC3E}">
        <p14:creationId xmlns:p14="http://schemas.microsoft.com/office/powerpoint/2010/main" val="286434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164" y="1260100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163" y="2608257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729" y="580007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4807" y="580007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729" y="1254085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4807" y="1239975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0239" y="4874454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30239" y="4200376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4164" y="580007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64162" y="1934178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04883" y="809950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3571121" y="4638373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6371670" y="758090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6371670" y="1423520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6371670" y="2088950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6371670" y="2763040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337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1595" y="2190750"/>
            <a:ext cx="9118776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Century Gothic" panose="020B0502020202020204" pitchFamily="34" charset="0"/>
              </a:rPr>
              <a:t>We are learning to identify appositives and match them to nouns or noun phrases.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14939" y="369331"/>
            <a:ext cx="8535046" cy="1491268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An appositive is a noun or pronoun set beside another noun or pronoun to explain or define it. An appositive re-names the noun.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An appositive often starts with ‘an’, ‘a’, and ‘the’- but not always!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comma is required before and after the appositive.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05822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The star-sucker pygmy</a:t>
            </a:r>
            <a:r>
              <a:rPr lang="en-AU" dirty="0">
                <a:latin typeface="Century Gothic" panose="020B0502020202020204" pitchFamily="34" charset="0"/>
              </a:rPr>
              <a:t>,</a:t>
            </a:r>
            <a:r>
              <a:rPr lang="en-AU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AU" u="sng" dirty="0">
                <a:latin typeface="Century Gothic" panose="020B0502020202020204" pitchFamily="34" charset="0"/>
              </a:rPr>
              <a:t>the smallest octopus in the world, </a:t>
            </a:r>
            <a:r>
              <a:rPr lang="en-AU" dirty="0">
                <a:latin typeface="Century Gothic" panose="020B0502020202020204" pitchFamily="34" charset="0"/>
              </a:rPr>
              <a:t>is found in fairly shallow waters in the western Pacific.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95193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b="1" dirty="0">
                <a:latin typeface="Century Gothic" panose="020B0502020202020204" pitchFamily="34" charset="0"/>
              </a:rPr>
              <a:t>The chief surgeon</a:t>
            </a:r>
            <a:r>
              <a:rPr lang="en-AU" dirty="0">
                <a:latin typeface="Century Gothic" panose="020B0502020202020204" pitchFamily="34" charset="0"/>
              </a:rPr>
              <a:t>, </a:t>
            </a:r>
            <a:r>
              <a:rPr lang="en-AU" u="sng" dirty="0">
                <a:latin typeface="Century Gothic" panose="020B0502020202020204" pitchFamily="34" charset="0"/>
              </a:rPr>
              <a:t>an expert in organ-transplant procedures</a:t>
            </a:r>
            <a:r>
              <a:rPr lang="en-AU" dirty="0">
                <a:latin typeface="Century Gothic" panose="020B0502020202020204" pitchFamily="34" charset="0"/>
              </a:rPr>
              <a:t>, took her nephew on a hospital tour. 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6496" y="581950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b="1" dirty="0">
                <a:latin typeface="Century Gothic" panose="020B0502020202020204" pitchFamily="34" charset="0"/>
              </a:rPr>
              <a:t>Patty Mills</a:t>
            </a:r>
            <a:r>
              <a:rPr lang="en-AU" dirty="0">
                <a:latin typeface="Century Gothic" panose="020B0502020202020204" pitchFamily="34" charset="0"/>
              </a:rPr>
              <a:t>, </a:t>
            </a:r>
            <a:r>
              <a:rPr lang="en-AU" u="sng" dirty="0">
                <a:latin typeface="Century Gothic" panose="020B0502020202020204" pitchFamily="34" charset="0"/>
              </a:rPr>
              <a:t>an Australian professional basketball player</a:t>
            </a:r>
            <a:r>
              <a:rPr lang="en-AU" dirty="0">
                <a:latin typeface="Century Gothic" panose="020B0502020202020204" pitchFamily="34" charset="0"/>
              </a:rPr>
              <a:t>, was the country’s first Indigenous flag bearer at an Olympic games. </a:t>
            </a: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239789" y="3195438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2462213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an appositive?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an example of a sentence with an appositive?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subject/ appositive in this sentence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4429" y="2528638"/>
            <a:ext cx="259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8597" y="3336172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Stacey, battling against the wind and the rain, searched for the lost dog.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8597" y="4617719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My brother Luke, who lives in Melbourne, is coming home for Christmas.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4987" y="3773561"/>
            <a:ext cx="860129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This sentence contains an embedded clause. Not an appositive.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0548" y="5017024"/>
            <a:ext cx="855573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This sentence contains an embedded clause. Not an appositive. </a:t>
            </a:r>
          </a:p>
        </p:txBody>
      </p:sp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5157528" y="2419123"/>
            <a:ext cx="857250" cy="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03336" y="1141144"/>
            <a:ext cx="1988664" cy="1446550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not an example of a sentence with an appositive?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6282" y="142360"/>
            <a:ext cx="693813" cy="679158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14939" y="369331"/>
            <a:ext cx="8535046" cy="1491268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An appositive is a noun or pronoun set beside another noun or pronoun to explain or define it. An appositive re-names the noun.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An appositive often starts with ‘an’, ‘a’, and ‘the’- but not always!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comma is required before and after the appositive. </a:t>
            </a:r>
          </a:p>
        </p:txBody>
      </p:sp>
    </p:spTree>
    <p:extLst>
      <p:ext uri="{BB962C8B-B14F-4D97-AF65-F5344CB8AC3E}">
        <p14:creationId xmlns:p14="http://schemas.microsoft.com/office/powerpoint/2010/main" val="120298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8" grpId="0"/>
      <p:bldP spid="5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299709" y="3529947"/>
            <a:ext cx="100703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AFL, the greatest sport ever invented, was first played in 1858.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0" y="4563003"/>
            <a:ext cx="1242051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800" dirty="0">
                <a:latin typeface="Century Gothic" panose="020B0502020202020204" pitchFamily="34" charset="0"/>
                <a:ea typeface="+mn-ea"/>
              </a:rPr>
              <a:t>Hermione, the smartest girl in the school, put her hand up immediately. 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558" y="5447476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800" dirty="0">
                <a:latin typeface="Century Gothic" panose="020B0502020202020204" pitchFamily="34" charset="0"/>
                <a:ea typeface="+mn-ea"/>
              </a:rPr>
              <a:t>Hugh Jackman, a famous Australian Actor , donated 2 million dollars to the World Wildlife Foundation.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4907" y="2382552"/>
            <a:ext cx="4695788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Circle the noun or noun phrase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solidFill>
                  <a:srgbClr val="00B050"/>
                </a:solidFill>
                <a:latin typeface="Century Gothic" panose="020B0502020202020204" pitchFamily="34" charset="0"/>
              </a:rPr>
              <a:t>Underline the appositive</a:t>
            </a:r>
          </a:p>
        </p:txBody>
      </p:sp>
      <p:sp>
        <p:nvSpPr>
          <p:cNvPr id="5" name="Oval 4"/>
          <p:cNvSpPr/>
          <p:nvPr/>
        </p:nvSpPr>
        <p:spPr>
          <a:xfrm>
            <a:off x="325099" y="3437708"/>
            <a:ext cx="780494" cy="7133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5593" y="3962227"/>
            <a:ext cx="5187142" cy="5847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4558" y="4417724"/>
            <a:ext cx="1801388" cy="761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06138" y="5012401"/>
            <a:ext cx="4926507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-16400" y="5278421"/>
            <a:ext cx="2796922" cy="7133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00871" y="5843307"/>
            <a:ext cx="4544958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21800" y="1027753"/>
            <a:ext cx="1988664" cy="187743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subject/ appositive?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you know it’s an appositive?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14939" y="369331"/>
            <a:ext cx="8535046" cy="1491268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An appositive is a noun or pronoun set beside another noun or pronoun to explain or define it. An appositive re-names the noun.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An appositive often starts with ‘an’, ‘a’, and ‘the’- but not always!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comma is required before and after the appositive. </a:t>
            </a:r>
          </a:p>
        </p:txBody>
      </p:sp>
    </p:spTree>
    <p:extLst>
      <p:ext uri="{BB962C8B-B14F-4D97-AF65-F5344CB8AC3E}">
        <p14:creationId xmlns:p14="http://schemas.microsoft.com/office/powerpoint/2010/main" val="3803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5" grpId="0" animBg="1"/>
      <p:bldP spid="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5F27-7E5F-4A24-8100-3AB0542A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899" y="926761"/>
            <a:ext cx="9941146" cy="5726588"/>
          </a:xfrm>
        </p:spPr>
        <p:txBody>
          <a:bodyPr/>
          <a:lstStyle/>
          <a:p>
            <a:pPr marL="0" indent="0">
              <a:buNone/>
            </a:pPr>
            <a:r>
              <a:rPr lang="en-AU">
                <a:latin typeface="Century Gothic" panose="020B0502020202020204" pitchFamily="34" charset="0"/>
                <a:ea typeface="Verdana" panose="020B0604030504040204" pitchFamily="34" charset="0"/>
              </a:rPr>
              <a:t>Which sentences contain an appositive? </a:t>
            </a:r>
            <a:endParaRPr lang="en-AU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endParaRPr lang="en-AU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sz="2400" dirty="0">
                <a:latin typeface="Century Gothic" panose="020B0502020202020204" pitchFamily="34" charset="0"/>
                <a:ea typeface="Verdana" panose="020B0604030504040204" pitchFamily="34" charset="0"/>
              </a:rPr>
              <a:t>The boy, an avid sprinter, raced ahead to the finish line.</a:t>
            </a:r>
          </a:p>
          <a:p>
            <a:pPr marL="514350" indent="-514350">
              <a:buFont typeface="+mj-lt"/>
              <a:buAutoNum type="alphaLcParenR"/>
            </a:pPr>
            <a:r>
              <a:rPr lang="en-AU" sz="2400" dirty="0">
                <a:latin typeface="Century Gothic" panose="020B0502020202020204" pitchFamily="34" charset="0"/>
                <a:ea typeface="Verdana" panose="020B0604030504040204" pitchFamily="34" charset="0"/>
              </a:rPr>
              <a:t>My dearest friend gave me chocolate for my birthday.</a:t>
            </a:r>
          </a:p>
          <a:p>
            <a:pPr marL="514350" indent="-514350">
              <a:buFont typeface="+mj-lt"/>
              <a:buAutoNum type="alphaLcParenR"/>
            </a:pPr>
            <a:r>
              <a:rPr lang="en-AU" sz="2400" dirty="0">
                <a:latin typeface="Century Gothic" panose="020B0502020202020204" pitchFamily="34" charset="0"/>
                <a:ea typeface="Verdana" panose="020B0604030504040204" pitchFamily="34" charset="0"/>
              </a:rPr>
              <a:t>The </a:t>
            </a:r>
            <a:r>
              <a:rPr lang="en-AU" sz="2400" dirty="0">
                <a:ea typeface="Verdana" panose="020B0604030504040204" pitchFamily="34" charset="0"/>
              </a:rPr>
              <a:t>Tarantula</a:t>
            </a:r>
            <a:r>
              <a:rPr lang="en-AU" sz="2400" dirty="0">
                <a:latin typeface="Century Gothic" panose="020B0502020202020204" pitchFamily="34" charset="0"/>
                <a:ea typeface="Verdana" panose="020B0604030504040204" pitchFamily="34" charset="0"/>
              </a:rPr>
              <a:t>, a big hairy spider, scared the children as they played in the grass.</a:t>
            </a:r>
          </a:p>
          <a:p>
            <a:pPr marL="514350" indent="-514350">
              <a:buFont typeface="+mj-lt"/>
              <a:buAutoNum type="alphaLcParenR"/>
            </a:pPr>
            <a:r>
              <a:rPr lang="en-AU" sz="2400" dirty="0">
                <a:latin typeface="Century Gothic" panose="020B0502020202020204" pitchFamily="34" charset="0"/>
                <a:ea typeface="Verdana" panose="020B0604030504040204" pitchFamily="34" charset="0"/>
              </a:rPr>
              <a:t>Despite the outbreak of COVID, the Tokyo Olympics still went ahead. </a:t>
            </a:r>
          </a:p>
          <a:p>
            <a:pPr marL="514350" indent="-514350">
              <a:buFont typeface="+mj-lt"/>
              <a:buAutoNum type="alphaLcParenR"/>
            </a:pPr>
            <a:endParaRPr lang="en-AU" dirty="0">
              <a:solidFill>
                <a:srgbClr val="333333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endParaRPr lang="en-AU" dirty="0"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91899" y="4892634"/>
            <a:ext cx="11121436" cy="13367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sz="1600" dirty="0">
                <a:latin typeface="Century Gothic" panose="020B0502020202020204" pitchFamily="34" charset="0"/>
              </a:rPr>
              <a:t>An appositive is a noun or pronoun set beside another noun or pronoun to explain or define it. An appositive re-names the noun.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600" dirty="0">
                <a:latin typeface="Century Gothic" panose="020B0502020202020204" pitchFamily="34" charset="0"/>
              </a:rPr>
              <a:t>An appositive often starts with ‘an’, ‘a’, and ‘the’.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600" dirty="0">
                <a:latin typeface="Century Gothic" panose="020B0502020202020204" pitchFamily="34" charset="0"/>
              </a:rPr>
              <a:t>A comma is required before and after the appositive.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Hinge Point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03336" y="917628"/>
            <a:ext cx="1988664" cy="1661993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is/ isn’t it  an example of a sentence containing an appositive?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9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9205299" y="1945726"/>
            <a:ext cx="395901" cy="29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9205299" y="2428664"/>
            <a:ext cx="350327" cy="3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9772289" y="2981590"/>
            <a:ext cx="395901" cy="29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9795075" y="3777547"/>
            <a:ext cx="350327" cy="3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A9924460-5361-4D50-859B-CC97537E0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772" y="204651"/>
            <a:ext cx="674078" cy="67407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C3420E7-CE57-4B1D-AD62-CB7FA61E3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8850" y="204651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D65545B-321E-4257-A265-A295D435B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4772" y="878729"/>
            <a:ext cx="674078" cy="67407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F15CF06-C2C5-494C-8B69-F60F1C1758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8850" y="864619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7CD2348E-2FC0-4A73-A33B-C206275A7F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0845" y="89736"/>
            <a:ext cx="674079" cy="674079"/>
          </a:xfrm>
          <a:prstGeom prst="rect">
            <a:avLst/>
          </a:prstGeom>
        </p:spPr>
      </p:pic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DC419A34-FCAF-4915-A05F-561BCEFA48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BD033CD-F77D-440B-AAFC-303FB06F88B7}"/>
              </a:ext>
            </a:extLst>
          </p:cNvPr>
          <p:cNvSpPr/>
          <p:nvPr/>
        </p:nvSpPr>
        <p:spPr>
          <a:xfrm>
            <a:off x="162406" y="4815383"/>
            <a:ext cx="11226603" cy="149126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15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484705" y="3811740"/>
            <a:ext cx="9600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My new puppy, a little </a:t>
            </a:r>
            <a:r>
              <a:rPr lang="en-AU" sz="2800" dirty="0" err="1">
                <a:latin typeface="Century Gothic" panose="020B0502020202020204" pitchFamily="34" charset="0"/>
              </a:rPr>
              <a:t>Daschund</a:t>
            </a:r>
            <a:r>
              <a:rPr lang="en-AU" sz="2800" dirty="0">
                <a:latin typeface="Century Gothic" panose="020B0502020202020204" pitchFamily="34" charset="0"/>
              </a:rPr>
              <a:t>, has stolen my heart.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6654" y="4870946"/>
            <a:ext cx="97642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Ash </a:t>
            </a:r>
            <a:r>
              <a:rPr lang="en-AU" sz="2800" dirty="0" err="1">
                <a:latin typeface="Century Gothic" panose="020B0502020202020204" pitchFamily="34" charset="0"/>
              </a:rPr>
              <a:t>Barty</a:t>
            </a:r>
            <a:r>
              <a:rPr lang="en-AU" sz="2800" dirty="0">
                <a:latin typeface="Century Gothic" panose="020B0502020202020204" pitchFamily="34" charset="0"/>
              </a:rPr>
              <a:t>, an Australian professional tennis player, won </a:t>
            </a:r>
          </a:p>
          <a:p>
            <a:r>
              <a:rPr lang="en-AU" sz="2800" dirty="0">
                <a:latin typeface="Century Gothic" panose="020B0502020202020204" pitchFamily="34" charset="0"/>
              </a:rPr>
              <a:t>Wimbledon in 2021.</a:t>
            </a:r>
          </a:p>
        </p:txBody>
      </p:sp>
      <p:sp>
        <p:nvSpPr>
          <p:cNvPr id="19" name="Oval 18"/>
          <p:cNvSpPr/>
          <p:nvPr/>
        </p:nvSpPr>
        <p:spPr>
          <a:xfrm>
            <a:off x="452459" y="3768515"/>
            <a:ext cx="2770637" cy="6949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36654" y="4868393"/>
            <a:ext cx="1856040" cy="5443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87995" y="4232061"/>
            <a:ext cx="2975483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92694" y="5290819"/>
            <a:ext cx="6680718" cy="6478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487573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Development- re-explanation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9948" y="2398521"/>
            <a:ext cx="4695788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Circle the noun or noun phrase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solidFill>
                  <a:srgbClr val="00B050"/>
                </a:solidFill>
                <a:latin typeface="Century Gothic" panose="020B0502020202020204" pitchFamily="34" charset="0"/>
              </a:rPr>
              <a:t>Underline the appositive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03336" y="1024649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subject/ appositive?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you know it’s an appositive?</a:t>
            </a:r>
          </a:p>
        </p:txBody>
      </p:sp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6752D279-72D5-4C7F-BCC0-358937F89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88EE2AF8-FFEB-458C-BC88-F9D424D06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26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4F8E39EB-C716-44E3-A153-B7DF59FDE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8867" y="89735"/>
            <a:ext cx="674079" cy="674079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0" y="371267"/>
            <a:ext cx="8535046" cy="1491268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An appositive is a noun or pronoun set beside another noun or pronoun to explain or define it. An appositive re-names the noun.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An appositive often starts with ‘an’, ‘a’, and ‘the’- but not always!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comma is required before and after the appositive. </a:t>
            </a:r>
          </a:p>
        </p:txBody>
      </p:sp>
    </p:spTree>
    <p:extLst>
      <p:ext uri="{BB962C8B-B14F-4D97-AF65-F5344CB8AC3E}">
        <p14:creationId xmlns:p14="http://schemas.microsoft.com/office/powerpoint/2010/main" val="46207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0444" y="3140167"/>
            <a:ext cx="10203308" cy="107721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Mark McGowan, the Premier of  Western Australia, announced that we need to keep wearing masks.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69331"/>
            <a:ext cx="6538092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noun or noun phrase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appositive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03336" y="998700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subject?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Where is the appositive?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can I tell this is an appositive?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291" y="110605"/>
            <a:ext cx="674079" cy="67407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1492C07-C7B4-4084-AA43-16D9A4B98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751" y="110605"/>
            <a:ext cx="674078" cy="67407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5FBC612-80E0-43CA-9AB5-B4F92986DA37}"/>
              </a:ext>
            </a:extLst>
          </p:cNvPr>
          <p:cNvSpPr/>
          <p:nvPr/>
        </p:nvSpPr>
        <p:spPr>
          <a:xfrm>
            <a:off x="435128" y="3216166"/>
            <a:ext cx="3222472" cy="4666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3EF19B-F56E-4211-BF35-B5EECD7E35A0}"/>
              </a:ext>
            </a:extLst>
          </p:cNvPr>
          <p:cNvCxnSpPr/>
          <p:nvPr/>
        </p:nvCxnSpPr>
        <p:spPr>
          <a:xfrm>
            <a:off x="3859399" y="3682825"/>
            <a:ext cx="634393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09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45E0F2452540468B9733DA94FEFD23" ma:contentTypeVersion="15" ma:contentTypeDescription="Create a new document." ma:contentTypeScope="" ma:versionID="a95a379ce9753a8deb25594a39eded64">
  <xsd:schema xmlns:xsd="http://www.w3.org/2001/XMLSchema" xmlns:xs="http://www.w3.org/2001/XMLSchema" xmlns:p="http://schemas.microsoft.com/office/2006/metadata/properties" xmlns:ns2="74868d3f-3561-4f57-b9f9-c46efd9639cd" xmlns:ns3="532a6e8c-83fa-4c02-9cfa-63140715af0c" targetNamespace="http://schemas.microsoft.com/office/2006/metadata/properties" ma:root="true" ma:fieldsID="a5ce521608c436e5b26fa64ed54e87c8" ns2:_="" ns3:_="">
    <xsd:import namespace="74868d3f-3561-4f57-b9f9-c46efd9639cd"/>
    <xsd:import namespace="532a6e8c-83fa-4c02-9cfa-63140715af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868d3f-3561-4f57-b9f9-c46efd9639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a606fe5-00d0-49e1-aa33-d9ffd02091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a6e8c-83fa-4c02-9cfa-63140715af0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e4e516d-a681-4792-894d-5bdcca1271dd}" ma:internalName="TaxCatchAll" ma:showField="CatchAllData" ma:web="532a6e8c-83fa-4c02-9cfa-63140715af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4868d3f-3561-4f57-b9f9-c46efd9639cd">
      <Terms xmlns="http://schemas.microsoft.com/office/infopath/2007/PartnerControls"/>
    </lcf76f155ced4ddcb4097134ff3c332f>
    <TaxCatchAll xmlns="532a6e8c-83fa-4c02-9cfa-63140715af0c" xsi:nil="true"/>
  </documentManagement>
</p:properties>
</file>

<file path=customXml/itemProps1.xml><?xml version="1.0" encoding="utf-8"?>
<ds:datastoreItem xmlns:ds="http://schemas.openxmlformats.org/officeDocument/2006/customXml" ds:itemID="{7874FF52-2EF7-45F3-8D94-37BF9648FB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5CF330-4E59-4795-A661-2D11FB9964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868d3f-3561-4f57-b9f9-c46efd9639cd"/>
    <ds:schemaRef ds:uri="532a6e8c-83fa-4c02-9cfa-63140715af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E149B4-E73A-42B7-8B6E-60012B418320}">
  <ds:schemaRefs>
    <ds:schemaRef ds:uri="http://schemas.microsoft.com/office/infopath/2007/PartnerControls"/>
    <ds:schemaRef ds:uri="74868d3f-3561-4f57-b9f9-c46efd9639c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532a6e8c-83fa-4c02-9cfa-63140715af0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Words>1257</Words>
  <Application>Microsoft Office PowerPoint</Application>
  <PresentationFormat>Widescreen</PresentationFormat>
  <Paragraphs>159</Paragraphs>
  <Slides>19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Rounded MT Bold</vt:lpstr>
      <vt:lpstr>Calibri</vt:lpstr>
      <vt:lpstr>Century Gothic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68</cp:revision>
  <dcterms:created xsi:type="dcterms:W3CDTF">2021-08-04T08:19:39Z</dcterms:created>
  <dcterms:modified xsi:type="dcterms:W3CDTF">2023-04-13T01:55:42Z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0x0101001845E0F2452540468B9733DA94FEFD23</vt:lpwstr>
  </property>
</Properties>
</file>