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71" r:id="rId4"/>
    <p:sldId id="293" r:id="rId5"/>
    <p:sldId id="306" r:id="rId6"/>
    <p:sldId id="298" r:id="rId7"/>
    <p:sldId id="302" r:id="rId8"/>
    <p:sldId id="296" r:id="rId9"/>
    <p:sldId id="297" r:id="rId10"/>
    <p:sldId id="286" r:id="rId11"/>
    <p:sldId id="287" r:id="rId12"/>
    <p:sldId id="301" r:id="rId13"/>
    <p:sldId id="305" r:id="rId14"/>
    <p:sldId id="289" r:id="rId15"/>
    <p:sldId id="303" r:id="rId16"/>
    <p:sldId id="30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Hull" initials="RH" lastIdx="1" clrIdx="0">
    <p:extLst>
      <p:ext uri="{19B8F6BF-5375-455C-9EA6-DF929625EA0E}">
        <p15:presenceInfo xmlns:p15="http://schemas.microsoft.com/office/powerpoint/2012/main" userId="S::rebecca.hull@ntschools.net::9327dd72-6256-42e9-b20a-c7f8d8388b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21/07/2022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3975" y="885825"/>
            <a:ext cx="9381348" cy="4078061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 </a:t>
            </a:r>
            <a:r>
              <a:rPr lang="en-AU" sz="2600" b="0" i="0" u="none" strike="noStrike" dirty="0">
                <a:solidFill>
                  <a:srgbClr val="000000"/>
                </a:solidFill>
                <a:effectLst/>
              </a:rPr>
              <a:t>Identify determiners within a sentence (articles, demonstratives, possessives and quantifiers) </a:t>
            </a:r>
            <a:endParaRPr lang="en-AU" sz="3500" b="1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Elaine Rideout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766354"/>
            <a:ext cx="929700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A determiner </a:t>
            </a:r>
            <a:r>
              <a:rPr lang="en-AU" dirty="0">
                <a:latin typeface="Century Gothic" panose="020B0502020202020204" pitchFamily="34" charset="0"/>
              </a:rPr>
              <a:t>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 They introduce the </a:t>
            </a:r>
            <a:r>
              <a:rPr lang="en-AU" dirty="0" smtClean="0">
                <a:latin typeface="Century Gothic" panose="020B0502020202020204" pitchFamily="34" charset="0"/>
              </a:rPr>
              <a:t>noun- </a:t>
            </a:r>
            <a:r>
              <a:rPr lang="en-AU" dirty="0">
                <a:latin typeface="Century Gothic" panose="020B0502020202020204" pitchFamily="34" charset="0"/>
              </a:rPr>
              <a:t>providing information about it such as quantity, ownership and specificity.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Those were awful.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Several wandered off.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587" y="3823756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In this sentence those shows possession but the word those is not in front of a noun. Those is a pronoun. Not a determiner.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8148" y="5314366"/>
            <a:ext cx="855573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In this sentence several shows quantity but the word several is not in front of a noun. Several is a pronoun. Not a determiner. </a:t>
            </a:r>
          </a:p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determiner in a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9729" y="541140"/>
            <a:ext cx="8793150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A determiner </a:t>
            </a:r>
            <a:r>
              <a:rPr lang="en-AU" dirty="0">
                <a:latin typeface="Century Gothic" panose="020B0502020202020204" pitchFamily="34" charset="0"/>
              </a:rPr>
              <a:t>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 They introduce the </a:t>
            </a:r>
            <a:r>
              <a:rPr lang="en-AU" dirty="0" smtClean="0">
                <a:latin typeface="Century Gothic" panose="020B0502020202020204" pitchFamily="34" charset="0"/>
              </a:rPr>
              <a:t>noun- </a:t>
            </a:r>
            <a:r>
              <a:rPr lang="en-AU" dirty="0">
                <a:latin typeface="Century Gothic" panose="020B0502020202020204" pitchFamily="34" charset="0"/>
              </a:rPr>
              <a:t>providing information about it such as quantity, ownership and specificity.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550" y="3552268"/>
            <a:ext cx="944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The heavy rain flattened their spectacular sunflowers</a:t>
            </a:r>
            <a:r>
              <a:rPr lang="en-AU" sz="2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550" y="4561063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Mrs. Rideout kept her cool and gave Jake his second warning.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75257" y="544776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  <a:ea typeface="+mn-ea"/>
              </a:rPr>
              <a:t>Those four boys need to eat their lunch now.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7" y="1919870"/>
            <a:ext cx="750831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noun/noun </a:t>
            </a:r>
            <a:r>
              <a:rPr lang="en-AU" sz="2000" dirty="0" smtClean="0">
                <a:latin typeface="Century Gothic" panose="020B0502020202020204" pitchFamily="34" charset="0"/>
              </a:rPr>
              <a:t>phrase (including the adjectives)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determiner</a:t>
            </a:r>
          </a:p>
        </p:txBody>
      </p:sp>
      <p:sp>
        <p:nvSpPr>
          <p:cNvPr id="5" name="Oval 4"/>
          <p:cNvSpPr/>
          <p:nvPr/>
        </p:nvSpPr>
        <p:spPr>
          <a:xfrm>
            <a:off x="250551" y="3480404"/>
            <a:ext cx="2658112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2280" y="4454339"/>
            <a:ext cx="2184767" cy="7612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841" y="3974982"/>
            <a:ext cx="57041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5257" y="5330364"/>
            <a:ext cx="2835104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841" y="5853492"/>
            <a:ext cx="168991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6199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noun/ determiner?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determiner?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A330B8E-0D1D-45DF-867F-ECCC7F02D9CB}"/>
              </a:ext>
            </a:extLst>
          </p:cNvPr>
          <p:cNvSpPr/>
          <p:nvPr/>
        </p:nvSpPr>
        <p:spPr>
          <a:xfrm>
            <a:off x="4589417" y="3369321"/>
            <a:ext cx="4970837" cy="8891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1BB80-199A-4400-A9B7-D70D2BA49C40}"/>
              </a:ext>
            </a:extLst>
          </p:cNvPr>
          <p:cNvSpPr/>
          <p:nvPr/>
        </p:nvSpPr>
        <p:spPr>
          <a:xfrm>
            <a:off x="7663225" y="4996832"/>
            <a:ext cx="180138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4DFAE7-D114-4E27-AB40-FEB8D5AE9122}"/>
              </a:ext>
            </a:extLst>
          </p:cNvPr>
          <p:cNvSpPr/>
          <p:nvPr/>
        </p:nvSpPr>
        <p:spPr>
          <a:xfrm>
            <a:off x="4702065" y="3993279"/>
            <a:ext cx="70407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0908E5-7255-42F0-9B2C-283D1FEE5D2C}"/>
              </a:ext>
            </a:extLst>
          </p:cNvPr>
          <p:cNvSpPr/>
          <p:nvPr/>
        </p:nvSpPr>
        <p:spPr>
          <a:xfrm>
            <a:off x="3416630" y="4953000"/>
            <a:ext cx="570411" cy="6669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A3314F-C581-4DC2-A7AF-3A9848B7C766}"/>
              </a:ext>
            </a:extLst>
          </p:cNvPr>
          <p:cNvSpPr/>
          <p:nvPr/>
        </p:nvSpPr>
        <p:spPr>
          <a:xfrm>
            <a:off x="6653182" y="4434994"/>
            <a:ext cx="914400" cy="7612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674550-A39D-4825-84A0-A6D83CC27395}"/>
              </a:ext>
            </a:extLst>
          </p:cNvPr>
          <p:cNvSpPr/>
          <p:nvPr/>
        </p:nvSpPr>
        <p:spPr>
          <a:xfrm>
            <a:off x="3416630" y="4434994"/>
            <a:ext cx="1505040" cy="7612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3C18FDD-7F72-4785-ADFD-A771AA27F4FA}"/>
              </a:ext>
            </a:extLst>
          </p:cNvPr>
          <p:cNvSpPr/>
          <p:nvPr/>
        </p:nvSpPr>
        <p:spPr>
          <a:xfrm>
            <a:off x="7663225" y="4454339"/>
            <a:ext cx="3485832" cy="76128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58659" y="5325180"/>
            <a:ext cx="1780211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58659" y="5847280"/>
            <a:ext cx="72460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26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88" y="541690"/>
            <a:ext cx="7447151" cy="572658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What sentences contain determiners?</a:t>
            </a: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An apple a day keeps the doctor away</a:t>
            </a:r>
            <a:r>
              <a:rPr lang="en-AU" sz="24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This </a:t>
            </a: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is delicious</a:t>
            </a:r>
            <a:r>
              <a:rPr lang="en-AU" sz="24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There were numerous spiders under his bed.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 smtClean="0">
                <a:latin typeface="Century Gothic" panose="020B0502020202020204" pitchFamily="34" charset="0"/>
                <a:ea typeface="Verdana" panose="020B0604030504040204" pitchFamily="34" charset="0"/>
              </a:rPr>
              <a:t>Where are they going? </a:t>
            </a: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5460274"/>
            <a:ext cx="11845504" cy="7691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determiner is a word that is placed before a noun or noun phrase to give more information about quantity, ownership and specificity.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209288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sentence containing a determiner?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determiner?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728028" y="1497427"/>
            <a:ext cx="395901" cy="4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780704" y="2483733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716533" y="3488414"/>
            <a:ext cx="395901" cy="3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739321" y="4424263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02" y="1360387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6" y="2307039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4" y="3199381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66" y="4132377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1364" y="395614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Those annoying children have stolen </a:t>
            </a:r>
            <a:r>
              <a:rPr lang="en-AU" sz="2400" dirty="0" smtClean="0">
                <a:latin typeface="Century Gothic" panose="020B0502020202020204" pitchFamily="34" charset="0"/>
              </a:rPr>
              <a:t>all  </a:t>
            </a:r>
            <a:r>
              <a:rPr lang="en-AU" sz="2400" dirty="0">
                <a:latin typeface="Century Gothic" panose="020B0502020202020204" pitchFamily="34" charset="0"/>
              </a:rPr>
              <a:t>my food.(3)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244135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My new puppy, a little Daschund, has stolen my heart. (3)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-1"/>
            <a:ext cx="5529943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 re-explanation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67765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kind of determiners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determiner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determiner?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CE5C5-5A43-42E1-96AA-E38E4CD4AB6D}"/>
              </a:ext>
            </a:extLst>
          </p:cNvPr>
          <p:cNvSpPr txBox="1">
            <a:spLocks/>
          </p:cNvSpPr>
          <p:nvPr/>
        </p:nvSpPr>
        <p:spPr>
          <a:xfrm>
            <a:off x="289613" y="539915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6C55C5-B955-4701-8489-E8F8860EA8EF}"/>
              </a:ext>
            </a:extLst>
          </p:cNvPr>
          <p:cNvSpPr/>
          <p:nvPr/>
        </p:nvSpPr>
        <p:spPr>
          <a:xfrm>
            <a:off x="31776" y="654625"/>
            <a:ext cx="960641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noun/noun phrase (including the adjectives)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determiner</a:t>
            </a:r>
          </a:p>
          <a:p>
            <a:r>
              <a:rPr lang="en-AU" sz="2000" dirty="0" smtClean="0">
                <a:latin typeface="Century Gothic" panose="020B0502020202020204" pitchFamily="34" charset="0"/>
              </a:rPr>
              <a:t>The </a:t>
            </a:r>
            <a:r>
              <a:rPr lang="en-AU" sz="2000" dirty="0">
                <a:latin typeface="Century Gothic" panose="020B0502020202020204" pitchFamily="34" charset="0"/>
              </a:rPr>
              <a:t>number of determiners will be indicated by a number next to the sentence.</a:t>
            </a:r>
          </a:p>
        </p:txBody>
      </p:sp>
      <p:pic>
        <p:nvPicPr>
          <p:cNvPr id="22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884716F-D885-48BF-A3F5-6DBC96A89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187" y="92275"/>
            <a:ext cx="674079" cy="674079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E475851-2068-4D6B-80C4-AED8238F3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2192" y="111175"/>
            <a:ext cx="674079" cy="67407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4EBC31E-B573-4C0F-8964-955BE9957634}"/>
              </a:ext>
            </a:extLst>
          </p:cNvPr>
          <p:cNvSpPr/>
          <p:nvPr/>
        </p:nvSpPr>
        <p:spPr>
          <a:xfrm>
            <a:off x="215596" y="2331303"/>
            <a:ext cx="2340302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ECBEF-AB15-42DA-BFC3-6296DA94CA09}"/>
              </a:ext>
            </a:extLst>
          </p:cNvPr>
          <p:cNvSpPr/>
          <p:nvPr/>
        </p:nvSpPr>
        <p:spPr>
          <a:xfrm>
            <a:off x="215595" y="2826271"/>
            <a:ext cx="57041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62A39C-14EB-464E-B3BF-9F42DF775610}"/>
              </a:ext>
            </a:extLst>
          </p:cNvPr>
          <p:cNvSpPr/>
          <p:nvPr/>
        </p:nvSpPr>
        <p:spPr>
          <a:xfrm>
            <a:off x="2663327" y="2283167"/>
            <a:ext cx="2570524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7E41C9-5FD9-44DA-85A4-A4584E5F78DF}"/>
              </a:ext>
            </a:extLst>
          </p:cNvPr>
          <p:cNvSpPr/>
          <p:nvPr/>
        </p:nvSpPr>
        <p:spPr>
          <a:xfrm>
            <a:off x="2664600" y="2780552"/>
            <a:ext cx="37888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948638-E528-4863-83F0-958B1C8DA068}"/>
              </a:ext>
            </a:extLst>
          </p:cNvPr>
          <p:cNvSpPr/>
          <p:nvPr/>
        </p:nvSpPr>
        <p:spPr>
          <a:xfrm>
            <a:off x="6860988" y="2307512"/>
            <a:ext cx="1443631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4C1578-3F29-414B-B3ED-FB5023F60853}"/>
              </a:ext>
            </a:extLst>
          </p:cNvPr>
          <p:cNvSpPr/>
          <p:nvPr/>
        </p:nvSpPr>
        <p:spPr>
          <a:xfrm>
            <a:off x="6860988" y="2780551"/>
            <a:ext cx="57041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1B132B-FC20-42AB-9B4E-16B297601E79}"/>
              </a:ext>
            </a:extLst>
          </p:cNvPr>
          <p:cNvSpPr/>
          <p:nvPr/>
        </p:nvSpPr>
        <p:spPr>
          <a:xfrm>
            <a:off x="215595" y="4316078"/>
            <a:ext cx="852986" cy="5355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583361-E328-4B05-BDC8-A3C3D3B6A23E}"/>
              </a:ext>
            </a:extLst>
          </p:cNvPr>
          <p:cNvSpPr/>
          <p:nvPr/>
        </p:nvSpPr>
        <p:spPr>
          <a:xfrm>
            <a:off x="5673031" y="4304601"/>
            <a:ext cx="388135" cy="650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FB2AD4-2458-433A-AAA4-C959972AF518}"/>
              </a:ext>
            </a:extLst>
          </p:cNvPr>
          <p:cNvSpPr/>
          <p:nvPr/>
        </p:nvSpPr>
        <p:spPr>
          <a:xfrm>
            <a:off x="6162755" y="4293218"/>
            <a:ext cx="577679" cy="764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102800-194C-4DF6-A6A7-312E296A7E0D}"/>
              </a:ext>
            </a:extLst>
          </p:cNvPr>
          <p:cNvSpPr/>
          <p:nvPr/>
        </p:nvSpPr>
        <p:spPr>
          <a:xfrm>
            <a:off x="111364" y="3787091"/>
            <a:ext cx="3702989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D3E0A90-FDF0-43DB-B6B5-4E3868B3E255}"/>
              </a:ext>
            </a:extLst>
          </p:cNvPr>
          <p:cNvSpPr/>
          <p:nvPr/>
        </p:nvSpPr>
        <p:spPr>
          <a:xfrm>
            <a:off x="5673032" y="3767777"/>
            <a:ext cx="1877300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0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Many laws regarding the housing of pets were passed.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Nouns : laws, pets</a:t>
            </a:r>
            <a:endParaRPr lang="en-A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763808"/>
            <a:ext cx="3249027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Determiner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: many</a:t>
            </a:r>
          </a:p>
          <a:p>
            <a:pPr algn="ctr"/>
            <a:endParaRPr lang="en-A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quantifier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9331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</a:t>
            </a:r>
            <a:r>
              <a:rPr lang="en-AU" sz="2000" dirty="0" smtClean="0">
                <a:latin typeface="Century Gothic" panose="020B0502020202020204" pitchFamily="34" charset="0"/>
              </a:rPr>
              <a:t>noun phrase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determiner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what type of determiner it 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noun/ determiner/type of determiner?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Dalmatians are known for their black spots.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481824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Nouns : dalmatians, spots</a:t>
            </a:r>
            <a:endParaRPr lang="en-A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763808"/>
            <a:ext cx="3433469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Determiner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their</a:t>
            </a:r>
          </a:p>
          <a:p>
            <a:pPr algn="ctr"/>
            <a:endParaRPr lang="en-A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Type : </a:t>
            </a:r>
          </a:p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possessive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1" y="363829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</a:t>
            </a:r>
            <a:r>
              <a:rPr lang="en-AU" sz="2000" dirty="0" smtClean="0">
                <a:latin typeface="Century Gothic" panose="020B0502020202020204" pitchFamily="34" charset="0"/>
              </a:rPr>
              <a:t>noun phrase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determiner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what type of determiner it 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noun/ definer/type of definer?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06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297" y="61989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12BC4C4-AF80-4E76-BBAB-9A894847D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3420" y="61988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Those </a:t>
            </a:r>
            <a:r>
              <a:rPr lang="en-AU" sz="3200" dirty="0" smtClean="0">
                <a:latin typeface="Century Gothic" panose="020B0502020202020204" pitchFamily="34" charset="0"/>
              </a:rPr>
              <a:t>scrumptious </a:t>
            </a:r>
            <a:r>
              <a:rPr lang="en-AU" sz="3200" dirty="0">
                <a:latin typeface="Century Gothic" panose="020B0502020202020204" pitchFamily="34" charset="0"/>
              </a:rPr>
              <a:t>pavlovas were made with slimy egg whites and crystals of sugar.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481824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Nouns : pavlovas, egg whites, sugar</a:t>
            </a:r>
            <a:endParaRPr lang="en-AU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763808"/>
            <a:ext cx="3433469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Determiner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those</a:t>
            </a:r>
          </a:p>
          <a:p>
            <a:pPr algn="ctr"/>
            <a:endParaRPr lang="en-AU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2800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Type : </a:t>
            </a:r>
          </a:p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demonstrative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04" y="363829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</a:t>
            </a:r>
            <a:r>
              <a:rPr lang="en-AU" sz="2000" dirty="0" smtClean="0">
                <a:latin typeface="Century Gothic" panose="020B0502020202020204" pitchFamily="34" charset="0"/>
              </a:rPr>
              <a:t>noun phrase</a:t>
            </a:r>
            <a:endParaRPr lang="en-AU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determiner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what type of determiner it 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noun/ definer/type of definer?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06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297" y="61989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12BC4C4-AF80-4E76-BBAB-9A894847D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3420" y="61988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Various </a:t>
            </a:r>
            <a:r>
              <a:rPr lang="en-US" sz="3200" dirty="0">
                <a:latin typeface="Century Gothic" panose="020B0502020202020204" pitchFamily="34" charset="0"/>
              </a:rPr>
              <a:t>crunchy beetles make up this delicious salad. (2)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01" y="375355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Our impressive palace is built on the grounds of a park. 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-1"/>
            <a:ext cx="421494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2671"/>
            <a:ext cx="10421447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sentence in your workbook.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</a:t>
            </a:r>
            <a:r>
              <a:rPr lang="en-AU" sz="2000" b="1" dirty="0" smtClean="0">
                <a:latin typeface="Century Gothic" panose="020B0502020202020204" pitchFamily="34" charset="0"/>
              </a:rPr>
              <a:t>noun phrase (including the adjectives).</a:t>
            </a:r>
            <a:endParaRPr lang="en-AU" sz="20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</a:t>
            </a:r>
            <a:r>
              <a:rPr lang="en-AU" sz="2000" u="sng" dirty="0">
                <a:latin typeface="Century Gothic" panose="020B0502020202020204" pitchFamily="34" charset="0"/>
              </a:rPr>
              <a:t>determiner</a:t>
            </a:r>
            <a:r>
              <a:rPr lang="en-AU" sz="2000" dirty="0">
                <a:latin typeface="Century Gothic" panose="020B0502020202020204" pitchFamily="34" charset="0"/>
              </a:rPr>
              <a:t> giving more information about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a letter a (for article), d (for demonstrative), q (for quantifier) or p for possessive above the </a:t>
            </a:r>
            <a:r>
              <a:rPr lang="en-AU" sz="2000" u="sng" dirty="0">
                <a:latin typeface="Century Gothic" panose="020B0502020202020204" pitchFamily="34" charset="0"/>
              </a:rPr>
              <a:t>determiners</a:t>
            </a:r>
            <a:r>
              <a:rPr lang="en-AU" sz="2000" dirty="0">
                <a:latin typeface="Century Gothic" panose="020B0502020202020204" pitchFamily="34" charset="0"/>
              </a:rPr>
              <a:t> in the sentences. The number of determiners is written next to the sentence.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602" y="4693097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There is an abundant supply of masks at the hospital. (3)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601" y="5670727"/>
            <a:ext cx="11611397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Century Gothic" panose="020B0502020202020204" pitchFamily="34" charset="0"/>
              </a:rPr>
              <a:t>Numerous studies show the benefits of eating various fruits and vegetables.(3)</a:t>
            </a:r>
            <a:endParaRPr lang="en-AU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99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</a:t>
            </a:r>
            <a:r>
              <a:rPr lang="en-AU" sz="2800" b="0" i="0" u="none" strike="noStrike" dirty="0">
                <a:solidFill>
                  <a:srgbClr val="000000"/>
                </a:solidFill>
                <a:effectLst/>
              </a:rPr>
              <a:t> i</a:t>
            </a:r>
            <a:r>
              <a:rPr lang="en-AU" sz="2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dentify determiners within a sentence.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  <p:sp>
        <p:nvSpPr>
          <p:cNvPr id="2" name="TextBox 1"/>
          <p:cNvSpPr txBox="1"/>
          <p:nvPr/>
        </p:nvSpPr>
        <p:spPr>
          <a:xfrm>
            <a:off x="2234020" y="5233851"/>
            <a:ext cx="793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reason for this lesson is that students have to be able to identify and understand what a determiner is before completing the next lesson on ordering adjectives.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89040"/>
            <a:ext cx="8858464" cy="977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They </a:t>
            </a:r>
            <a:r>
              <a:rPr lang="en-AU" dirty="0" smtClean="0">
                <a:latin typeface="Century Gothic" panose="020B0502020202020204" pitchFamily="34" charset="0"/>
              </a:rPr>
              <a:t>come </a:t>
            </a:r>
            <a:r>
              <a:rPr lang="en-AU" dirty="0">
                <a:latin typeface="Century Gothic" panose="020B0502020202020204" pitchFamily="34" charset="0"/>
              </a:rPr>
              <a:t>before adjectives if there are any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They </a:t>
            </a:r>
            <a:r>
              <a:rPr lang="en-AU" dirty="0">
                <a:latin typeface="Century Gothic" panose="020B0502020202020204" pitchFamily="34" charset="0"/>
              </a:rPr>
              <a:t>introduce the noun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by providing information about it such as quantity, ownership and specificity. </a:t>
            </a:r>
            <a:endParaRPr lang="en-A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b="1" dirty="0" smtClean="0">
                <a:latin typeface="Century Gothic" panose="020B0502020202020204" pitchFamily="34" charset="0"/>
              </a:rPr>
              <a:t>There </a:t>
            </a:r>
            <a:r>
              <a:rPr lang="en-AU" b="1" dirty="0">
                <a:latin typeface="Century Gothic" panose="020B0502020202020204" pitchFamily="34" charset="0"/>
              </a:rPr>
              <a:t>are </a:t>
            </a:r>
            <a:r>
              <a:rPr lang="en-AU" b="1" dirty="0" smtClean="0">
                <a:latin typeface="Century Gothic" panose="020B0502020202020204" pitchFamily="34" charset="0"/>
              </a:rPr>
              <a:t>5 </a:t>
            </a:r>
            <a:r>
              <a:rPr lang="en-AU" b="1" dirty="0">
                <a:latin typeface="Century Gothic" panose="020B0502020202020204" pitchFamily="34" charset="0"/>
              </a:rPr>
              <a:t>types of determiners used in </a:t>
            </a:r>
            <a:r>
              <a:rPr lang="en-AU" b="1" dirty="0" smtClean="0">
                <a:latin typeface="Century Gothic" panose="020B0502020202020204" pitchFamily="34" charset="0"/>
              </a:rPr>
              <a:t>sentences</a:t>
            </a: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sort of information does the determiner provide?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kind of determiners are there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71551"/>
              </p:ext>
            </p:extLst>
          </p:nvPr>
        </p:nvGraphicFramePr>
        <p:xfrm>
          <a:off x="261398" y="2374015"/>
          <a:ext cx="9835445" cy="4360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089">
                  <a:extLst>
                    <a:ext uri="{9D8B030D-6E8A-4147-A177-3AD203B41FA5}">
                      <a16:colId xmlns:a16="http://schemas.microsoft.com/office/drawing/2014/main" val="1612060891"/>
                    </a:ext>
                  </a:extLst>
                </a:gridCol>
                <a:gridCol w="1967089">
                  <a:extLst>
                    <a:ext uri="{9D8B030D-6E8A-4147-A177-3AD203B41FA5}">
                      <a16:colId xmlns:a16="http://schemas.microsoft.com/office/drawing/2014/main" val="4181040640"/>
                    </a:ext>
                  </a:extLst>
                </a:gridCol>
                <a:gridCol w="1967089">
                  <a:extLst>
                    <a:ext uri="{9D8B030D-6E8A-4147-A177-3AD203B41FA5}">
                      <a16:colId xmlns:a16="http://schemas.microsoft.com/office/drawing/2014/main" val="3269825348"/>
                    </a:ext>
                  </a:extLst>
                </a:gridCol>
                <a:gridCol w="1967089">
                  <a:extLst>
                    <a:ext uri="{9D8B030D-6E8A-4147-A177-3AD203B41FA5}">
                      <a16:colId xmlns:a16="http://schemas.microsoft.com/office/drawing/2014/main" val="277406403"/>
                    </a:ext>
                  </a:extLst>
                </a:gridCol>
                <a:gridCol w="1967089">
                  <a:extLst>
                    <a:ext uri="{9D8B030D-6E8A-4147-A177-3AD203B41FA5}">
                      <a16:colId xmlns:a16="http://schemas.microsoft.com/office/drawing/2014/main" val="2481549140"/>
                    </a:ext>
                  </a:extLst>
                </a:gridCol>
              </a:tblGrid>
              <a:tr h="428836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latin typeface="Century Gothic" panose="020B0502020202020204" pitchFamily="34" charset="0"/>
                        </a:rPr>
                        <a:t>Articles</a:t>
                      </a:r>
                      <a:endParaRPr lang="en-AU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latin typeface="Century Gothic" panose="020B0502020202020204" pitchFamily="34" charset="0"/>
                        </a:rPr>
                        <a:t>Demonstratives</a:t>
                      </a:r>
                      <a:endParaRPr lang="en-AU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latin typeface="Century Gothic" panose="020B0502020202020204" pitchFamily="34" charset="0"/>
                        </a:rPr>
                        <a:t>Possessives </a:t>
                      </a:r>
                      <a:endParaRPr lang="en-AU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latin typeface="Century Gothic" panose="020B0502020202020204" pitchFamily="34" charset="0"/>
                        </a:rPr>
                        <a:t>Quantifiers</a:t>
                      </a:r>
                      <a:r>
                        <a:rPr lang="en-AU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AU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>
                          <a:latin typeface="Century Gothic" panose="020B0502020202020204" pitchFamily="34" charset="0"/>
                        </a:rPr>
                        <a:t>Ordinals</a:t>
                      </a:r>
                      <a:endParaRPr lang="en-AU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60823"/>
                  </a:ext>
                </a:extLst>
              </a:tr>
              <a:tr h="184848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an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this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that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these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those</a:t>
                      </a:r>
                      <a:endParaRPr lang="en-A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my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your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his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her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its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our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your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their</a:t>
                      </a:r>
                      <a:endParaRPr lang="en-A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some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numerous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sparse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substantial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any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few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little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more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much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any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every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one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two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twenty</a:t>
                      </a:r>
                      <a:endParaRPr lang="en-A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first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second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third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last</a:t>
                      </a:r>
                    </a:p>
                    <a:p>
                      <a:r>
                        <a:rPr lang="en-AU" dirty="0" smtClean="0">
                          <a:latin typeface="Century Gothic" panose="020B0502020202020204" pitchFamily="34" charset="0"/>
                        </a:rPr>
                        <a:t>next</a:t>
                      </a:r>
                    </a:p>
                    <a:p>
                      <a:endParaRPr lang="en-A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52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89040"/>
            <a:ext cx="8858464" cy="977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They come before adjectives if there are any.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 smtClean="0">
                <a:latin typeface="Century Gothic" panose="020B0502020202020204" pitchFamily="34" charset="0"/>
              </a:rPr>
              <a:t>They </a:t>
            </a:r>
            <a:r>
              <a:rPr lang="en-AU" dirty="0">
                <a:latin typeface="Century Gothic" panose="020B0502020202020204" pitchFamily="34" charset="0"/>
              </a:rPr>
              <a:t>introduce the noun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by providing information about it such as quantity, ownership and specificity. 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613" y="2403941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335024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She has </a:t>
            </a:r>
            <a:r>
              <a:rPr lang="en-AU" u="sng" dirty="0">
                <a:latin typeface="Century Gothic" panose="020B0502020202020204" pitchFamily="34" charset="0"/>
              </a:rPr>
              <a:t>two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latin typeface="Century Gothic" panose="020B0502020202020204" pitchFamily="34" charset="0"/>
              </a:rPr>
              <a:t>dogs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u="sng" dirty="0">
                <a:latin typeface="Century Gothic" panose="020B0502020202020204" pitchFamily="34" charset="0"/>
              </a:rPr>
              <a:t>many</a:t>
            </a:r>
            <a:r>
              <a:rPr lang="en-AU" dirty="0">
                <a:latin typeface="Century Gothic" panose="020B0502020202020204" pitchFamily="34" charset="0"/>
              </a:rPr>
              <a:t> cats.  (quantifiers)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392588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u="sng" dirty="0">
                <a:latin typeface="Century Gothic" panose="020B0502020202020204" pitchFamily="34" charset="0"/>
              </a:rPr>
              <a:t>Our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latin typeface="Century Gothic" panose="020B0502020202020204" pitchFamily="34" charset="0"/>
              </a:rPr>
              <a:t>dog</a:t>
            </a:r>
            <a:r>
              <a:rPr lang="en-AU" dirty="0">
                <a:latin typeface="Century Gothic" panose="020B0502020202020204" pitchFamily="34" charset="0"/>
              </a:rPr>
              <a:t> annoys </a:t>
            </a:r>
            <a:r>
              <a:rPr lang="en-AU" u="sng" dirty="0">
                <a:latin typeface="Century Gothic" panose="020B0502020202020204" pitchFamily="34" charset="0"/>
              </a:rPr>
              <a:t>her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  <a:r>
              <a:rPr lang="en-AU" b="1" dirty="0">
                <a:latin typeface="Century Gothic" panose="020B0502020202020204" pitchFamily="34" charset="0"/>
              </a:rPr>
              <a:t>dog</a:t>
            </a:r>
            <a:r>
              <a:rPr lang="en-AU" dirty="0">
                <a:latin typeface="Century Gothic" panose="020B0502020202020204" pitchFamily="34" charset="0"/>
              </a:rPr>
              <a:t>. (possessive)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22613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2122029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sort of information does the determiner provide?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kind of determiners are there?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determiner in this sentence?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CCE5C5-5A43-42E1-96AA-E38E4CD4AB6D}"/>
              </a:ext>
            </a:extLst>
          </p:cNvPr>
          <p:cNvSpPr txBox="1">
            <a:spLocks/>
          </p:cNvSpPr>
          <p:nvPr/>
        </p:nvSpPr>
        <p:spPr>
          <a:xfrm>
            <a:off x="376895" y="455412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u="sng" dirty="0">
                <a:latin typeface="Century Gothic" panose="020B0502020202020204" pitchFamily="34" charset="0"/>
              </a:rPr>
              <a:t>A </a:t>
            </a:r>
            <a:r>
              <a:rPr lang="en-AU" b="1" dirty="0">
                <a:latin typeface="Century Gothic" panose="020B0502020202020204" pitchFamily="34" charset="0"/>
              </a:rPr>
              <a:t>dog</a:t>
            </a:r>
            <a:r>
              <a:rPr lang="en-AU" dirty="0">
                <a:latin typeface="Century Gothic" panose="020B0502020202020204" pitchFamily="34" charset="0"/>
              </a:rPr>
              <a:t> was walking on </a:t>
            </a:r>
            <a:r>
              <a:rPr lang="en-AU" u="sng" dirty="0">
                <a:latin typeface="Century Gothic" panose="020B0502020202020204" pitchFamily="34" charset="0"/>
              </a:rPr>
              <a:t>the</a:t>
            </a:r>
            <a:r>
              <a:rPr lang="en-AU" dirty="0">
                <a:latin typeface="Century Gothic" panose="020B0502020202020204" pitchFamily="34" charset="0"/>
              </a:rPr>
              <a:t> road. (articles )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4DD62FC-120D-44D8-A793-F6B869CBA9C1}"/>
              </a:ext>
            </a:extLst>
          </p:cNvPr>
          <p:cNvSpPr txBox="1">
            <a:spLocks/>
          </p:cNvSpPr>
          <p:nvPr/>
        </p:nvSpPr>
        <p:spPr>
          <a:xfrm>
            <a:off x="376895" y="518236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u="sng" dirty="0">
                <a:latin typeface="Century Gothic" panose="020B0502020202020204" pitchFamily="34" charset="0"/>
              </a:rPr>
              <a:t>Those </a:t>
            </a:r>
            <a:r>
              <a:rPr lang="en-AU" b="1" dirty="0">
                <a:latin typeface="Century Gothic" panose="020B0502020202020204" pitchFamily="34" charset="0"/>
              </a:rPr>
              <a:t>dogs</a:t>
            </a:r>
            <a:r>
              <a:rPr lang="en-AU" dirty="0">
                <a:latin typeface="Century Gothic" panose="020B0502020202020204" pitchFamily="34" charset="0"/>
              </a:rPr>
              <a:t> were the ones we saw yesterday. (demonstrative)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4DD62FC-120D-44D8-A793-F6B869CBA9C1}"/>
              </a:ext>
            </a:extLst>
          </p:cNvPr>
          <p:cNvSpPr txBox="1">
            <a:spLocks/>
          </p:cNvSpPr>
          <p:nvPr/>
        </p:nvSpPr>
        <p:spPr>
          <a:xfrm>
            <a:off x="361696" y="577842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u="sng" dirty="0" smtClean="0">
                <a:latin typeface="Century Gothic" panose="020B0502020202020204" pitchFamily="34" charset="0"/>
              </a:rPr>
              <a:t>The</a:t>
            </a:r>
            <a:r>
              <a:rPr lang="en-AU" dirty="0" smtClean="0">
                <a:latin typeface="Century Gothic" panose="020B0502020202020204" pitchFamily="34" charset="0"/>
              </a:rPr>
              <a:t> </a:t>
            </a:r>
            <a:r>
              <a:rPr lang="en-AU" u="sng" dirty="0" smtClean="0">
                <a:latin typeface="Century Gothic" panose="020B0502020202020204" pitchFamily="34" charset="0"/>
              </a:rPr>
              <a:t>fourth</a:t>
            </a:r>
            <a:r>
              <a:rPr lang="en-AU" dirty="0" smtClean="0">
                <a:latin typeface="Century Gothic" panose="020B0502020202020204" pitchFamily="34" charset="0"/>
              </a:rPr>
              <a:t> person in line was yelling at the assistant. (article + ordinal)</a:t>
            </a: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489040"/>
            <a:ext cx="9179593" cy="3313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comes before a noun or noun phrase.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Articles are the most common determiner and there are 3 articles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n-AU" dirty="0">
                <a:latin typeface="Century Gothic" panose="020B0502020202020204" pitchFamily="34" charset="0"/>
              </a:rPr>
              <a:t>a, an and the.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dirty="0">
                <a:latin typeface="Century Gothic" panose="020B0502020202020204" pitchFamily="34" charset="0"/>
              </a:rPr>
              <a:t>A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dirty="0">
                <a:latin typeface="Century Gothic" panose="020B0502020202020204" pitchFamily="34" charset="0"/>
              </a:rPr>
              <a:t>an</a:t>
            </a:r>
            <a:r>
              <a:rPr lang="en-AU" dirty="0">
                <a:latin typeface="Century Gothic" panose="020B0502020202020204" pitchFamily="34" charset="0"/>
              </a:rPr>
              <a:t> are indefinite articles and we use them when we don’t want to refer to a specific in a group or we are referring to it for the first time.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They can be used with singular nouns. Remembering that </a:t>
            </a:r>
            <a:r>
              <a:rPr lang="en-AU" b="1" dirty="0">
                <a:latin typeface="Century Gothic" panose="020B0502020202020204" pitchFamily="34" charset="0"/>
              </a:rPr>
              <a:t>a</a:t>
            </a:r>
            <a:r>
              <a:rPr lang="en-AU" dirty="0">
                <a:latin typeface="Century Gothic" panose="020B0502020202020204" pitchFamily="34" charset="0"/>
              </a:rPr>
              <a:t> is used before nouns starting with a consonant and </a:t>
            </a:r>
            <a:r>
              <a:rPr lang="en-AU" b="1" dirty="0">
                <a:latin typeface="Century Gothic" panose="020B0502020202020204" pitchFamily="34" charset="0"/>
              </a:rPr>
              <a:t>an</a:t>
            </a:r>
            <a:r>
              <a:rPr lang="en-AU" dirty="0">
                <a:latin typeface="Century Gothic" panose="020B0502020202020204" pitchFamily="34" charset="0"/>
              </a:rPr>
              <a:t> before nouns starting with a vowel.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dirty="0">
                <a:latin typeface="Century Gothic" panose="020B0502020202020204" pitchFamily="34" charset="0"/>
              </a:rPr>
              <a:t>The</a:t>
            </a:r>
            <a:r>
              <a:rPr lang="en-AU" dirty="0">
                <a:latin typeface="Century Gothic" panose="020B0502020202020204" pitchFamily="34" charset="0"/>
              </a:rPr>
              <a:t> is a definite article and we use it when we want to refer to a specific example. </a:t>
            </a:r>
            <a:r>
              <a:rPr lang="en-AU" b="1" dirty="0">
                <a:latin typeface="Century Gothic" panose="020B0502020202020204" pitchFamily="34" charset="0"/>
              </a:rPr>
              <a:t>The</a:t>
            </a:r>
            <a:r>
              <a:rPr lang="en-AU" dirty="0">
                <a:latin typeface="Century Gothic" panose="020B0502020202020204" pitchFamily="34" charset="0"/>
              </a:rPr>
              <a:t> can be used with singular and plural nouns.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496" y="3992436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2666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82507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u="sng" dirty="0">
                <a:latin typeface="Century Gothic" panose="020B0502020202020204" pitchFamily="34" charset="0"/>
              </a:rPr>
              <a:t>A</a:t>
            </a:r>
            <a:r>
              <a:rPr lang="en-AU" sz="2800" dirty="0"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latin typeface="Century Gothic" panose="020B0502020202020204" pitchFamily="34" charset="0"/>
              </a:rPr>
              <a:t>dog</a:t>
            </a:r>
            <a:r>
              <a:rPr lang="en-AU" sz="2800" dirty="0">
                <a:latin typeface="Century Gothic" panose="020B0502020202020204" pitchFamily="34" charset="0"/>
              </a:rPr>
              <a:t> needs to be walked everyday.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4143221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article?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are the articles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5129AB6-D10E-465E-AB10-6B84EA43A9CD}"/>
              </a:ext>
            </a:extLst>
          </p:cNvPr>
          <p:cNvSpPr txBox="1">
            <a:spLocks/>
          </p:cNvSpPr>
          <p:nvPr/>
        </p:nvSpPr>
        <p:spPr>
          <a:xfrm>
            <a:off x="289613" y="541433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D6AC59-6562-4E47-8557-3CB01E8A8E17}"/>
              </a:ext>
            </a:extLst>
          </p:cNvPr>
          <p:cNvSpPr txBox="1">
            <a:spLocks/>
          </p:cNvSpPr>
          <p:nvPr/>
        </p:nvSpPr>
        <p:spPr>
          <a:xfrm>
            <a:off x="250702" y="583361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u="sng" dirty="0">
                <a:latin typeface="Century Gothic" panose="020B0502020202020204" pitchFamily="34" charset="0"/>
              </a:rPr>
              <a:t>The</a:t>
            </a:r>
            <a:r>
              <a:rPr lang="en-AU" sz="2800" dirty="0">
                <a:latin typeface="Century Gothic" panose="020B0502020202020204" pitchFamily="34" charset="0"/>
              </a:rPr>
              <a:t> </a:t>
            </a:r>
            <a:r>
              <a:rPr lang="en-AU" sz="2800" b="1" dirty="0">
                <a:latin typeface="Century Gothic" panose="020B0502020202020204" pitchFamily="34" charset="0"/>
              </a:rPr>
              <a:t>cats</a:t>
            </a:r>
            <a:r>
              <a:rPr lang="en-AU" sz="2800" dirty="0">
                <a:latin typeface="Century Gothic" panose="020B0502020202020204" pitchFamily="34" charset="0"/>
              </a:rPr>
              <a:t> need to be fed twice daily.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766354"/>
            <a:ext cx="11845504" cy="2516489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89039"/>
            <a:ext cx="8858464" cy="30597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Demonstrative determiners are used to tell us when the speaker is in close proximity to the object.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The four most common ones are </a:t>
            </a:r>
            <a:r>
              <a:rPr lang="en-AU" b="1" dirty="0">
                <a:latin typeface="Century Gothic" panose="020B0502020202020204" pitchFamily="34" charset="0"/>
              </a:rPr>
              <a:t>this, that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b="1" dirty="0">
                <a:latin typeface="Century Gothic" panose="020B0502020202020204" pitchFamily="34" charset="0"/>
              </a:rPr>
              <a:t>these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dirty="0">
                <a:latin typeface="Century Gothic" panose="020B0502020202020204" pitchFamily="34" charset="0"/>
              </a:rPr>
              <a:t>those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dirty="0">
                <a:latin typeface="Century Gothic" panose="020B0502020202020204" pitchFamily="34" charset="0"/>
              </a:rPr>
              <a:t>This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dirty="0">
                <a:latin typeface="Century Gothic" panose="020B0502020202020204" pitchFamily="34" charset="0"/>
              </a:rPr>
              <a:t>that</a:t>
            </a:r>
            <a:r>
              <a:rPr lang="en-AU" dirty="0">
                <a:latin typeface="Century Gothic" panose="020B0502020202020204" pitchFamily="34" charset="0"/>
              </a:rPr>
              <a:t> are used for singular nouns and </a:t>
            </a:r>
            <a:r>
              <a:rPr lang="en-AU" b="1" dirty="0">
                <a:latin typeface="Century Gothic" panose="020B0502020202020204" pitchFamily="34" charset="0"/>
              </a:rPr>
              <a:t>these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dirty="0">
                <a:latin typeface="Century Gothic" panose="020B0502020202020204" pitchFamily="34" charset="0"/>
              </a:rPr>
              <a:t>those</a:t>
            </a:r>
            <a:r>
              <a:rPr lang="en-AU" dirty="0">
                <a:latin typeface="Century Gothic" panose="020B0502020202020204" pitchFamily="34" charset="0"/>
              </a:rPr>
              <a:t> are used for plural nouns.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b="1" dirty="0">
                <a:latin typeface="Century Gothic" panose="020B0502020202020204" pitchFamily="34" charset="0"/>
              </a:rPr>
              <a:t>This </a:t>
            </a:r>
            <a:r>
              <a:rPr lang="en-AU" dirty="0">
                <a:latin typeface="Century Gothic" panose="020B0502020202020204" pitchFamily="34" charset="0"/>
              </a:rPr>
              <a:t>and </a:t>
            </a:r>
            <a:r>
              <a:rPr lang="en-AU" b="1" dirty="0">
                <a:latin typeface="Century Gothic" panose="020B0502020202020204" pitchFamily="34" charset="0"/>
              </a:rPr>
              <a:t>these</a:t>
            </a:r>
            <a:r>
              <a:rPr lang="en-AU" dirty="0">
                <a:latin typeface="Century Gothic" panose="020B0502020202020204" pitchFamily="34" charset="0"/>
              </a:rPr>
              <a:t> refer to objects that are close to you. </a:t>
            </a:r>
            <a:r>
              <a:rPr lang="en-AU" b="1" dirty="0">
                <a:latin typeface="Century Gothic" panose="020B0502020202020204" pitchFamily="34" charset="0"/>
              </a:rPr>
              <a:t>That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dirty="0">
                <a:latin typeface="Century Gothic" panose="020B0502020202020204" pitchFamily="34" charset="0"/>
              </a:rPr>
              <a:t>those</a:t>
            </a:r>
            <a:r>
              <a:rPr lang="en-AU" dirty="0">
                <a:latin typeface="Century Gothic" panose="020B0502020202020204" pitchFamily="34" charset="0"/>
              </a:rPr>
              <a:t> refer to objects that are further away.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730" y="376985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2666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82507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620253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894101" y="3317999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demonstrative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are the demonstrative determiners in these sentences?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5129AB6-D10E-465E-AB10-6B84EA43A9CD}"/>
              </a:ext>
            </a:extLst>
          </p:cNvPr>
          <p:cNvSpPr txBox="1">
            <a:spLocks/>
          </p:cNvSpPr>
          <p:nvPr/>
        </p:nvSpPr>
        <p:spPr>
          <a:xfrm>
            <a:off x="297047" y="492910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The </a:t>
            </a:r>
            <a:r>
              <a:rPr lang="en-AU" sz="2400" b="1" dirty="0">
                <a:latin typeface="Century Gothic" panose="020B0502020202020204" pitchFamily="34" charset="0"/>
              </a:rPr>
              <a:t>chocolates</a:t>
            </a:r>
            <a:r>
              <a:rPr lang="en-AU" sz="2400" dirty="0">
                <a:latin typeface="Century Gothic" panose="020B0502020202020204" pitchFamily="34" charset="0"/>
              </a:rPr>
              <a:t> in </a:t>
            </a:r>
            <a:r>
              <a:rPr lang="en-AU" sz="2400" u="sng" dirty="0">
                <a:latin typeface="Century Gothic" panose="020B0502020202020204" pitchFamily="34" charset="0"/>
              </a:rPr>
              <a:t>that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box</a:t>
            </a:r>
            <a:r>
              <a:rPr lang="en-AU" sz="2400" dirty="0">
                <a:latin typeface="Century Gothic" panose="020B0502020202020204" pitchFamily="34" charset="0"/>
              </a:rPr>
              <a:t> are my favourite hard centres.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80B0588-58EC-4BB5-A6CB-A93EE877D853}"/>
              </a:ext>
            </a:extLst>
          </p:cNvPr>
          <p:cNvSpPr txBox="1">
            <a:spLocks/>
          </p:cNvSpPr>
          <p:nvPr/>
        </p:nvSpPr>
        <p:spPr>
          <a:xfrm>
            <a:off x="240003" y="425256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u="sng" dirty="0">
                <a:latin typeface="Century Gothic" panose="020B0502020202020204" pitchFamily="34" charset="0"/>
              </a:rPr>
              <a:t>Those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shamrocks </a:t>
            </a:r>
            <a:r>
              <a:rPr lang="en-AU" sz="2400" dirty="0">
                <a:latin typeface="Century Gothic" panose="020B0502020202020204" pitchFamily="34" charset="0"/>
              </a:rPr>
              <a:t>are</a:t>
            </a:r>
            <a:r>
              <a:rPr lang="en-AU" sz="2400" b="1" dirty="0">
                <a:latin typeface="Century Gothic" panose="020B0502020202020204" pitchFamily="34" charset="0"/>
              </a:rPr>
              <a:t> </a:t>
            </a:r>
            <a:r>
              <a:rPr lang="en-AU" sz="2400" dirty="0">
                <a:latin typeface="Century Gothic" panose="020B0502020202020204" pitchFamily="34" charset="0"/>
              </a:rPr>
              <a:t>the</a:t>
            </a:r>
            <a:r>
              <a:rPr lang="en-AU" sz="2400" b="1" dirty="0">
                <a:latin typeface="Century Gothic" panose="020B0502020202020204" pitchFamily="34" charset="0"/>
              </a:rPr>
              <a:t> ones </a:t>
            </a:r>
            <a:r>
              <a:rPr lang="en-AU" sz="2400" dirty="0">
                <a:latin typeface="Century Gothic" panose="020B0502020202020204" pitchFamily="34" charset="0"/>
              </a:rPr>
              <a:t>we saw yesterday 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FF1528FF-4E22-4CEA-86F2-C563A7512B44}"/>
              </a:ext>
            </a:extLst>
          </p:cNvPr>
          <p:cNvSpPr txBox="1">
            <a:spLocks/>
          </p:cNvSpPr>
          <p:nvPr/>
        </p:nvSpPr>
        <p:spPr>
          <a:xfrm>
            <a:off x="346496" y="56031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u="sng" dirty="0">
                <a:latin typeface="Century Gothic" panose="020B0502020202020204" pitchFamily="34" charset="0"/>
              </a:rPr>
              <a:t>These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birds</a:t>
            </a:r>
            <a:r>
              <a:rPr lang="en-AU" sz="2400" dirty="0">
                <a:latin typeface="Century Gothic" panose="020B0502020202020204" pitchFamily="34" charset="0"/>
              </a:rPr>
              <a:t> have huge </a:t>
            </a:r>
            <a:r>
              <a:rPr lang="en-AU" sz="2400" b="1" dirty="0">
                <a:latin typeface="Century Gothic" panose="020B0502020202020204" pitchFamily="34" charset="0"/>
              </a:rPr>
              <a:t>wingspans</a:t>
            </a:r>
            <a:r>
              <a:rPr lang="en-AU" sz="2400" dirty="0">
                <a:latin typeface="Century Gothic" panose="020B0502020202020204" pitchFamily="34" charset="0"/>
              </a:rPr>
              <a:t> and colourful </a:t>
            </a:r>
            <a:r>
              <a:rPr lang="en-AU" sz="2400" b="1" dirty="0">
                <a:latin typeface="Century Gothic" panose="020B0502020202020204" pitchFamily="34" charset="0"/>
              </a:rPr>
              <a:t>wings</a:t>
            </a:r>
            <a:r>
              <a:rPr lang="en-AU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CB7AD6F0-B6ED-40A9-9574-2B5422F41325}"/>
              </a:ext>
            </a:extLst>
          </p:cNvPr>
          <p:cNvSpPr txBox="1">
            <a:spLocks/>
          </p:cNvSpPr>
          <p:nvPr/>
        </p:nvSpPr>
        <p:spPr>
          <a:xfrm>
            <a:off x="346496" y="621677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u="sng" dirty="0">
                <a:latin typeface="Century Gothic" panose="020B0502020202020204" pitchFamily="34" charset="0"/>
              </a:rPr>
              <a:t>This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animal</a:t>
            </a:r>
            <a:r>
              <a:rPr lang="en-AU" sz="2400" dirty="0">
                <a:latin typeface="Century Gothic" panose="020B0502020202020204" pitchFamily="34" charset="0"/>
              </a:rPr>
              <a:t> is my pet </a:t>
            </a:r>
            <a:r>
              <a:rPr lang="en-AU" sz="2400" b="1" dirty="0">
                <a:latin typeface="Century Gothic" panose="020B0502020202020204" pitchFamily="34" charset="0"/>
              </a:rPr>
              <a:t>dragon</a:t>
            </a:r>
            <a:r>
              <a:rPr lang="en-AU" sz="2400" dirty="0">
                <a:latin typeface="Century Gothic" panose="020B0502020202020204" pitchFamily="34" charset="0"/>
              </a:rPr>
              <a:t> Rex.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7" grpId="0"/>
      <p:bldP spid="18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89040"/>
            <a:ext cx="8858464" cy="1295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Determiners that specify ownership are called possessive definers.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Possessives show that a noun is owned by someone or something.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613" y="3593764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2666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14542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For peace, talk to </a:t>
            </a:r>
            <a:r>
              <a:rPr lang="en-AU" sz="2400" u="sng" dirty="0">
                <a:latin typeface="Century Gothic" panose="020B0502020202020204" pitchFamily="34" charset="0"/>
              </a:rPr>
              <a:t>your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enemies</a:t>
            </a:r>
            <a:r>
              <a:rPr lang="en-AU" sz="2400" dirty="0">
                <a:latin typeface="Century Gothic" panose="020B0502020202020204" pitchFamily="34" charset="0"/>
              </a:rPr>
              <a:t> not </a:t>
            </a:r>
            <a:r>
              <a:rPr lang="en-AU" sz="2400" u="sng" dirty="0">
                <a:latin typeface="Century Gothic" panose="020B0502020202020204" pitchFamily="34" charset="0"/>
              </a:rPr>
              <a:t>your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friends</a:t>
            </a:r>
            <a:r>
              <a:rPr lang="en-AU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2947594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possessive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possessive determiner in this sentence?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5129AB6-D10E-465E-AB10-6B84EA43A9CD}"/>
              </a:ext>
            </a:extLst>
          </p:cNvPr>
          <p:cNvSpPr txBox="1">
            <a:spLocks/>
          </p:cNvSpPr>
          <p:nvPr/>
        </p:nvSpPr>
        <p:spPr>
          <a:xfrm>
            <a:off x="346496" y="4846084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u="sng" dirty="0">
                <a:latin typeface="Century Gothic" panose="020B0502020202020204" pitchFamily="34" charset="0"/>
              </a:rPr>
              <a:t>His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biscuits</a:t>
            </a:r>
            <a:r>
              <a:rPr lang="en-AU" sz="2400" dirty="0">
                <a:latin typeface="Century Gothic" panose="020B0502020202020204" pitchFamily="34" charset="0"/>
              </a:rPr>
              <a:t> were </a:t>
            </a:r>
            <a:r>
              <a:rPr lang="en-AU" sz="2400" dirty="0" smtClean="0">
                <a:latin typeface="Century Gothic" panose="020B0502020202020204" pitchFamily="34" charset="0"/>
              </a:rPr>
              <a:t>sold, but </a:t>
            </a:r>
            <a:r>
              <a:rPr lang="en-AU" sz="2400" u="sng" dirty="0">
                <a:latin typeface="Century Gothic" panose="020B0502020202020204" pitchFamily="34" charset="0"/>
              </a:rPr>
              <a:t>our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biscuits</a:t>
            </a:r>
            <a:r>
              <a:rPr lang="en-AU" sz="2400" dirty="0">
                <a:latin typeface="Century Gothic" panose="020B0502020202020204" pitchFamily="34" charset="0"/>
              </a:rPr>
              <a:t> weren’t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E4FD8E2-3BC3-4E03-BC97-D3DF93EA3D0A}"/>
              </a:ext>
            </a:extLst>
          </p:cNvPr>
          <p:cNvSpPr txBox="1">
            <a:spLocks/>
          </p:cNvSpPr>
          <p:nvPr/>
        </p:nvSpPr>
        <p:spPr>
          <a:xfrm>
            <a:off x="346496" y="551252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u="sng" dirty="0">
                <a:latin typeface="Century Gothic" panose="020B0502020202020204" pitchFamily="34" charset="0"/>
              </a:rPr>
              <a:t>Our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world</a:t>
            </a:r>
            <a:r>
              <a:rPr lang="en-AU" sz="2400" dirty="0">
                <a:latin typeface="Century Gothic" panose="020B0502020202020204" pitchFamily="34" charset="0"/>
              </a:rPr>
              <a:t> needs protecting from </a:t>
            </a:r>
            <a:r>
              <a:rPr lang="en-AU" sz="2400" u="sng" dirty="0">
                <a:latin typeface="Century Gothic" panose="020B0502020202020204" pitchFamily="34" charset="0"/>
              </a:rPr>
              <a:t>your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rubbish</a:t>
            </a:r>
            <a:r>
              <a:rPr lang="en-AU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489039"/>
            <a:ext cx="9531563" cy="2140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determiner is a word that is placed before a noun or noun phrase.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Determiners that specify quantity are called quantitative definers.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Quantifier determiners refer to the quantity of an object without providing a number. Some quantifiers can be used with countable nouns while others can only be used with uncountable nouns. Some quantifiers can be used with both.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lvl="8"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613" y="384133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26667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702" y="4489164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He slept for </a:t>
            </a:r>
            <a:r>
              <a:rPr lang="en-AU" sz="2400" u="sng" dirty="0">
                <a:latin typeface="Century Gothic" panose="020B0502020202020204" pitchFamily="34" charset="0"/>
              </a:rPr>
              <a:t>several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hours</a:t>
            </a:r>
            <a:r>
              <a:rPr lang="en-AU" sz="2400" dirty="0">
                <a:latin typeface="Century Gothic" panose="020B0502020202020204" pitchFamily="34" charset="0"/>
              </a:rPr>
              <a:t>. (</a:t>
            </a:r>
            <a:r>
              <a:rPr lang="en-AU" sz="1800" dirty="0">
                <a:latin typeface="Century Gothic" panose="020B0502020202020204" pitchFamily="34" charset="0"/>
              </a:rPr>
              <a:t>countable</a:t>
            </a:r>
            <a:r>
              <a:rPr lang="en-AU" sz="24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343018" y="2866019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64017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quantitative determiner?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quantitative determiner in this sentence?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052B172-61DA-46B2-B119-C65C74045A32}"/>
              </a:ext>
            </a:extLst>
          </p:cNvPr>
          <p:cNvSpPr txBox="1">
            <a:spLocks/>
          </p:cNvSpPr>
          <p:nvPr/>
        </p:nvSpPr>
        <p:spPr>
          <a:xfrm>
            <a:off x="325099" y="519400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400" dirty="0">
                <a:latin typeface="Century Gothic" panose="020B0502020202020204" pitchFamily="34" charset="0"/>
              </a:rPr>
              <a:t>Is there </a:t>
            </a:r>
            <a:r>
              <a:rPr lang="en-AU" sz="2400" u="sng" dirty="0">
                <a:latin typeface="Century Gothic" panose="020B0502020202020204" pitchFamily="34" charset="0"/>
              </a:rPr>
              <a:t>much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money</a:t>
            </a:r>
            <a:r>
              <a:rPr lang="en-AU" sz="2400" dirty="0">
                <a:latin typeface="Century Gothic" panose="020B0502020202020204" pitchFamily="34" charset="0"/>
              </a:rPr>
              <a:t> left? (</a:t>
            </a:r>
            <a:r>
              <a:rPr lang="en-AU" sz="1800" dirty="0">
                <a:latin typeface="Century Gothic" panose="020B0502020202020204" pitchFamily="34" charset="0"/>
              </a:rPr>
              <a:t>uncountable</a:t>
            </a:r>
            <a:r>
              <a:rPr lang="en-AU" sz="24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B24A21B-38B9-4BDF-BE71-C8EE7859C7A5}"/>
              </a:ext>
            </a:extLst>
          </p:cNvPr>
          <p:cNvSpPr txBox="1">
            <a:spLocks/>
          </p:cNvSpPr>
          <p:nvPr/>
        </p:nvSpPr>
        <p:spPr>
          <a:xfrm>
            <a:off x="325099" y="588620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Century Gothic" panose="020B0502020202020204" pitchFamily="34" charset="0"/>
              </a:rPr>
              <a:t>A </a:t>
            </a:r>
            <a:r>
              <a:rPr lang="en-AU" sz="2400" u="sng" dirty="0">
                <a:latin typeface="Century Gothic" panose="020B0502020202020204" pitchFamily="34" charset="0"/>
              </a:rPr>
              <a:t>few</a:t>
            </a:r>
            <a:r>
              <a:rPr lang="en-AU" sz="2400" dirty="0">
                <a:latin typeface="Century Gothic" panose="020B0502020202020204" pitchFamily="34" charset="0"/>
              </a:rPr>
              <a:t> </a:t>
            </a:r>
            <a:r>
              <a:rPr lang="en-AU" sz="2400" b="1" dirty="0">
                <a:latin typeface="Century Gothic" panose="020B0502020202020204" pitchFamily="34" charset="0"/>
              </a:rPr>
              <a:t>grapes</a:t>
            </a:r>
            <a:r>
              <a:rPr lang="en-AU" sz="2400" dirty="0">
                <a:latin typeface="Century Gothic" panose="020B0502020202020204" pitchFamily="34" charset="0"/>
              </a:rPr>
              <a:t> fell on the floor. (</a:t>
            </a:r>
            <a:r>
              <a:rPr lang="en-AU" sz="1800" dirty="0">
                <a:latin typeface="Century Gothic" panose="020B0502020202020204" pitchFamily="34" charset="0"/>
              </a:rPr>
              <a:t>countable</a:t>
            </a:r>
            <a:r>
              <a:rPr lang="en-AU" sz="24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400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1510</Words>
  <Application>Microsoft Office PowerPoint</Application>
  <PresentationFormat>Widescreen</PresentationFormat>
  <Paragraphs>243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62</cp:revision>
  <dcterms:created xsi:type="dcterms:W3CDTF">2021-08-04T08:19:39Z</dcterms:created>
  <dcterms:modified xsi:type="dcterms:W3CDTF">2022-07-21T15:50:59Z</dcterms:modified>
</cp:coreProperties>
</file>