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1" r:id="rId4"/>
    <p:sldId id="260" r:id="rId5"/>
    <p:sldId id="261" r:id="rId6"/>
    <p:sldId id="282" r:id="rId7"/>
    <p:sldId id="283" r:id="rId8"/>
    <p:sldId id="262" r:id="rId9"/>
    <p:sldId id="263" r:id="rId10"/>
    <p:sldId id="285" r:id="rId11"/>
    <p:sldId id="265" r:id="rId12"/>
    <p:sldId id="266" r:id="rId13"/>
    <p:sldId id="267" r:id="rId14"/>
    <p:sldId id="284" r:id="rId15"/>
    <p:sldId id="277" r:id="rId16"/>
    <p:sldId id="278" r:id="rId17"/>
    <p:sldId id="268" r:id="rId18"/>
    <p:sldId id="279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327"/>
    <a:srgbClr val="79F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29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10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89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0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5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433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0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0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9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1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85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56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85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F4EABA-7327-4C9B-A25B-2EC6D8E7B2ED}" type="datetimeFigureOut">
              <a:rPr lang="en-AU" smtClean="0"/>
              <a:pPr/>
              <a:t>17/07/2022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82C3C5-518F-455F-891D-918179D3F32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51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tif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40BDE3-08CA-4B6C-9FF3-036D3F240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323" y="1773238"/>
            <a:ext cx="9144000" cy="3190648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l"/>
            <a:r>
              <a:rPr lang="en-AU" b="1" dirty="0"/>
              <a:t>Year: 1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Term: </a:t>
            </a:r>
            <a:r>
              <a:rPr lang="en-AU" b="1" dirty="0" smtClean="0"/>
              <a:t>1</a:t>
            </a:r>
            <a:endParaRPr lang="en-AU" b="1" dirty="0"/>
          </a:p>
          <a:p>
            <a:pPr algn="l"/>
            <a:endParaRPr lang="en-AU" dirty="0"/>
          </a:p>
          <a:p>
            <a:pPr algn="l"/>
            <a:r>
              <a:rPr lang="en-AU" b="1" dirty="0"/>
              <a:t>Objective: Identify sentence types- statements and questions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Author: Tara Noble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5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54907" y="476948"/>
            <a:ext cx="9112482" cy="1669583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statement sentence </a:t>
            </a:r>
            <a:r>
              <a:rPr lang="en-AU" dirty="0">
                <a:latin typeface="Century Gothic" panose="020B0502020202020204" pitchFamily="34" charset="0"/>
              </a:rPr>
              <a:t>tells you an idea. It ends with a </a:t>
            </a:r>
            <a:r>
              <a:rPr lang="en-AU" b="1" dirty="0">
                <a:latin typeface="Century Gothic" panose="020B0502020202020204" pitchFamily="34" charset="0"/>
              </a:rPr>
              <a:t>full stop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</a:t>
            </a:r>
            <a:r>
              <a:rPr lang="en-AU" dirty="0">
                <a:latin typeface="Century Gothic" panose="020B0502020202020204" pitchFamily="34" charset="0"/>
              </a:rPr>
              <a:t> asks us something and ends with a </a:t>
            </a:r>
            <a:r>
              <a:rPr lang="en-AU" b="1" dirty="0">
                <a:latin typeface="Century Gothic" panose="020B0502020202020204" pitchFamily="34" charset="0"/>
              </a:rPr>
              <a:t>question mark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 </a:t>
            </a:r>
            <a:r>
              <a:rPr lang="en-AU" dirty="0">
                <a:latin typeface="Century Gothic" panose="020B0502020202020204" pitchFamily="34" charset="0"/>
              </a:rPr>
              <a:t>often begins with </a:t>
            </a:r>
            <a:r>
              <a:rPr lang="en-AU" b="1" dirty="0">
                <a:latin typeface="Century Gothic" panose="020B0502020202020204" pitchFamily="34" charset="0"/>
              </a:rPr>
              <a:t>what, when, how, why, who, do, can, where</a:t>
            </a:r>
            <a:r>
              <a:rPr lang="en-AU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133245"/>
            <a:ext cx="92240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When you mix blue and red, it makes the colour </a:t>
            </a:r>
            <a:r>
              <a:rPr lang="en-AU" sz="2600" dirty="0" smtClean="0">
                <a:latin typeface="Century Gothic" panose="020B0502020202020204" pitchFamily="34" charset="0"/>
              </a:rPr>
              <a:t>purple</a:t>
            </a:r>
            <a:endParaRPr lang="en-AU" sz="2600" dirty="0">
              <a:latin typeface="Century Gothic" panose="020B050202020202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5010617"/>
            <a:ext cx="12420517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600" dirty="0">
                <a:latin typeface="Century Gothic" panose="020B0502020202020204" pitchFamily="34" charset="0"/>
              </a:rPr>
              <a:t>What will happen if you mix blue and red </a:t>
            </a:r>
            <a:r>
              <a:rPr lang="en-AU" sz="2600" dirty="0" smtClean="0">
                <a:latin typeface="Century Gothic" panose="020B0502020202020204" pitchFamily="34" charset="0"/>
              </a:rPr>
              <a:t>together</a:t>
            </a:r>
            <a:endParaRPr lang="en-AU" sz="26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21800" y="1027753"/>
            <a:ext cx="1988664" cy="203132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is this sentence asking or telling us?</a:t>
            </a: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What punctuation do we need to add?</a:t>
            </a:r>
            <a:endParaRPr lang="en-AU" sz="14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AU" sz="1400" b="1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65ED7967-80A3-47AE-ABBD-AA2D47E1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333" y="69266"/>
            <a:ext cx="674078" cy="674078"/>
          </a:xfrm>
          <a:prstGeom prst="rect">
            <a:avLst/>
          </a:prstGeom>
        </p:spPr>
      </p:pic>
      <p:pic>
        <p:nvPicPr>
          <p:cNvPr id="3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852DCB0-9829-46C5-BDD3-1B1C296F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06" y="91955"/>
            <a:ext cx="674079" cy="674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1A27E-E32E-F744-A883-DECF0A2DE19D}"/>
              </a:ext>
            </a:extLst>
          </p:cNvPr>
          <p:cNvSpPr txBox="1"/>
          <p:nvPr/>
        </p:nvSpPr>
        <p:spPr>
          <a:xfrm>
            <a:off x="9022664" y="3208656"/>
            <a:ext cx="340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statement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4EE7B-C763-6041-B450-B5E0ECDE3708}"/>
              </a:ext>
            </a:extLst>
          </p:cNvPr>
          <p:cNvSpPr txBox="1"/>
          <p:nvPr/>
        </p:nvSpPr>
        <p:spPr>
          <a:xfrm>
            <a:off x="8600379" y="5056637"/>
            <a:ext cx="340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question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6953D85-5136-DD4E-A3B6-677D5084C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570" y="79286"/>
            <a:ext cx="674078" cy="674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279E5-3F79-5D40-9B99-D8B68E11C4D5}"/>
              </a:ext>
            </a:extLst>
          </p:cNvPr>
          <p:cNvSpPr txBox="1"/>
          <p:nvPr/>
        </p:nvSpPr>
        <p:spPr>
          <a:xfrm>
            <a:off x="176921" y="2406053"/>
            <a:ext cx="590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Statement or question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772216"/>
            <a:ext cx="92240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When you mix blue and red, it makes the colour purple.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5636377"/>
            <a:ext cx="12420517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What will happen if you mix blue and red together?</a:t>
            </a:r>
          </a:p>
        </p:txBody>
      </p:sp>
    </p:spTree>
    <p:extLst>
      <p:ext uri="{BB962C8B-B14F-4D97-AF65-F5344CB8AC3E}">
        <p14:creationId xmlns:p14="http://schemas.microsoft.com/office/powerpoint/2010/main" val="38706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4" grpId="0"/>
      <p:bldP spid="15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I do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304" y="563795"/>
            <a:ext cx="653809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 smtClean="0">
                <a:latin typeface="Century Gothic" panose="020B0502020202020204" pitchFamily="34" charset="0"/>
              </a:rPr>
              <a:t>Label each sentence with a Q for question or S for statement.</a:t>
            </a:r>
            <a:endParaRPr lang="en-AU" sz="2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03336" y="743223"/>
            <a:ext cx="1988664" cy="2462213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statement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question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2DBA6-FF59-D042-B35B-5B5DD0F6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406" y="3313613"/>
            <a:ext cx="4520667" cy="3386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C76289-9E3C-BA40-AB9F-421E86087B32}"/>
              </a:ext>
            </a:extLst>
          </p:cNvPr>
          <p:cNvSpPr txBox="1"/>
          <p:nvPr/>
        </p:nvSpPr>
        <p:spPr>
          <a:xfrm>
            <a:off x="327680" y="3697572"/>
            <a:ext cx="6843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Did you know that Great White sharks have up to 300 </a:t>
            </a:r>
            <a:r>
              <a:rPr lang="en-US" sz="2400" dirty="0" smtClean="0">
                <a:latin typeface="Century Gothic" panose="020B0502020202020204" pitchFamily="34" charset="0"/>
              </a:rPr>
              <a:t>teeth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FB6859-907C-874F-A2E1-2EC2DF798255}"/>
              </a:ext>
            </a:extLst>
          </p:cNvPr>
          <p:cNvSpPr txBox="1"/>
          <p:nvPr/>
        </p:nvSpPr>
        <p:spPr>
          <a:xfrm>
            <a:off x="327680" y="4886275"/>
            <a:ext cx="5390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How do sharks </a:t>
            </a:r>
            <a:r>
              <a:rPr lang="en-US" sz="2400" dirty="0" smtClean="0">
                <a:latin typeface="Century Gothic" panose="020B0502020202020204" pitchFamily="34" charset="0"/>
              </a:rPr>
              <a:t>sleep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A307A-1245-9C45-94D1-FA5A53AFA93A}"/>
              </a:ext>
            </a:extLst>
          </p:cNvPr>
          <p:cNvSpPr txBox="1"/>
          <p:nvPr/>
        </p:nvSpPr>
        <p:spPr>
          <a:xfrm>
            <a:off x="278606" y="2944281"/>
            <a:ext cx="6243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Great White sharks have up to 300 </a:t>
            </a:r>
            <a:r>
              <a:rPr lang="en-US" sz="2400" dirty="0" smtClean="0">
                <a:latin typeface="Century Gothic" panose="020B0502020202020204" pitchFamily="34" charset="0"/>
              </a:rPr>
              <a:t>teeth</a:t>
            </a:r>
            <a:endParaRPr lang="en-US" sz="24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756F4-71E4-C344-9420-2D82033DE611}"/>
              </a:ext>
            </a:extLst>
          </p:cNvPr>
          <p:cNvSpPr txBox="1"/>
          <p:nvPr/>
        </p:nvSpPr>
        <p:spPr>
          <a:xfrm>
            <a:off x="327680" y="5705646"/>
            <a:ext cx="6601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Sharks do not actually sleep, they just rest and save </a:t>
            </a:r>
            <a:r>
              <a:rPr lang="en-US" sz="2400" dirty="0" smtClean="0">
                <a:latin typeface="Century Gothic" panose="020B0502020202020204" pitchFamily="34" charset="0"/>
              </a:rPr>
              <a:t>energy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6522474" y="2944281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21D805-5151-8643-A4DA-FE809557FEF5}"/>
              </a:ext>
            </a:extLst>
          </p:cNvPr>
          <p:cNvSpPr txBox="1"/>
          <p:nvPr/>
        </p:nvSpPr>
        <p:spPr>
          <a:xfrm>
            <a:off x="6465324" y="4184445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FCF7BB-D63A-994A-8C6D-1F64604DED57}"/>
              </a:ext>
            </a:extLst>
          </p:cNvPr>
          <p:cNvSpPr txBox="1"/>
          <p:nvPr/>
        </p:nvSpPr>
        <p:spPr>
          <a:xfrm>
            <a:off x="6529094" y="5100012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AE14E8-1601-2545-B853-69E28DE4CE51}"/>
              </a:ext>
            </a:extLst>
          </p:cNvPr>
          <p:cNvSpPr txBox="1"/>
          <p:nvPr/>
        </p:nvSpPr>
        <p:spPr>
          <a:xfrm>
            <a:off x="6529094" y="6252140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9A75D1EE-3E37-2947-B145-0776209E9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8106" y="41924"/>
            <a:ext cx="674079" cy="674079"/>
          </a:xfrm>
        </p:spPr>
      </p:pic>
      <p:pic>
        <p:nvPicPr>
          <p:cNvPr id="25" name="Picture 24" descr="Logo, icon&#10;&#10;Description automatically generated">
            <a:extLst>
              <a:ext uri="{FF2B5EF4-FFF2-40B4-BE49-F238E27FC236}">
                <a16:creationId xmlns:a16="http://schemas.microsoft.com/office/drawing/2014/main" id="{E48A8700-9BFD-7C41-B9FE-EE642BAF3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169" y="32292"/>
            <a:ext cx="674078" cy="674078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E6D5F0F9-264A-7346-A0AB-EA445FF0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138" y="32292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70189-D948-194F-9C8E-ED077375837D}"/>
              </a:ext>
            </a:extLst>
          </p:cNvPr>
          <p:cNvSpPr txBox="1"/>
          <p:nvPr/>
        </p:nvSpPr>
        <p:spPr>
          <a:xfrm>
            <a:off x="190712" y="2944281"/>
            <a:ext cx="717232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What are stars made </a:t>
            </a:r>
            <a:r>
              <a:rPr lang="en-US" sz="2800" dirty="0" smtClean="0">
                <a:latin typeface="Century Gothic" panose="020B0502020202020204" pitchFamily="34" charset="0"/>
              </a:rPr>
              <a:t>of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The nearest star to Earth is the </a:t>
            </a:r>
            <a:r>
              <a:rPr lang="en-US" sz="2800" dirty="0" smtClean="0">
                <a:latin typeface="Century Gothic" panose="020B0502020202020204" pitchFamily="34" charset="0"/>
              </a:rPr>
              <a:t>sun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The milky way contains hundreds of billions of </a:t>
            </a:r>
            <a:r>
              <a:rPr lang="en-US" sz="2800" dirty="0" smtClean="0">
                <a:latin typeface="Century Gothic" panose="020B0502020202020204" pitchFamily="34" charset="0"/>
              </a:rPr>
              <a:t>stars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Can  stars </a:t>
            </a:r>
            <a:r>
              <a:rPr lang="en-US" sz="2800" dirty="0" smtClean="0">
                <a:latin typeface="Century Gothic" panose="020B0502020202020204" pitchFamily="34" charset="0"/>
              </a:rPr>
              <a:t>move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F5DA2-7226-164D-BE8C-E619F86A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87" y="3159818"/>
            <a:ext cx="4746576" cy="3555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845CB-55AD-EF48-9F9C-74572A0645DC}"/>
              </a:ext>
            </a:extLst>
          </p:cNvPr>
          <p:cNvSpPr txBox="1"/>
          <p:nvPr/>
        </p:nvSpPr>
        <p:spPr>
          <a:xfrm>
            <a:off x="5029200" y="2871788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7F4530-DAA1-744F-9DF8-CBC2FD8E5EED}"/>
              </a:ext>
            </a:extLst>
          </p:cNvPr>
          <p:cNvSpPr txBox="1"/>
          <p:nvPr/>
        </p:nvSpPr>
        <p:spPr>
          <a:xfrm>
            <a:off x="6227681" y="3918211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6B5FBA-C467-3042-B08B-0DCA5F012718}"/>
              </a:ext>
            </a:extLst>
          </p:cNvPr>
          <p:cNvSpPr txBox="1"/>
          <p:nvPr/>
        </p:nvSpPr>
        <p:spPr>
          <a:xfrm>
            <a:off x="3000375" y="5266923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CD0C40-E97A-9446-87AD-2C3E050346E2}"/>
              </a:ext>
            </a:extLst>
          </p:cNvPr>
          <p:cNvSpPr txBox="1"/>
          <p:nvPr/>
        </p:nvSpPr>
        <p:spPr>
          <a:xfrm>
            <a:off x="3374350" y="6024522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pic>
        <p:nvPicPr>
          <p:cNvPr id="2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00EEA4E6-6D4E-CB4A-AE5E-0373B0E7C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35053" y="193963"/>
            <a:ext cx="674079" cy="674079"/>
          </a:xfr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1BEBD6EB-B2EB-1E42-827A-7D295B6E0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2618" y="147319"/>
            <a:ext cx="674078" cy="67407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BDCE6C4-6B07-0447-937A-AABC6DD86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875" y="168797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EB821FC-B7C5-9D44-B0DB-275D9D3D1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9372" y="168796"/>
            <a:ext cx="674079" cy="6740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5304" y="563795"/>
            <a:ext cx="653809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 smtClean="0">
                <a:latin typeface="Century Gothic" panose="020B0502020202020204" pitchFamily="34" charset="0"/>
              </a:rPr>
              <a:t>Label each sentence with a Q for question or S for statement.</a:t>
            </a:r>
            <a:endParaRPr lang="en-AU" sz="2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03336" y="860402"/>
            <a:ext cx="1988664" cy="2246769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statement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question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E7F23302-4960-491B-981F-C2FE9D90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482E266-D3A0-48E7-896A-D9C28EE95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89" y="99539"/>
            <a:ext cx="674079" cy="674079"/>
          </a:xfrm>
          <a:prstGeom prst="rect">
            <a:avLst/>
          </a:prstGeom>
        </p:spPr>
      </p:pic>
      <p:pic>
        <p:nvPicPr>
          <p:cNvPr id="20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CEC1450-6B5A-441B-8F66-5ADE36AD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42" y="110605"/>
            <a:ext cx="674079" cy="67407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3660A4D-3502-451A-99E9-5777E638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9" y="81393"/>
            <a:ext cx="674078" cy="674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51E39-448D-1C44-A8AD-1F5DC4CB8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948" y="3421610"/>
            <a:ext cx="4788340" cy="289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0C32E-81D8-364D-8FC8-D5A6600C0D6F}"/>
              </a:ext>
            </a:extLst>
          </p:cNvPr>
          <p:cNvSpPr txBox="1"/>
          <p:nvPr/>
        </p:nvSpPr>
        <p:spPr>
          <a:xfrm>
            <a:off x="105304" y="2229428"/>
            <a:ext cx="65579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Disneyland in Florida is the most popular theme park in the world 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Will I get to see all my </a:t>
            </a:r>
            <a:r>
              <a:rPr lang="en-US" sz="2400" dirty="0" err="1">
                <a:latin typeface="Century Gothic" panose="020B0502020202020204" pitchFamily="34" charset="0"/>
              </a:rPr>
              <a:t>favourite</a:t>
            </a:r>
            <a:r>
              <a:rPr lang="en-US" sz="2400" dirty="0">
                <a:latin typeface="Century Gothic" panose="020B0502020202020204" pitchFamily="34" charset="0"/>
              </a:rPr>
              <a:t> characters at Disneyland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How many rides are there in Disneyland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There are 6 Disneyland parks around the world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5304" y="563795"/>
            <a:ext cx="6538092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 smtClean="0">
                <a:latin typeface="Century Gothic" panose="020B0502020202020204" pitchFamily="34" charset="0"/>
              </a:rPr>
              <a:t>Label each sentence with a Q for question or S for statement.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6382764" y="2359599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6382764" y="3620952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6450922" y="4501952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6458039" y="5323756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03336" y="860402"/>
            <a:ext cx="1988664" cy="2246769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statement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question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2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E7F23302-4960-491B-981F-C2FE9D90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482E266-D3A0-48E7-896A-D9C28EE95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89" y="99539"/>
            <a:ext cx="674079" cy="674079"/>
          </a:xfrm>
          <a:prstGeom prst="rect">
            <a:avLst/>
          </a:prstGeom>
        </p:spPr>
      </p:pic>
      <p:pic>
        <p:nvPicPr>
          <p:cNvPr id="20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CEC1450-6B5A-441B-8F66-5ADE36AD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42" y="110605"/>
            <a:ext cx="674079" cy="67407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3660A4D-3502-451A-99E9-5777E638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9" y="81393"/>
            <a:ext cx="674078" cy="67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0C32E-81D8-364D-8FC8-D5A6600C0D6F}"/>
              </a:ext>
            </a:extLst>
          </p:cNvPr>
          <p:cNvSpPr txBox="1"/>
          <p:nvPr/>
        </p:nvSpPr>
        <p:spPr>
          <a:xfrm>
            <a:off x="105304" y="2548647"/>
            <a:ext cx="7393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tiny workers are drilling into the peanuts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Why are there tiny workers drilling into peanuts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Is this picture real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The peanuts look much larger than the workers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157E283B-946F-B249-AFCF-C39E8F458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96" y="3647692"/>
            <a:ext cx="4306823" cy="31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203336" y="860402"/>
            <a:ext cx="1988664" cy="2246769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statement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does a question sentence </a:t>
            </a:r>
            <a:r>
              <a:rPr lang="en-AU" sz="1400" dirty="0" smtClean="0">
                <a:latin typeface="Century Gothic" panose="020B0502020202020204" pitchFamily="34" charset="0"/>
              </a:rPr>
              <a:t>need?</a:t>
            </a:r>
            <a:endParaRPr lang="en-AU" sz="1400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5304" y="563795"/>
            <a:ext cx="6538092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 smtClean="0">
                <a:latin typeface="Century Gothic" panose="020B0502020202020204" pitchFamily="34" charset="0"/>
              </a:rPr>
              <a:t>Label each sentence with a Q for question or S for statement.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6732960" y="2631974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7179696" y="3310456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2993560" y="4114609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7EE4-5B16-EC4F-8F8B-39842CE5081C}"/>
              </a:ext>
            </a:extLst>
          </p:cNvPr>
          <p:cNvSpPr txBox="1"/>
          <p:nvPr/>
        </p:nvSpPr>
        <p:spPr>
          <a:xfrm>
            <a:off x="7281014" y="4710235"/>
            <a:ext cx="52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91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E7F23302-4960-491B-981F-C2FE9D90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20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CEC1450-6B5A-441B-8F66-5ADE36AD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296" y="69144"/>
            <a:ext cx="674079" cy="6740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5304" y="563795"/>
            <a:ext cx="6538092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Is it asking you something (question)or telling you about something (statement)?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Check for the correct punctuation.  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3336" y="913049"/>
            <a:ext cx="1988664" cy="203132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Is the sentence asking or telling something?</a:t>
            </a: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is used for statements and question sentences?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AE2059-B1B4-9B44-BAD7-2CF6C71A9241}"/>
              </a:ext>
            </a:extLst>
          </p:cNvPr>
          <p:cNvSpPr txBox="1"/>
          <p:nvPr/>
        </p:nvSpPr>
        <p:spPr>
          <a:xfrm>
            <a:off x="205887" y="3052164"/>
            <a:ext cx="11458362" cy="324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One sunny day, Jessica and Lilly went to play at the park. When they got there the park was very busy.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“Do you like the swings or slide most?” asked Jessica.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“I like the swings.” said Lilly.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“Would you like to go on the swing first?” offered Jessica.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9B4DD-1DD4-3E46-9A91-21F20F27C4BB}"/>
              </a:ext>
            </a:extLst>
          </p:cNvPr>
          <p:cNvSpPr txBox="1"/>
          <p:nvPr/>
        </p:nvSpPr>
        <p:spPr>
          <a:xfrm>
            <a:off x="205887" y="2414588"/>
            <a:ext cx="1078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Underline the </a:t>
            </a:r>
            <a:r>
              <a:rPr lang="en-US" sz="2800" b="1" u="sng" dirty="0">
                <a:latin typeface="Century Gothic" panose="020B0502020202020204" pitchFamily="34" charset="0"/>
              </a:rPr>
              <a:t>statements</a:t>
            </a:r>
            <a:r>
              <a:rPr lang="en-US" sz="2800" b="1" dirty="0">
                <a:latin typeface="Century Gothic" panose="020B0502020202020204" pitchFamily="34" charset="0"/>
              </a:rPr>
              <a:t> and circle the questions.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FB3DCC-A47E-4741-84A7-5B01E12D1851}"/>
              </a:ext>
            </a:extLst>
          </p:cNvPr>
          <p:cNvSpPr/>
          <p:nvPr/>
        </p:nvSpPr>
        <p:spPr>
          <a:xfrm>
            <a:off x="7100888" y="2185988"/>
            <a:ext cx="1857454" cy="866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A7051-9559-4542-A5B1-A2939968DB4F}"/>
              </a:ext>
            </a:extLst>
          </p:cNvPr>
          <p:cNvCxnSpPr/>
          <p:nvPr/>
        </p:nvCxnSpPr>
        <p:spPr>
          <a:xfrm>
            <a:off x="205887" y="3700463"/>
            <a:ext cx="98511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288316-2E71-3846-A954-7F191530E6EC}"/>
              </a:ext>
            </a:extLst>
          </p:cNvPr>
          <p:cNvCxnSpPr>
            <a:cxnSpLocks/>
          </p:cNvCxnSpPr>
          <p:nvPr/>
        </p:nvCxnSpPr>
        <p:spPr>
          <a:xfrm>
            <a:off x="10271328" y="3700463"/>
            <a:ext cx="13929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4D1847-CFCA-3149-8432-FFA85F200E25}"/>
              </a:ext>
            </a:extLst>
          </p:cNvPr>
          <p:cNvCxnSpPr>
            <a:cxnSpLocks/>
          </p:cNvCxnSpPr>
          <p:nvPr/>
        </p:nvCxnSpPr>
        <p:spPr>
          <a:xfrm>
            <a:off x="205887" y="4367213"/>
            <a:ext cx="6680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F1B5FA-2D14-8D4E-8956-61464691989E}"/>
              </a:ext>
            </a:extLst>
          </p:cNvPr>
          <p:cNvSpPr/>
          <p:nvPr/>
        </p:nvSpPr>
        <p:spPr>
          <a:xfrm>
            <a:off x="-1" y="4424363"/>
            <a:ext cx="6886575" cy="60958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E61620-4D07-BD4F-A26F-149B7299C61A}"/>
              </a:ext>
            </a:extLst>
          </p:cNvPr>
          <p:cNvSpPr/>
          <p:nvPr/>
        </p:nvSpPr>
        <p:spPr>
          <a:xfrm>
            <a:off x="258274" y="5697051"/>
            <a:ext cx="6886575" cy="65429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FCCA0B-C804-4547-A517-940D3561214D}"/>
              </a:ext>
            </a:extLst>
          </p:cNvPr>
          <p:cNvCxnSpPr>
            <a:cxnSpLocks/>
          </p:cNvCxnSpPr>
          <p:nvPr/>
        </p:nvCxnSpPr>
        <p:spPr>
          <a:xfrm>
            <a:off x="205887" y="5539888"/>
            <a:ext cx="49810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753" y="69145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5304" y="563795"/>
            <a:ext cx="6538092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Is it asking you something (question)or telling you about something (statement)?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Check for the correct punctuation.  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3336" y="913049"/>
            <a:ext cx="1988664" cy="2246769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Is the sentence asking or telling something?</a:t>
            </a: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is used for statements and question sentences?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4D21C-96C0-8147-A18E-C6B8DCD5D712}"/>
              </a:ext>
            </a:extLst>
          </p:cNvPr>
          <p:cNvSpPr txBox="1"/>
          <p:nvPr/>
        </p:nvSpPr>
        <p:spPr>
          <a:xfrm>
            <a:off x="105304" y="2389475"/>
            <a:ext cx="1078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Underline the </a:t>
            </a:r>
            <a:r>
              <a:rPr lang="en-US" sz="2800" b="1" u="sng" dirty="0">
                <a:latin typeface="Century Gothic" panose="020B0502020202020204" pitchFamily="34" charset="0"/>
              </a:rPr>
              <a:t>statements</a:t>
            </a:r>
            <a:r>
              <a:rPr lang="en-US" sz="2800" b="1" dirty="0">
                <a:latin typeface="Century Gothic" panose="020B0502020202020204" pitchFamily="34" charset="0"/>
              </a:rPr>
              <a:t> and circle the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AAFA9-C3F4-B44C-B30F-31AB3CC5A0B1}"/>
              </a:ext>
            </a:extLst>
          </p:cNvPr>
          <p:cNvSpPr txBox="1"/>
          <p:nvPr/>
        </p:nvSpPr>
        <p:spPr>
          <a:xfrm>
            <a:off x="342900" y="3071813"/>
            <a:ext cx="116583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One dark night, a bat named Jimmy was sleeping on a branch in the forest. Suddenly he fell into a birds nest. The mother bird asked, “what are you doing in my nest?”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“I must have fell.” said Jimmy. ”How do I get back to my branch?”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7BDC6C-B539-8144-B53C-2F91782A3978}"/>
              </a:ext>
            </a:extLst>
          </p:cNvPr>
          <p:cNvCxnSpPr>
            <a:cxnSpLocks/>
          </p:cNvCxnSpPr>
          <p:nvPr/>
        </p:nvCxnSpPr>
        <p:spPr>
          <a:xfrm>
            <a:off x="205887" y="3700463"/>
            <a:ext cx="115670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C797D7-A697-D342-A5B6-DC40C1EE34A7}"/>
              </a:ext>
            </a:extLst>
          </p:cNvPr>
          <p:cNvCxnSpPr>
            <a:cxnSpLocks/>
          </p:cNvCxnSpPr>
          <p:nvPr/>
        </p:nvCxnSpPr>
        <p:spPr>
          <a:xfrm>
            <a:off x="105304" y="4329113"/>
            <a:ext cx="1965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3F4F79-2E56-FA4F-B723-DCDECA19B56B}"/>
              </a:ext>
            </a:extLst>
          </p:cNvPr>
          <p:cNvCxnSpPr>
            <a:cxnSpLocks/>
          </p:cNvCxnSpPr>
          <p:nvPr/>
        </p:nvCxnSpPr>
        <p:spPr>
          <a:xfrm>
            <a:off x="2356046" y="4329113"/>
            <a:ext cx="5416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C856D21-F7A2-774C-8065-D1191A7491C9}"/>
              </a:ext>
            </a:extLst>
          </p:cNvPr>
          <p:cNvSpPr/>
          <p:nvPr/>
        </p:nvSpPr>
        <p:spPr>
          <a:xfrm>
            <a:off x="-1" y="4424363"/>
            <a:ext cx="6886575" cy="60958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86EA03-65D0-C646-B82D-8B35CE07B0AB}"/>
              </a:ext>
            </a:extLst>
          </p:cNvPr>
          <p:cNvCxnSpPr>
            <a:cxnSpLocks/>
          </p:cNvCxnSpPr>
          <p:nvPr/>
        </p:nvCxnSpPr>
        <p:spPr>
          <a:xfrm>
            <a:off x="205887" y="5681663"/>
            <a:ext cx="5416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6DAAB9C-DF16-6E4D-A2FF-C92E6227AB14}"/>
              </a:ext>
            </a:extLst>
          </p:cNvPr>
          <p:cNvSpPr/>
          <p:nvPr/>
        </p:nvSpPr>
        <p:spPr>
          <a:xfrm>
            <a:off x="5515055" y="5059860"/>
            <a:ext cx="6486234" cy="60958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E7F23302-4960-491B-981F-C2FE9D90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2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2CEC1450-6B5A-441B-8F66-5ADE36AD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296" y="69144"/>
            <a:ext cx="674079" cy="67407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753" y="69145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</a:t>
            </a:r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do</a:t>
            </a: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203D082B-EDA1-492F-AD0E-C1C7D9E2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7FC0F5-A689-492B-9DEA-5BD9887A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119" y="58445"/>
            <a:ext cx="674079" cy="67407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01492C07-C7B4-4084-AA43-16D9A4B98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969" y="58446"/>
            <a:ext cx="674078" cy="6740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304" y="563795"/>
            <a:ext cx="6538092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Is it asking you something (</a:t>
            </a:r>
            <a:r>
              <a:rPr lang="en-AU" sz="2000" b="1" dirty="0">
                <a:latin typeface="Century Gothic" panose="020B0502020202020204" pitchFamily="34" charset="0"/>
              </a:rPr>
              <a:t>question</a:t>
            </a:r>
            <a:r>
              <a:rPr lang="en-AU" sz="2000" dirty="0">
                <a:latin typeface="Century Gothic" panose="020B0502020202020204" pitchFamily="34" charset="0"/>
              </a:rPr>
              <a:t>) or telling you about something (</a:t>
            </a:r>
            <a:r>
              <a:rPr lang="en-AU" sz="2000" b="1" dirty="0">
                <a:latin typeface="Century Gothic" panose="020B0502020202020204" pitchFamily="34" charset="0"/>
              </a:rPr>
              <a:t>statement</a:t>
            </a:r>
            <a:r>
              <a:rPr lang="en-AU" sz="2000" dirty="0">
                <a:latin typeface="Century Gothic" panose="020B0502020202020204" pitchFamily="34" charset="0"/>
              </a:rPr>
              <a:t>)?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Check for the correct punctuation.  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03336" y="913049"/>
            <a:ext cx="1988664" cy="1815882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is the function of a statement sentence?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is used for statement sentences?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C4B925-B3A2-A342-AE6A-51C6F6F2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867" y="2862590"/>
            <a:ext cx="5511421" cy="3793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CCDDA0-D9DB-3F48-9BC9-ED747D5B9218}"/>
              </a:ext>
            </a:extLst>
          </p:cNvPr>
          <p:cNvSpPr txBox="1"/>
          <p:nvPr/>
        </p:nvSpPr>
        <p:spPr>
          <a:xfrm>
            <a:off x="257175" y="3886200"/>
            <a:ext cx="55292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The puppy is ……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The puppy has ………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7E730-6E64-434E-AF27-07EB3CDDADE1}"/>
              </a:ext>
            </a:extLst>
          </p:cNvPr>
          <p:cNvSpPr txBox="1"/>
          <p:nvPr/>
        </p:nvSpPr>
        <p:spPr>
          <a:xfrm>
            <a:off x="105304" y="2400300"/>
            <a:ext cx="5824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Make some statements about this picture.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5D7D2BE-E032-6B48-ACC4-DC1974795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589" y="69145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</a:t>
            </a:r>
            <a:r>
              <a:rPr lang="en-A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304" y="563795"/>
            <a:ext cx="6538092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Is it asking you something (</a:t>
            </a:r>
            <a:r>
              <a:rPr lang="en-AU" sz="2000" b="1" dirty="0">
                <a:latin typeface="Century Gothic" panose="020B0502020202020204" pitchFamily="34" charset="0"/>
              </a:rPr>
              <a:t>question</a:t>
            </a:r>
            <a:r>
              <a:rPr lang="en-AU" sz="2000" dirty="0">
                <a:latin typeface="Century Gothic" panose="020B0502020202020204" pitchFamily="34" charset="0"/>
              </a:rPr>
              <a:t>) or telling you about something (</a:t>
            </a:r>
            <a:r>
              <a:rPr lang="en-AU" sz="2000" b="1" dirty="0">
                <a:latin typeface="Century Gothic" panose="020B0502020202020204" pitchFamily="34" charset="0"/>
              </a:rPr>
              <a:t>statement</a:t>
            </a:r>
            <a:r>
              <a:rPr lang="en-AU" sz="2000" dirty="0">
                <a:latin typeface="Century Gothic" panose="020B0502020202020204" pitchFamily="34" charset="0"/>
              </a:rPr>
              <a:t>)?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Check for the correct punctuation.   </a:t>
            </a: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03336" y="913049"/>
            <a:ext cx="1988664" cy="1815882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is the function of a question sentence?</a:t>
            </a:r>
          </a:p>
          <a:p>
            <a:r>
              <a:rPr lang="en-AU" sz="1400" dirty="0">
                <a:latin typeface="Century Gothic" panose="020B0502020202020204" pitchFamily="34" charset="0"/>
              </a:rPr>
              <a:t>What punctuation is used for question sentences?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A41437-3586-EE43-A291-FC0A39837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88" y="2766044"/>
            <a:ext cx="5511421" cy="3793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C5872A-6CED-9F4B-BECB-473E3AC139D3}"/>
              </a:ext>
            </a:extLst>
          </p:cNvPr>
          <p:cNvSpPr txBox="1"/>
          <p:nvPr/>
        </p:nvSpPr>
        <p:spPr>
          <a:xfrm>
            <a:off x="271991" y="2251877"/>
            <a:ext cx="5824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Make some questions about this picture.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40F03-0073-354C-9056-55E70674B2A9}"/>
              </a:ext>
            </a:extLst>
          </p:cNvPr>
          <p:cNvSpPr txBox="1"/>
          <p:nvPr/>
        </p:nvSpPr>
        <p:spPr>
          <a:xfrm>
            <a:off x="356301" y="3389293"/>
            <a:ext cx="552926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Is the puppy ……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Will the puppy…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203D082B-EDA1-492F-AD0E-C1C7D9E22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7FC0F5-A689-492B-9DEA-5BD9887AC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119" y="58445"/>
            <a:ext cx="674079" cy="67407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01492C07-C7B4-4084-AA43-16D9A4B98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9" y="58446"/>
            <a:ext cx="674078" cy="67407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5D7D2BE-E032-6B48-ACC4-DC1974795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589" y="69145"/>
            <a:ext cx="674079" cy="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I do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304" y="563795"/>
            <a:ext cx="653809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latin typeface="Century Gothic" panose="020B0502020202020204" pitchFamily="34" charset="0"/>
              </a:rPr>
              <a:t>Read the </a:t>
            </a:r>
            <a:r>
              <a:rPr lang="en-AU" sz="2000" dirty="0" smtClean="0">
                <a:latin typeface="Century Gothic" panose="020B0502020202020204" pitchFamily="34" charset="0"/>
              </a:rPr>
              <a:t>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entury Gothic" panose="020B0502020202020204" pitchFamily="34" charset="0"/>
              </a:rPr>
              <a:t>Write </a:t>
            </a:r>
            <a:r>
              <a:rPr lang="en-US" sz="2000" dirty="0">
                <a:latin typeface="Century Gothic" panose="020B0502020202020204" pitchFamily="34" charset="0"/>
              </a:rPr>
              <a:t>the sentences in the correct </a:t>
            </a:r>
            <a:r>
              <a:rPr lang="en-US" sz="2000" dirty="0" smtClean="0">
                <a:latin typeface="Century Gothic" panose="020B0502020202020204" pitchFamily="34" charset="0"/>
              </a:rPr>
              <a:t>column</a:t>
            </a:r>
            <a:r>
              <a:rPr lang="en-US" sz="2000" b="1" dirty="0" smtClean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entury Gothic" panose="020B0502020202020204" pitchFamily="34" charset="0"/>
              </a:rPr>
              <a:t>Add a full-stop of question mark. 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AU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716" y="184665"/>
            <a:ext cx="674078" cy="67407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C78F35-8DDE-5241-9DAF-C06C6A485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71759"/>
              </p:ext>
            </p:extLst>
          </p:nvPr>
        </p:nvGraphicFramePr>
        <p:xfrm>
          <a:off x="181239" y="2600563"/>
          <a:ext cx="11829522" cy="228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4761">
                  <a:extLst>
                    <a:ext uri="{9D8B030D-6E8A-4147-A177-3AD203B41FA5}">
                      <a16:colId xmlns:a16="http://schemas.microsoft.com/office/drawing/2014/main" val="2230984793"/>
                    </a:ext>
                  </a:extLst>
                </a:gridCol>
                <a:gridCol w="5914761">
                  <a:extLst>
                    <a:ext uri="{9D8B030D-6E8A-4147-A177-3AD203B41FA5}">
                      <a16:colId xmlns:a16="http://schemas.microsoft.com/office/drawing/2014/main" val="3445833329"/>
                    </a:ext>
                  </a:extLst>
                </a:gridCol>
              </a:tblGrid>
              <a:tr h="35573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Statements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Questions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962274"/>
                  </a:ext>
                </a:extLst>
              </a:tr>
              <a:tr h="19177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4072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042FF1E-547A-7944-A3E5-887632803471}"/>
              </a:ext>
            </a:extLst>
          </p:cNvPr>
          <p:cNvSpPr txBox="1"/>
          <p:nvPr/>
        </p:nvSpPr>
        <p:spPr>
          <a:xfrm>
            <a:off x="362479" y="5082926"/>
            <a:ext cx="479742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Would you rather be a cat or a dog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20A6F-3F3B-D143-A5FC-4BFD8E652A06}"/>
              </a:ext>
            </a:extLst>
          </p:cNvPr>
          <p:cNvSpPr txBox="1"/>
          <p:nvPr/>
        </p:nvSpPr>
        <p:spPr>
          <a:xfrm>
            <a:off x="362479" y="5672973"/>
            <a:ext cx="2666472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I like to play football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5A76A-43E9-CD48-A525-F4AEB4F51461}"/>
              </a:ext>
            </a:extLst>
          </p:cNvPr>
          <p:cNvSpPr txBox="1"/>
          <p:nvPr/>
        </p:nvSpPr>
        <p:spPr>
          <a:xfrm>
            <a:off x="9259418" y="5073045"/>
            <a:ext cx="267818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was that 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98FFE9-FBA9-9241-8A2E-14B27973D145}"/>
              </a:ext>
            </a:extLst>
          </p:cNvPr>
          <p:cNvSpPr txBox="1"/>
          <p:nvPr/>
        </p:nvSpPr>
        <p:spPr>
          <a:xfrm>
            <a:off x="362479" y="6258450"/>
            <a:ext cx="267818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My name is Sam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B7461-7B02-0745-894F-A7D766BA240E}"/>
              </a:ext>
            </a:extLst>
          </p:cNvPr>
          <p:cNvSpPr txBox="1"/>
          <p:nvPr/>
        </p:nvSpPr>
        <p:spPr>
          <a:xfrm>
            <a:off x="9259418" y="5699715"/>
            <a:ext cx="267818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How old are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E80F1-3492-FF49-9FCC-A36775BC2C9D}"/>
              </a:ext>
            </a:extLst>
          </p:cNvPr>
          <p:cNvSpPr txBox="1"/>
          <p:nvPr/>
        </p:nvSpPr>
        <p:spPr>
          <a:xfrm>
            <a:off x="10347555" y="6201955"/>
            <a:ext cx="148196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Is it 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4EEDA-E6BF-0C45-BA8D-A46911FBC993}"/>
              </a:ext>
            </a:extLst>
          </p:cNvPr>
          <p:cNvSpPr txBox="1"/>
          <p:nvPr/>
        </p:nvSpPr>
        <p:spPr>
          <a:xfrm>
            <a:off x="3374350" y="6258450"/>
            <a:ext cx="417781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When it gets hot, it will melt</a:t>
            </a:r>
          </a:p>
        </p:txBody>
      </p:sp>
    </p:spTree>
    <p:extLst>
      <p:ext uri="{BB962C8B-B14F-4D97-AF65-F5344CB8AC3E}">
        <p14:creationId xmlns:p14="http://schemas.microsoft.com/office/powerpoint/2010/main" val="16512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2801 L 0.50951 -0.3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664 -0.38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00117 -0.370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9977 L -0.07591 -0.15231 " pathEditMode="relative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771 -0.24583 " pathEditMode="relative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03841 -0.332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00764 L -0.19024 -0.256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BF52388-8B41-CD41-AC9A-89B295FC7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2839" y="4874453"/>
            <a:ext cx="674079" cy="674079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CE80E75-360B-6247-AD73-31368C05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21" y="4284569"/>
            <a:ext cx="674078" cy="67407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65" y="5632726"/>
            <a:ext cx="674078" cy="674078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65EADFB6-40C5-DA4D-BC50-74CB82321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2" y="2389965"/>
            <a:ext cx="674078" cy="67407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21A1569-9788-9545-9956-36470E1B3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400" y="2389965"/>
            <a:ext cx="674078" cy="6740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7855DF8-820B-0849-AA68-4ABF97446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2" y="3064043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21C8DC2-E0E6-FA46-B43E-40B158D5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400" y="3049933"/>
            <a:ext cx="674078" cy="674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3C56D8-407A-9142-A075-9C38769D6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384" y="5618025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C6784FC-A82A-9645-9BB1-5B175106C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384" y="4929837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9121" y="3604476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064" y="4958647"/>
            <a:ext cx="674079" cy="67407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DF4E9DF-B3EF-1E4E-95EB-83EEEF0948D2}"/>
              </a:ext>
            </a:extLst>
          </p:cNvPr>
          <p:cNvSpPr txBox="1">
            <a:spLocks/>
          </p:cNvSpPr>
          <p:nvPr/>
        </p:nvSpPr>
        <p:spPr>
          <a:xfrm>
            <a:off x="1999476" y="2617597"/>
            <a:ext cx="1525356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Multiple Choice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12A3178-176D-0940-9838-EB1D93380491}"/>
              </a:ext>
            </a:extLst>
          </p:cNvPr>
          <p:cNvSpPr txBox="1">
            <a:spLocks/>
          </p:cNvSpPr>
          <p:nvPr/>
        </p:nvSpPr>
        <p:spPr>
          <a:xfrm>
            <a:off x="1026266" y="538194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Vote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AA56F04-6084-A34C-9A2A-8937EDC209A0}"/>
              </a:ext>
            </a:extLst>
          </p:cNvPr>
          <p:cNvSpPr txBox="1">
            <a:spLocks/>
          </p:cNvSpPr>
          <p:nvPr/>
        </p:nvSpPr>
        <p:spPr>
          <a:xfrm>
            <a:off x="5005000" y="378255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Pair Share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385DEC1-BFED-A64F-8FE0-0AA7A9052BD2}"/>
              </a:ext>
            </a:extLst>
          </p:cNvPr>
          <p:cNvSpPr txBox="1">
            <a:spLocks/>
          </p:cNvSpPr>
          <p:nvPr/>
        </p:nvSpPr>
        <p:spPr>
          <a:xfrm>
            <a:off x="5005000" y="4447989"/>
            <a:ext cx="2630530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Pick a Stick/Answer (non-volunteer)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9E3C697-68F7-A549-983D-A93AB336DF4F}"/>
              </a:ext>
            </a:extLst>
          </p:cNvPr>
          <p:cNvSpPr txBox="1">
            <a:spLocks/>
          </p:cNvSpPr>
          <p:nvPr/>
        </p:nvSpPr>
        <p:spPr>
          <a:xfrm>
            <a:off x="5005000" y="511341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Whiteboards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9384955-5395-684B-9A1B-250A0BD7221E}"/>
              </a:ext>
            </a:extLst>
          </p:cNvPr>
          <p:cNvSpPr txBox="1">
            <a:spLocks/>
          </p:cNvSpPr>
          <p:nvPr/>
        </p:nvSpPr>
        <p:spPr>
          <a:xfrm>
            <a:off x="5005000" y="5787509"/>
            <a:ext cx="2485458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In Your Workbook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056C993-04BF-5642-AEFB-53FF259B42EA}"/>
              </a:ext>
            </a:extLst>
          </p:cNvPr>
          <p:cNvSpPr txBox="1">
            <a:spLocks/>
          </p:cNvSpPr>
          <p:nvPr/>
        </p:nvSpPr>
        <p:spPr>
          <a:xfrm>
            <a:off x="9834568" y="5527738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Read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B441482-545B-4748-A51D-8CA911413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1324" y="3607995"/>
            <a:ext cx="693813" cy="679158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4409ED34-C939-4602-AAEB-48274EFC5CD3}"/>
              </a:ext>
            </a:extLst>
          </p:cNvPr>
          <p:cNvSpPr txBox="1">
            <a:spLocks/>
          </p:cNvSpPr>
          <p:nvPr/>
        </p:nvSpPr>
        <p:spPr>
          <a:xfrm>
            <a:off x="9866214" y="429551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Track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0311" y="472809"/>
            <a:ext cx="343315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Copy and paste these icons to the appropriate slides to indicate engagement norms/CFU strategies</a:t>
            </a:r>
          </a:p>
        </p:txBody>
      </p:sp>
    </p:spTree>
    <p:extLst>
      <p:ext uri="{BB962C8B-B14F-4D97-AF65-F5344CB8AC3E}">
        <p14:creationId xmlns:p14="http://schemas.microsoft.com/office/powerpoint/2010/main" val="3213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925" y="2190750"/>
            <a:ext cx="10553700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latin typeface="Century Gothic" panose="020B0502020202020204" pitchFamily="34" charset="0"/>
              </a:rPr>
              <a:t>We are learning to identify statements and questions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Learning Objective</a:t>
            </a:r>
          </a:p>
        </p:txBody>
      </p:sp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16066D5-6604-4985-B021-5CBC12B18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0233" y="114996"/>
            <a:ext cx="674079" cy="674079"/>
          </a:xfrm>
        </p:spPr>
      </p:pic>
    </p:spTree>
    <p:extLst>
      <p:ext uri="{BB962C8B-B14F-4D97-AF65-F5344CB8AC3E}">
        <p14:creationId xmlns:p14="http://schemas.microsoft.com/office/powerpoint/2010/main" val="1980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54907" y="495029"/>
            <a:ext cx="8858464" cy="595429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statement sentence </a:t>
            </a:r>
            <a:r>
              <a:rPr lang="en-AU" dirty="0">
                <a:latin typeface="Century Gothic" panose="020B0502020202020204" pitchFamily="34" charset="0"/>
              </a:rPr>
              <a:t>tells you an idea. It ends with a </a:t>
            </a:r>
            <a:r>
              <a:rPr lang="en-AU" b="1" dirty="0">
                <a:latin typeface="Century Gothic" panose="020B0502020202020204" pitchFamily="34" charset="0"/>
              </a:rPr>
              <a:t>full stop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5099" y="2412958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89613" y="4058223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1. The sky is blue.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89613" y="4951931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2. Edward visited lots of animals. 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346496" y="5819503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3. My favourite food is chocolate. </a:t>
            </a: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2183363" y="2307452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600438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statement sentence tells you an _________.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statement sentence ends with a </a:t>
            </a:r>
            <a:r>
              <a:rPr lang="en-AU" sz="1400" dirty="0" smtClean="0">
                <a:latin typeface="Century Gothic" panose="020B0502020202020204" pitchFamily="34" charset="0"/>
              </a:rPr>
              <a:t>__________.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039" y="118666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885" y="127532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4" name="Rectangle 3"/>
          <p:cNvSpPr/>
          <p:nvPr/>
        </p:nvSpPr>
        <p:spPr>
          <a:xfrm>
            <a:off x="258597" y="1767778"/>
            <a:ext cx="2592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Non-Examples: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8597" y="3336172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1. Sit down on the mat.</a:t>
            </a:r>
            <a:endParaRPr lang="en-AU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8597" y="4617719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2. How do I get to the zoo?</a:t>
            </a:r>
            <a:endParaRPr lang="en-AU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4987" y="3773561"/>
            <a:ext cx="860129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This is not a statement because it is not telling us an idea, it is telling us what to do.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0548" y="5017024"/>
            <a:ext cx="855573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This is not a statement because it is not telling us an idea, it is asking us a question. It ends with a question mark. </a:t>
            </a:r>
          </a:p>
        </p:txBody>
      </p:sp>
      <p:pic>
        <p:nvPicPr>
          <p:cNvPr id="14" name="Picture 6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0"/>
          <a:stretch/>
        </p:blipFill>
        <p:spPr bwMode="auto">
          <a:xfrm>
            <a:off x="2954955" y="1606247"/>
            <a:ext cx="857250" cy="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03336" y="1141144"/>
            <a:ext cx="1988664" cy="2308324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statement sentence tells you an _________.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statement sentence ends with a __________.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54907" y="495029"/>
            <a:ext cx="8858464" cy="595429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statement sentence </a:t>
            </a:r>
            <a:r>
              <a:rPr lang="en-AU" dirty="0">
                <a:latin typeface="Century Gothic" panose="020B0502020202020204" pitchFamily="34" charset="0"/>
              </a:rPr>
              <a:t>tells you an idea. It ends with a </a:t>
            </a:r>
            <a:r>
              <a:rPr lang="en-AU" b="1" dirty="0">
                <a:latin typeface="Century Gothic" panose="020B0502020202020204" pitchFamily="34" charset="0"/>
              </a:rPr>
              <a:t>full stop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039" y="118666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885" y="127532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8" grpId="0"/>
      <p:bldP spid="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54907" y="490266"/>
            <a:ext cx="8858464" cy="1249581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</a:t>
            </a:r>
            <a:r>
              <a:rPr lang="en-AU" dirty="0">
                <a:latin typeface="Century Gothic" panose="020B0502020202020204" pitchFamily="34" charset="0"/>
              </a:rPr>
              <a:t> asks us something.</a:t>
            </a:r>
          </a:p>
          <a:p>
            <a:pPr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 </a:t>
            </a:r>
            <a:r>
              <a:rPr lang="en-AU" dirty="0">
                <a:latin typeface="Century Gothic" panose="020B0502020202020204" pitchFamily="34" charset="0"/>
              </a:rPr>
              <a:t>often begins with </a:t>
            </a:r>
            <a:r>
              <a:rPr lang="en-AU" b="1" dirty="0">
                <a:latin typeface="Century Gothic" panose="020B0502020202020204" pitchFamily="34" charset="0"/>
              </a:rPr>
              <a:t>what, when, how, why, who, do, can, where</a:t>
            </a:r>
            <a:r>
              <a:rPr lang="en-AU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5099" y="2412958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Examples: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89613" y="4058223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1. Why is the sky blue?  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89613" y="4951931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2. Where did Edward see the animals?  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346496" y="5819503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3. What is your favourite food?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815882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question sentence ______you something.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question sentence ends with a </a:t>
            </a:r>
            <a:r>
              <a:rPr lang="en-AU" sz="1400" dirty="0" smtClean="0">
                <a:latin typeface="Century Gothic" panose="020B0502020202020204" pitchFamily="34" charset="0"/>
              </a:rPr>
              <a:t>__________.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247" y="51319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802" y="76084"/>
            <a:ext cx="693813" cy="679158"/>
          </a:xfrm>
          <a:prstGeom prst="rect">
            <a:avLst/>
          </a:prstGeom>
        </p:spPr>
      </p:pic>
      <p:pic>
        <p:nvPicPr>
          <p:cNvPr id="14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2183363" y="2307452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54907" y="489297"/>
            <a:ext cx="9297003" cy="1185109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</a:t>
            </a:r>
            <a:r>
              <a:rPr lang="en-AU" dirty="0">
                <a:latin typeface="Century Gothic" panose="020B0502020202020204" pitchFamily="34" charset="0"/>
              </a:rPr>
              <a:t> asks us something and ends with a </a:t>
            </a:r>
            <a:r>
              <a:rPr lang="en-AU" b="1" dirty="0">
                <a:latin typeface="Century Gothic" panose="020B0502020202020204" pitchFamily="34" charset="0"/>
              </a:rPr>
              <a:t>question mark.</a:t>
            </a:r>
          </a:p>
          <a:p>
            <a:pPr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 </a:t>
            </a:r>
            <a:r>
              <a:rPr lang="en-AU" dirty="0">
                <a:latin typeface="Century Gothic" panose="020B0502020202020204" pitchFamily="34" charset="0"/>
              </a:rPr>
              <a:t>often begins with </a:t>
            </a:r>
            <a:r>
              <a:rPr lang="en-AU" b="1" dirty="0">
                <a:latin typeface="Century Gothic" panose="020B0502020202020204" pitchFamily="34" charset="0"/>
              </a:rPr>
              <a:t>what, when, how, why, who, do, can, where</a:t>
            </a:r>
            <a:r>
              <a:rPr lang="en-AU" dirty="0">
                <a:latin typeface="Century Gothic" panose="020B0502020202020204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648" y="2089261"/>
            <a:ext cx="2592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Non-Examples: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8597" y="3336172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1. Eat your dinner!</a:t>
            </a:r>
            <a:endParaRPr lang="en-AU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8597" y="4617719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2. The children in this class work very hard.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4987" y="3773561"/>
            <a:ext cx="860129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This is not a question because it is not asking us something, it is telling us what to do. It does not end with a question mark.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0548" y="5017024"/>
            <a:ext cx="855573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This is not a question because it is not asking us something, it is telling us something. It does not end with a question mark. </a:t>
            </a:r>
          </a:p>
        </p:txBody>
      </p:sp>
      <p:pic>
        <p:nvPicPr>
          <p:cNvPr id="14" name="Picture 6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0"/>
          <a:stretch/>
        </p:blipFill>
        <p:spPr bwMode="auto">
          <a:xfrm>
            <a:off x="3248316" y="2012013"/>
            <a:ext cx="857250" cy="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03336" y="1141144"/>
            <a:ext cx="1988664" cy="203132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question sentence ______you something.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1400" dirty="0">
                <a:latin typeface="Century Gothic" panose="020B0502020202020204" pitchFamily="34" charset="0"/>
              </a:rPr>
              <a:t>A question sentence ends with a </a:t>
            </a:r>
            <a:r>
              <a:rPr lang="en-AU" sz="1400" dirty="0" smtClean="0">
                <a:latin typeface="Century Gothic" panose="020B0502020202020204" pitchFamily="34" charset="0"/>
              </a:rPr>
              <a:t>__________.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247" y="51319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802" y="76084"/>
            <a:ext cx="693813" cy="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8" grpId="0"/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54907" y="476948"/>
            <a:ext cx="9112482" cy="1669583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statement sentence </a:t>
            </a:r>
            <a:r>
              <a:rPr lang="en-AU" dirty="0">
                <a:latin typeface="Century Gothic" panose="020B0502020202020204" pitchFamily="34" charset="0"/>
              </a:rPr>
              <a:t>tells you an idea. It ends with a </a:t>
            </a:r>
            <a:r>
              <a:rPr lang="en-AU" b="1" dirty="0">
                <a:latin typeface="Century Gothic" panose="020B0502020202020204" pitchFamily="34" charset="0"/>
              </a:rPr>
              <a:t>full stop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</a:t>
            </a:r>
            <a:r>
              <a:rPr lang="en-AU" dirty="0">
                <a:latin typeface="Century Gothic" panose="020B0502020202020204" pitchFamily="34" charset="0"/>
              </a:rPr>
              <a:t> asks us something and ends with a </a:t>
            </a:r>
            <a:r>
              <a:rPr lang="en-AU" b="1" dirty="0">
                <a:latin typeface="Century Gothic" panose="020B0502020202020204" pitchFamily="34" charset="0"/>
              </a:rPr>
              <a:t>question mark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</a:t>
            </a:r>
            <a:r>
              <a:rPr lang="en-AU" b="1" dirty="0">
                <a:latin typeface="Century Gothic" panose="020B0502020202020204" pitchFamily="34" charset="0"/>
              </a:rPr>
              <a:t>question sentence </a:t>
            </a:r>
            <a:r>
              <a:rPr lang="en-AU" dirty="0">
                <a:latin typeface="Century Gothic" panose="020B0502020202020204" pitchFamily="34" charset="0"/>
              </a:rPr>
              <a:t>often begins with </a:t>
            </a:r>
            <a:r>
              <a:rPr lang="en-AU" b="1" dirty="0">
                <a:latin typeface="Century Gothic" panose="020B0502020202020204" pitchFamily="34" charset="0"/>
              </a:rPr>
              <a:t>what, when, how, why, who, do, can, where</a:t>
            </a:r>
            <a:r>
              <a:rPr lang="en-AU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133245"/>
            <a:ext cx="83006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One sunny day, Jessica and Lilly went to the </a:t>
            </a:r>
            <a:r>
              <a:rPr lang="en-AU" sz="2600" dirty="0" smtClean="0">
                <a:latin typeface="Century Gothic" panose="020B0502020202020204" pitchFamily="34" charset="0"/>
              </a:rPr>
              <a:t>park </a:t>
            </a:r>
            <a:endParaRPr lang="en-AU" sz="2600" dirty="0">
              <a:latin typeface="Century Gothic" panose="020B050202020202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5010617"/>
            <a:ext cx="12420517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sz="2600" dirty="0">
                <a:latin typeface="Century Gothic" panose="020B0502020202020204" pitchFamily="34" charset="0"/>
                <a:ea typeface="+mn-ea"/>
              </a:rPr>
              <a:t>Do you like the swings or slide </a:t>
            </a:r>
            <a:r>
              <a:rPr lang="en-AU" sz="2600" dirty="0" smtClean="0">
                <a:latin typeface="Century Gothic" panose="020B0502020202020204" pitchFamily="34" charset="0"/>
                <a:ea typeface="+mn-ea"/>
              </a:rPr>
              <a:t>more  </a:t>
            </a:r>
            <a:endParaRPr lang="en-AU" sz="2600" dirty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21800" y="1027753"/>
            <a:ext cx="1988664" cy="2031325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is this sentence asking or telling us?</a:t>
            </a: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r>
              <a:rPr lang="en-AU" sz="1400" dirty="0" smtClean="0">
                <a:latin typeface="Century Gothic" panose="020B0502020202020204" pitchFamily="34" charset="0"/>
              </a:rPr>
              <a:t>What punctuation do we need to add?</a:t>
            </a:r>
            <a:endParaRPr lang="en-AU" sz="14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AU" sz="1400" b="1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65ED7967-80A3-47AE-ABBD-AA2D47E1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682" y="120283"/>
            <a:ext cx="674078" cy="674078"/>
          </a:xfrm>
          <a:prstGeom prst="rect">
            <a:avLst/>
          </a:prstGeom>
        </p:spPr>
      </p:pic>
      <p:pic>
        <p:nvPicPr>
          <p:cNvPr id="3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852DCB0-9829-46C5-BDD3-1B1C296F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001" y="155210"/>
            <a:ext cx="674079" cy="674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1A27E-E32E-F744-A883-DECF0A2DE19D}"/>
              </a:ext>
            </a:extLst>
          </p:cNvPr>
          <p:cNvSpPr txBox="1"/>
          <p:nvPr/>
        </p:nvSpPr>
        <p:spPr>
          <a:xfrm>
            <a:off x="8250640" y="3169492"/>
            <a:ext cx="340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statement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4EE7B-C763-6041-B450-B5E0ECDE3708}"/>
              </a:ext>
            </a:extLst>
          </p:cNvPr>
          <p:cNvSpPr txBox="1"/>
          <p:nvPr/>
        </p:nvSpPr>
        <p:spPr>
          <a:xfrm>
            <a:off x="6077659" y="5010617"/>
            <a:ext cx="340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question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6953D85-5136-DD4E-A3B6-677D5084C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255" y="142369"/>
            <a:ext cx="674078" cy="674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279E5-3F79-5D40-9B99-D8B68E11C4D5}"/>
              </a:ext>
            </a:extLst>
          </p:cNvPr>
          <p:cNvSpPr txBox="1"/>
          <p:nvPr/>
        </p:nvSpPr>
        <p:spPr>
          <a:xfrm>
            <a:off x="176921" y="2406053"/>
            <a:ext cx="590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Statement or question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772216"/>
            <a:ext cx="83006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One sunny day, Jessica and Lilly went to the </a:t>
            </a:r>
            <a:r>
              <a:rPr lang="en-AU" sz="2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park. </a:t>
            </a:r>
            <a:endParaRPr lang="en-AU" sz="2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0" y="5636377"/>
            <a:ext cx="12420517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sz="2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Do you like the swings or slide </a:t>
            </a:r>
            <a:r>
              <a:rPr lang="en-AU" sz="26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</a:rPr>
              <a:t>more? </a:t>
            </a:r>
            <a:endParaRPr lang="en-AU" sz="2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3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4" grpId="0"/>
      <p:bldP spid="15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A5F27-7E5F-4A24-8100-3AB0542AB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0" y="541690"/>
            <a:ext cx="8863797" cy="9446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AU" sz="2000" b="1" dirty="0"/>
          </a:p>
          <a:p>
            <a:pPr marL="0" indent="0">
              <a:buNone/>
            </a:pPr>
            <a:r>
              <a:rPr lang="en-AU" sz="2000" b="1" dirty="0"/>
              <a:t>Which of these sentences are </a:t>
            </a:r>
            <a:r>
              <a:rPr lang="en-AU" sz="2000" b="1" dirty="0" smtClean="0"/>
              <a:t>statements?</a:t>
            </a:r>
          </a:p>
          <a:p>
            <a:pPr marL="0" indent="0">
              <a:buNone/>
            </a:pPr>
            <a:r>
              <a:rPr lang="en-AU" sz="2000" b="1" dirty="0" smtClean="0"/>
              <a:t> (punctuation not included)</a:t>
            </a:r>
            <a:endParaRPr lang="en-A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Hinge Point Question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03336" y="917628"/>
            <a:ext cx="1988664" cy="1661993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r>
              <a:rPr lang="en-AU" sz="1400" dirty="0">
                <a:latin typeface="Century Gothic" panose="020B0502020202020204" pitchFamily="34" charset="0"/>
              </a:rPr>
              <a:t>What makes it a statement? </a:t>
            </a: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endParaRPr lang="en-AU" sz="14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CD2348E-2FC0-4A73-A33B-C206275A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500" y="79689"/>
            <a:ext cx="674079" cy="674079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DC419A34-FCAF-4915-A05F-561BCEFA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3794" y="79689"/>
            <a:ext cx="674078" cy="674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122" y="1747540"/>
            <a:ext cx="963661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000" dirty="0">
              <a:solidFill>
                <a:srgbClr val="333333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AU" sz="2400" dirty="0">
                <a:latin typeface="Century Gothic" panose="020B0502020202020204" pitchFamily="34" charset="0"/>
              </a:rPr>
              <a:t>When there is water and light in the sky, rainbows can </a:t>
            </a:r>
            <a:r>
              <a:rPr lang="en-AU" sz="2400" dirty="0" smtClean="0">
                <a:latin typeface="Century Gothic" panose="020B0502020202020204" pitchFamily="34" charset="0"/>
              </a:rPr>
              <a:t>form</a:t>
            </a:r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 </a:t>
            </a:r>
          </a:p>
          <a:p>
            <a:r>
              <a:rPr lang="en-AU" sz="2400" dirty="0">
                <a:latin typeface="Century Gothic" panose="020B0502020202020204" pitchFamily="34" charset="0"/>
              </a:rPr>
              <a:t>b) How many colours can you see in a </a:t>
            </a:r>
            <a:r>
              <a:rPr lang="en-AU" sz="2400" dirty="0" smtClean="0">
                <a:latin typeface="Century Gothic" panose="020B0502020202020204" pitchFamily="34" charset="0"/>
              </a:rPr>
              <a:t>rainbow </a:t>
            </a:r>
            <a:endParaRPr lang="en-AU" sz="2400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c) I saw a rainbow on my way to school this </a:t>
            </a:r>
            <a:r>
              <a:rPr lang="en-AU" sz="2400" dirty="0" smtClean="0">
                <a:latin typeface="Century Gothic" panose="020B0502020202020204" pitchFamily="34" charset="0"/>
              </a:rPr>
              <a:t>morning </a:t>
            </a:r>
            <a:endParaRPr lang="en-AU" sz="2400" dirty="0">
              <a:latin typeface="Century Gothic" panose="020B0502020202020204" pitchFamily="34" charset="0"/>
            </a:endParaRPr>
          </a:p>
          <a:p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d) There are 7 colours in a </a:t>
            </a:r>
            <a:r>
              <a:rPr lang="en-AU" sz="2400" dirty="0" smtClean="0">
                <a:latin typeface="Century Gothic" panose="020B0502020202020204" pitchFamily="34" charset="0"/>
              </a:rPr>
              <a:t>rainbow</a:t>
            </a:r>
            <a:endParaRPr lang="en-AU" sz="24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A9924460-5361-4D50-859B-CC97537E0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9" y="1799894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C3420E7-CE57-4B1D-AD62-CB7FA61E3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39" y="2511236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D65545B-321E-4257-A265-A295D435B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39" y="3222578"/>
            <a:ext cx="674078" cy="67407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F15CF06-C2C5-494C-8B69-F60F1C175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39" y="3965841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1468</Words>
  <Application>Microsoft Office PowerPoint</Application>
  <PresentationFormat>Widescreen</PresentationFormat>
  <Paragraphs>255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Calibri</vt:lpstr>
      <vt:lpstr>Century Gothic</vt:lpstr>
      <vt:lpstr>Segoe UI Symbol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Appositives</dc:title>
  <dc:creator>LE LIEVRE Stephanie [Serpentine Primary School]</dc:creator>
  <cp:lastModifiedBy>LE LIEVRE Stephanie [Serpentine Primary School]</cp:lastModifiedBy>
  <cp:revision>57</cp:revision>
  <dcterms:created xsi:type="dcterms:W3CDTF">2021-08-04T08:19:39Z</dcterms:created>
  <dcterms:modified xsi:type="dcterms:W3CDTF">2022-07-17T14:35:22Z</dcterms:modified>
</cp:coreProperties>
</file>