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61" r:id="rId5"/>
    <p:sldId id="262" r:id="rId6"/>
    <p:sldId id="269" r:id="rId7"/>
    <p:sldId id="263" r:id="rId8"/>
    <p:sldId id="275" r:id="rId9"/>
    <p:sldId id="276" r:id="rId10"/>
    <p:sldId id="277" r:id="rId11"/>
    <p:sldId id="278" r:id="rId12"/>
    <p:sldId id="274" r:id="rId13"/>
    <p:sldId id="279" r:id="rId14"/>
    <p:sldId id="280" r:id="rId15"/>
    <p:sldId id="281" r:id="rId16"/>
    <p:sldId id="282" r:id="rId17"/>
    <p:sldId id="283" r:id="rId18"/>
  </p:sldIdLst>
  <p:sldSz cx="12192000" cy="6858000"/>
  <p:notesSz cx="6858000" cy="9144000"/>
  <p:embeddedFontLst>
    <p:embeddedFont>
      <p:font typeface="Quattrocento Sans" panose="020B060402020202020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q6MGsNpYbw6hRY1lH0mFGYJw/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53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279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8992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298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483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315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507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915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86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9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9"/>
          <p:cNvSpPr>
            <a:spLocks noGrp="1"/>
          </p:cNvSpPr>
          <p:nvPr>
            <p:ph type="pic" idx="2"/>
          </p:nvPr>
        </p:nvSpPr>
        <p:spPr>
          <a:xfrm>
            <a:off x="5183188" y="987425"/>
            <a:ext cx="6172200" cy="4873625"/>
          </a:xfrm>
          <a:prstGeom prst="rect">
            <a:avLst/>
          </a:prstGeom>
          <a:noFill/>
          <a:ln>
            <a:noFill/>
          </a:ln>
        </p:spPr>
      </p:sp>
      <p:sp>
        <p:nvSpPr>
          <p:cNvPr id="66" name="Google Shape;66;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2"/>
        <p:cNvGrpSpPr/>
        <p:nvPr/>
      </p:nvGrpSpPr>
      <p:grpSpPr>
        <a:xfrm>
          <a:off x="0" y="0"/>
          <a:ext cx="0" cy="0"/>
          <a:chOff x="0" y="0"/>
          <a:chExt cx="0" cy="0"/>
        </a:xfrm>
      </p:grpSpPr>
      <p:sp>
        <p:nvSpPr>
          <p:cNvPr id="83" name="Google Shape;83;p32"/>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3"/>
        <p:cNvGrpSpPr/>
        <p:nvPr/>
      </p:nvGrpSpPr>
      <p:grpSpPr>
        <a:xfrm>
          <a:off x="0" y="0"/>
          <a:ext cx="0" cy="0"/>
          <a:chOff x="0" y="0"/>
          <a:chExt cx="0" cy="0"/>
        </a:xfrm>
      </p:grpSpPr>
      <p:sp>
        <p:nvSpPr>
          <p:cNvPr id="24" name="Google Shape;24;p22"/>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AU" b="1" dirty="0">
                <a:latin typeface="Century Gothic" panose="020B0502020202020204" pitchFamily="34" charset="0"/>
              </a:rPr>
              <a:t>Year: </a:t>
            </a:r>
            <a:r>
              <a:rPr lang="en-AU" dirty="0" smtClean="0">
                <a:latin typeface="Century Gothic" panose="020B0502020202020204" pitchFamily="34" charset="0"/>
              </a:rPr>
              <a:t>5/6</a:t>
            </a:r>
            <a:endParaRPr dirty="0">
              <a:latin typeface="Century Gothic" panose="020B0502020202020204" pitchFamily="34" charset="0"/>
            </a:endParaRPr>
          </a:p>
          <a:p>
            <a:pPr marL="0" lvl="0" indent="0" algn="l" rtl="0">
              <a:lnSpc>
                <a:spcPct val="90000"/>
              </a:lnSpc>
              <a:spcBef>
                <a:spcPts val="1000"/>
              </a:spcBef>
              <a:spcAft>
                <a:spcPts val="0"/>
              </a:spcAft>
              <a:buClr>
                <a:schemeClr val="dk1"/>
              </a:buClr>
              <a:buSzPct val="100000"/>
              <a:buNone/>
            </a:pPr>
            <a:endParaRPr dirty="0">
              <a:latin typeface="Century Gothic" panose="020B0502020202020204" pitchFamily="34" charset="0"/>
            </a:endParaRPr>
          </a:p>
          <a:p>
            <a:pPr marL="0" lvl="0" indent="0" algn="l" rtl="0">
              <a:lnSpc>
                <a:spcPct val="90000"/>
              </a:lnSpc>
              <a:spcBef>
                <a:spcPts val="1000"/>
              </a:spcBef>
              <a:spcAft>
                <a:spcPts val="0"/>
              </a:spcAft>
              <a:buClr>
                <a:schemeClr val="dk1"/>
              </a:buClr>
              <a:buSzPct val="100000"/>
              <a:buNone/>
            </a:pPr>
            <a:r>
              <a:rPr lang="en-AU" b="1" dirty="0">
                <a:latin typeface="Century Gothic" panose="020B0502020202020204" pitchFamily="34" charset="0"/>
              </a:rPr>
              <a:t>Term: </a:t>
            </a:r>
            <a:r>
              <a:rPr lang="en-AU" dirty="0">
                <a:latin typeface="Century Gothic" panose="020B0502020202020204" pitchFamily="34" charset="0"/>
              </a:rPr>
              <a:t>1</a:t>
            </a:r>
            <a:endParaRPr dirty="0">
              <a:latin typeface="Century Gothic" panose="020B0502020202020204" pitchFamily="34" charset="0"/>
            </a:endParaRPr>
          </a:p>
          <a:p>
            <a:pPr marL="0" lvl="0" indent="0" algn="l" rtl="0">
              <a:lnSpc>
                <a:spcPct val="90000"/>
              </a:lnSpc>
              <a:spcBef>
                <a:spcPts val="1000"/>
              </a:spcBef>
              <a:spcAft>
                <a:spcPts val="0"/>
              </a:spcAft>
              <a:buClr>
                <a:schemeClr val="dk1"/>
              </a:buClr>
              <a:buSzPct val="100000"/>
              <a:buNone/>
            </a:pPr>
            <a:endParaRPr dirty="0">
              <a:latin typeface="Century Gothic" panose="020B0502020202020204" pitchFamily="34" charset="0"/>
            </a:endParaRPr>
          </a:p>
          <a:p>
            <a:pPr marL="0" lvl="0" indent="0" algn="l">
              <a:buSzPct val="108108"/>
            </a:pPr>
            <a:r>
              <a:rPr lang="en-AU" b="1" dirty="0">
                <a:latin typeface="Century Gothic" panose="020B0502020202020204" pitchFamily="34" charset="0"/>
              </a:rPr>
              <a:t>Objective: </a:t>
            </a:r>
            <a:r>
              <a:rPr lang="en-AU" dirty="0" smtClean="0">
                <a:latin typeface="Century Gothic" panose="020B0502020202020204" pitchFamily="34" charset="0"/>
              </a:rPr>
              <a:t>Identify speaking verbs and </a:t>
            </a:r>
            <a:r>
              <a:rPr lang="en-AU" dirty="0" smtClean="0"/>
              <a:t>them to </a:t>
            </a:r>
            <a:r>
              <a:rPr lang="en-AU" dirty="0" smtClean="0"/>
              <a:t>convey the speakers’ tone, thoughts and feelings.</a:t>
            </a:r>
            <a:endParaRPr lang="en-AU" dirty="0"/>
          </a:p>
          <a:p>
            <a:pPr marL="0" lvl="0" indent="0" algn="l" rtl="0">
              <a:lnSpc>
                <a:spcPct val="90000"/>
              </a:lnSpc>
              <a:spcBef>
                <a:spcPts val="1000"/>
              </a:spcBef>
              <a:spcAft>
                <a:spcPts val="0"/>
              </a:spcAft>
              <a:buClr>
                <a:schemeClr val="dk1"/>
              </a:buClr>
              <a:buSzPct val="100000"/>
              <a:buNone/>
            </a:pPr>
            <a:endParaRPr dirty="0">
              <a:latin typeface="Century Gothic" panose="020B0502020202020204" pitchFamily="34" charset="0"/>
            </a:endParaRPr>
          </a:p>
          <a:p>
            <a:pPr marL="0" lvl="0" indent="0" algn="l" rtl="0">
              <a:lnSpc>
                <a:spcPct val="90000"/>
              </a:lnSpc>
              <a:spcBef>
                <a:spcPts val="1000"/>
              </a:spcBef>
              <a:spcAft>
                <a:spcPts val="0"/>
              </a:spcAft>
              <a:buClr>
                <a:schemeClr val="dk1"/>
              </a:buClr>
              <a:buSzPct val="100000"/>
              <a:buNone/>
            </a:pPr>
            <a:r>
              <a:rPr lang="en-AU" b="1" dirty="0">
                <a:latin typeface="Century Gothic" panose="020B0502020202020204" pitchFamily="34" charset="0"/>
              </a:rPr>
              <a:t>Author: </a:t>
            </a:r>
            <a:r>
              <a:rPr lang="en-AU" dirty="0">
                <a:latin typeface="Century Gothic" panose="020B0502020202020204" pitchFamily="34" charset="0"/>
              </a:rPr>
              <a:t>Kiri </a:t>
            </a:r>
            <a:r>
              <a:rPr lang="en-AU" dirty="0" smtClean="0">
                <a:latin typeface="Century Gothic" panose="020B0502020202020204" pitchFamily="34" charset="0"/>
              </a:rPr>
              <a:t>Ullman &amp; Stephanie Le Lievre</a:t>
            </a:r>
            <a:endParaRPr dirty="0">
              <a:latin typeface="Century Gothic" panose="020B0502020202020204" pitchFamily="34" charset="0"/>
            </a:endParaRPr>
          </a:p>
        </p:txBody>
      </p:sp>
      <p:sp>
        <p:nvSpPr>
          <p:cNvPr id="2" name="TextBox 1"/>
          <p:cNvSpPr txBox="1"/>
          <p:nvPr/>
        </p:nvSpPr>
        <p:spPr>
          <a:xfrm>
            <a:off x="1708728" y="5588000"/>
            <a:ext cx="9107054" cy="738664"/>
          </a:xfrm>
          <a:prstGeom prst="rect">
            <a:avLst/>
          </a:prstGeom>
          <a:noFill/>
        </p:spPr>
        <p:txBody>
          <a:bodyPr wrap="square" rtlCol="0">
            <a:spAutoFit/>
          </a:bodyPr>
          <a:lstStyle/>
          <a:p>
            <a:r>
              <a:rPr lang="en-AU" dirty="0" smtClean="0"/>
              <a:t>This lesson could be done over multiple lessons due to the number of Tier 2 words introduced. It would also be beneficial to link this lesson to your explicit vocabulary instruction, as many of the speaking verbs may be unfamiliar to your students. Edit the ‘suggested word list’ based on your student cohort. </a:t>
            </a:r>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94" name="Google Shape;194;p8"/>
          <p:cNvSpPr/>
          <p:nvPr/>
        </p:nvSpPr>
        <p:spPr>
          <a:xfrm>
            <a:off x="-16707" y="359954"/>
            <a:ext cx="9232831"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smtClean="0">
                <a:solidFill>
                  <a:schemeClr val="dk1"/>
                </a:solidFill>
                <a:latin typeface="Century Gothic"/>
                <a:ea typeface="Century Gothic"/>
                <a:cs typeface="Century Gothic"/>
                <a:sym typeface="Century Gothic"/>
              </a:rPr>
              <a:t>In your workbook, categorise the list of speaking verbs under the following headings.</a:t>
            </a:r>
            <a:endParaRPr dirty="0"/>
          </a:p>
        </p:txBody>
      </p:sp>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96" name="Google Shape;196;p8"/>
          <p:cNvSpPr txBox="1"/>
          <p:nvPr/>
        </p:nvSpPr>
        <p:spPr>
          <a:xfrm>
            <a:off x="10221800" y="1027753"/>
            <a:ext cx="1988700" cy="246217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800"/>
              <a:buFont typeface="Arial"/>
              <a:buChar char="•"/>
            </a:pPr>
            <a:r>
              <a:rPr lang="en-AU" dirty="0">
                <a:solidFill>
                  <a:schemeClr val="dk1"/>
                </a:solidFill>
                <a:latin typeface="Century Gothic"/>
                <a:ea typeface="Century Gothic"/>
                <a:cs typeface="Century Gothic"/>
                <a:sym typeface="Century Gothic"/>
              </a:rPr>
              <a:t>What is a speaking verb</a:t>
            </a:r>
            <a:r>
              <a:rPr lang="en-AU" dirty="0" smtClean="0">
                <a:solidFill>
                  <a:schemeClr val="dk1"/>
                </a:solidFill>
                <a:latin typeface="Century Gothic"/>
                <a:ea typeface="Century Gothic"/>
                <a:cs typeface="Century Gothic"/>
                <a:sym typeface="Century Gothic"/>
              </a:rPr>
              <a:t>?</a:t>
            </a:r>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sym typeface="Century Gothic"/>
              </a:rPr>
              <a:t>Why did you put this verb ____________ under this heading?</a:t>
            </a:r>
            <a:endParaRPr lang="en-AU" dirty="0"/>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sym typeface="Century Gothic"/>
              </a:rPr>
              <a:t>Could it go under another heading?</a:t>
            </a:r>
          </a:p>
        </p:txBody>
      </p:sp>
      <p:graphicFrame>
        <p:nvGraphicFramePr>
          <p:cNvPr id="4" name="Table 3"/>
          <p:cNvGraphicFramePr>
            <a:graphicFrameLocks noGrp="1"/>
          </p:cNvGraphicFramePr>
          <p:nvPr>
            <p:extLst>
              <p:ext uri="{D42A27DB-BD31-4B8C-83A1-F6EECF244321}">
                <p14:modId xmlns:p14="http://schemas.microsoft.com/office/powerpoint/2010/main" val="84005001"/>
              </p:ext>
            </p:extLst>
          </p:nvPr>
        </p:nvGraphicFramePr>
        <p:xfrm>
          <a:off x="123545" y="1135145"/>
          <a:ext cx="9888165" cy="4681178"/>
        </p:xfrm>
        <a:graphic>
          <a:graphicData uri="http://schemas.openxmlformats.org/drawingml/2006/table">
            <a:tbl>
              <a:tblPr firstRow="1" bandRow="1">
                <a:tableStyleId>{073A0DAA-6AF3-43AB-8588-CEC1D06C72B9}</a:tableStyleId>
              </a:tblPr>
              <a:tblGrid>
                <a:gridCol w="1977633">
                  <a:extLst>
                    <a:ext uri="{9D8B030D-6E8A-4147-A177-3AD203B41FA5}">
                      <a16:colId xmlns:a16="http://schemas.microsoft.com/office/drawing/2014/main" val="371073315"/>
                    </a:ext>
                  </a:extLst>
                </a:gridCol>
                <a:gridCol w="1977633">
                  <a:extLst>
                    <a:ext uri="{9D8B030D-6E8A-4147-A177-3AD203B41FA5}">
                      <a16:colId xmlns:a16="http://schemas.microsoft.com/office/drawing/2014/main" val="2672462489"/>
                    </a:ext>
                  </a:extLst>
                </a:gridCol>
                <a:gridCol w="1977633">
                  <a:extLst>
                    <a:ext uri="{9D8B030D-6E8A-4147-A177-3AD203B41FA5}">
                      <a16:colId xmlns:a16="http://schemas.microsoft.com/office/drawing/2014/main" val="1156769311"/>
                    </a:ext>
                  </a:extLst>
                </a:gridCol>
                <a:gridCol w="1977633">
                  <a:extLst>
                    <a:ext uri="{9D8B030D-6E8A-4147-A177-3AD203B41FA5}">
                      <a16:colId xmlns:a16="http://schemas.microsoft.com/office/drawing/2014/main" val="3283289422"/>
                    </a:ext>
                  </a:extLst>
                </a:gridCol>
                <a:gridCol w="1977633">
                  <a:extLst>
                    <a:ext uri="{9D8B030D-6E8A-4147-A177-3AD203B41FA5}">
                      <a16:colId xmlns:a16="http://schemas.microsoft.com/office/drawing/2014/main" val="3281582638"/>
                    </a:ext>
                  </a:extLst>
                </a:gridCol>
              </a:tblGrid>
              <a:tr h="555110">
                <a:tc>
                  <a:txBody>
                    <a:bodyPr/>
                    <a:lstStyle/>
                    <a:p>
                      <a:pPr algn="ctr"/>
                      <a:r>
                        <a:rPr lang="en-AU" dirty="0" smtClean="0"/>
                        <a:t>Nervously</a:t>
                      </a:r>
                      <a:endParaRPr lang="en-AU" dirty="0"/>
                    </a:p>
                  </a:txBody>
                  <a:tcPr anchor="ctr"/>
                </a:tc>
                <a:tc>
                  <a:txBody>
                    <a:bodyPr/>
                    <a:lstStyle/>
                    <a:p>
                      <a:pPr algn="ctr"/>
                      <a:r>
                        <a:rPr lang="en-AU" dirty="0" smtClean="0"/>
                        <a:t>Out of turn</a:t>
                      </a:r>
                      <a:endParaRPr lang="en-AU" dirty="0"/>
                    </a:p>
                  </a:txBody>
                  <a:tcPr anchor="ctr"/>
                </a:tc>
                <a:tc>
                  <a:txBody>
                    <a:bodyPr/>
                    <a:lstStyle/>
                    <a:p>
                      <a:pPr algn="ctr"/>
                      <a:r>
                        <a:rPr lang="en-AU" dirty="0" smtClean="0"/>
                        <a:t>Mockingly</a:t>
                      </a:r>
                      <a:endParaRPr lang="en-AU" dirty="0"/>
                    </a:p>
                  </a:txBody>
                  <a:tcPr anchor="ctr"/>
                </a:tc>
                <a:tc>
                  <a:txBody>
                    <a:bodyPr/>
                    <a:lstStyle/>
                    <a:p>
                      <a:pPr algn="ctr"/>
                      <a:r>
                        <a:rPr lang="en-AU" dirty="0" smtClean="0"/>
                        <a:t>In Pain</a:t>
                      </a:r>
                      <a:endParaRPr lang="en-AU" dirty="0"/>
                    </a:p>
                  </a:txBody>
                  <a:tcPr anchor="ctr"/>
                </a:tc>
                <a:tc>
                  <a:txBody>
                    <a:bodyPr/>
                    <a:lstStyle/>
                    <a:p>
                      <a:pPr algn="ctr"/>
                      <a:r>
                        <a:rPr lang="en-AU" dirty="0" smtClean="0"/>
                        <a:t>Persuasively</a:t>
                      </a:r>
                      <a:endParaRPr lang="en-AU" dirty="0"/>
                    </a:p>
                  </a:txBody>
                  <a:tcPr anchor="ctr"/>
                </a:tc>
                <a:extLst>
                  <a:ext uri="{0D108BD9-81ED-4DB2-BD59-A6C34878D82A}">
                    <a16:rowId xmlns:a16="http://schemas.microsoft.com/office/drawing/2014/main" val="2189240884"/>
                  </a:ext>
                </a:extLst>
              </a:tr>
              <a:tr h="4126068">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168679563"/>
                  </a:ext>
                </a:extLst>
              </a:tr>
            </a:tbl>
          </a:graphicData>
        </a:graphic>
      </p:graphicFrame>
      <p:sp>
        <p:nvSpPr>
          <p:cNvPr id="5" name="TextBox 4"/>
          <p:cNvSpPr txBox="1"/>
          <p:nvPr/>
        </p:nvSpPr>
        <p:spPr>
          <a:xfrm>
            <a:off x="350982" y="5855855"/>
            <a:ext cx="9870818" cy="738664"/>
          </a:xfrm>
          <a:prstGeom prst="rect">
            <a:avLst/>
          </a:prstGeom>
          <a:noFill/>
          <a:ln w="38100">
            <a:solidFill>
              <a:srgbClr val="00B050"/>
            </a:solidFill>
          </a:ln>
        </p:spPr>
        <p:txBody>
          <a:bodyPr wrap="square" rtlCol="0">
            <a:spAutoFit/>
          </a:bodyPr>
          <a:lstStyle/>
          <a:p>
            <a:r>
              <a:rPr lang="en-AU" b="1" u="sng" dirty="0">
                <a:latin typeface="Century Gothic" panose="020B0502020202020204" pitchFamily="34" charset="0"/>
              </a:rPr>
              <a:t>Suggested word list</a:t>
            </a:r>
            <a:r>
              <a:rPr lang="en-AU" b="1" u="sng" dirty="0" smtClean="0">
                <a:latin typeface="Century Gothic" panose="020B0502020202020204" pitchFamily="34" charset="0"/>
              </a:rPr>
              <a:t>:</a:t>
            </a:r>
          </a:p>
          <a:p>
            <a:r>
              <a:rPr lang="en-AU" dirty="0">
                <a:latin typeface="Century Gothic" panose="020B0502020202020204" pitchFamily="34" charset="0"/>
              </a:rPr>
              <a:t>Argue Beg Beseech Break in Cut in Entreat Exhort Falter Gabble Gasp Howl Implore Interpose Interrupt Plead Pray Put in Quaver Scream Sneer Snigger Squeak Stammer Urge Yell</a:t>
            </a:r>
          </a:p>
        </p:txBody>
      </p:sp>
      <p:pic>
        <p:nvPicPr>
          <p:cNvPr id="10" name="Google Shape;197;p8" descr="Logo, icon&#10;&#10;Description automatically generated"/>
          <p:cNvPicPr preferRelativeResize="0"/>
          <p:nvPr/>
        </p:nvPicPr>
        <p:blipFill rotWithShape="1">
          <a:blip r:embed="rId3">
            <a:alphaModFix/>
          </a:blip>
          <a:srcRect/>
          <a:stretch/>
        </p:blipFill>
        <p:spPr>
          <a:xfrm>
            <a:off x="11431378" y="89737"/>
            <a:ext cx="674078" cy="674078"/>
          </a:xfrm>
          <a:prstGeom prst="rect">
            <a:avLst/>
          </a:prstGeom>
          <a:noFill/>
          <a:ln>
            <a:noFill/>
          </a:ln>
        </p:spPr>
      </p:pic>
      <p:pic>
        <p:nvPicPr>
          <p:cNvPr id="11" name="Google Shape;95;p2" descr="Icon&#10;&#10;Description automatically generated"/>
          <p:cNvPicPr preferRelativeResize="0"/>
          <p:nvPr/>
        </p:nvPicPr>
        <p:blipFill rotWithShape="1">
          <a:blip r:embed="rId4">
            <a:alphaModFix/>
          </a:blip>
          <a:srcRect/>
          <a:stretch/>
        </p:blipFill>
        <p:spPr>
          <a:xfrm>
            <a:off x="10652255" y="123085"/>
            <a:ext cx="674078" cy="674078"/>
          </a:xfrm>
          <a:prstGeom prst="rect">
            <a:avLst/>
          </a:prstGeom>
          <a:noFill/>
          <a:ln>
            <a:noFill/>
          </a:ln>
        </p:spPr>
      </p:pic>
    </p:spTree>
    <p:extLst>
      <p:ext uri="{BB962C8B-B14F-4D97-AF65-F5344CB8AC3E}">
        <p14:creationId xmlns:p14="http://schemas.microsoft.com/office/powerpoint/2010/main" val="1268404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94" name="Google Shape;194;p8"/>
          <p:cNvSpPr/>
          <p:nvPr/>
        </p:nvSpPr>
        <p:spPr>
          <a:xfrm>
            <a:off x="18804" y="369331"/>
            <a:ext cx="9232831"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smtClean="0">
                <a:solidFill>
                  <a:schemeClr val="dk1"/>
                </a:solidFill>
                <a:latin typeface="Century Gothic"/>
                <a:ea typeface="Century Gothic"/>
                <a:cs typeface="Century Gothic"/>
                <a:sym typeface="Century Gothic"/>
              </a:rPr>
              <a:t>In your workbook, categorise the list of speaking verbs under the following headings.</a:t>
            </a:r>
            <a:endParaRPr dirty="0"/>
          </a:p>
        </p:txBody>
      </p:sp>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96" name="Google Shape;196;p8"/>
          <p:cNvSpPr txBox="1"/>
          <p:nvPr/>
        </p:nvSpPr>
        <p:spPr>
          <a:xfrm>
            <a:off x="10221800" y="1027753"/>
            <a:ext cx="1988700" cy="246217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800"/>
              <a:buFont typeface="Arial"/>
              <a:buChar char="•"/>
            </a:pPr>
            <a:r>
              <a:rPr lang="en-AU" dirty="0">
                <a:solidFill>
                  <a:schemeClr val="dk1"/>
                </a:solidFill>
                <a:latin typeface="Century Gothic"/>
                <a:ea typeface="Century Gothic"/>
                <a:cs typeface="Century Gothic"/>
                <a:sym typeface="Century Gothic"/>
              </a:rPr>
              <a:t>What is a speaking verb</a:t>
            </a:r>
            <a:r>
              <a:rPr lang="en-AU" dirty="0" smtClean="0">
                <a:solidFill>
                  <a:schemeClr val="dk1"/>
                </a:solidFill>
                <a:latin typeface="Century Gothic"/>
                <a:ea typeface="Century Gothic"/>
                <a:cs typeface="Century Gothic"/>
                <a:sym typeface="Century Gothic"/>
              </a:rPr>
              <a:t>?</a:t>
            </a:r>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sym typeface="Century Gothic"/>
              </a:rPr>
              <a:t>Why did you put this verb ____________ under this heading?</a:t>
            </a:r>
            <a:endParaRPr lang="en-AU" dirty="0"/>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sym typeface="Century Gothic"/>
              </a:rPr>
              <a:t>Could it go under another heading?</a:t>
            </a:r>
          </a:p>
        </p:txBody>
      </p:sp>
      <p:graphicFrame>
        <p:nvGraphicFramePr>
          <p:cNvPr id="4" name="Table 3"/>
          <p:cNvGraphicFramePr>
            <a:graphicFrameLocks noGrp="1"/>
          </p:cNvGraphicFramePr>
          <p:nvPr>
            <p:extLst>
              <p:ext uri="{D42A27DB-BD31-4B8C-83A1-F6EECF244321}">
                <p14:modId xmlns:p14="http://schemas.microsoft.com/office/powerpoint/2010/main" val="627297940"/>
              </p:ext>
            </p:extLst>
          </p:nvPr>
        </p:nvGraphicFramePr>
        <p:xfrm>
          <a:off x="154907" y="1160837"/>
          <a:ext cx="9995860" cy="4525042"/>
        </p:xfrm>
        <a:graphic>
          <a:graphicData uri="http://schemas.openxmlformats.org/drawingml/2006/table">
            <a:tbl>
              <a:tblPr firstRow="1" bandRow="1">
                <a:tableStyleId>{073A0DAA-6AF3-43AB-8588-CEC1D06C72B9}</a:tableStyleId>
              </a:tblPr>
              <a:tblGrid>
                <a:gridCol w="1427980">
                  <a:extLst>
                    <a:ext uri="{9D8B030D-6E8A-4147-A177-3AD203B41FA5}">
                      <a16:colId xmlns:a16="http://schemas.microsoft.com/office/drawing/2014/main" val="371073315"/>
                    </a:ext>
                  </a:extLst>
                </a:gridCol>
                <a:gridCol w="1427980">
                  <a:extLst>
                    <a:ext uri="{9D8B030D-6E8A-4147-A177-3AD203B41FA5}">
                      <a16:colId xmlns:a16="http://schemas.microsoft.com/office/drawing/2014/main" val="2672462489"/>
                    </a:ext>
                  </a:extLst>
                </a:gridCol>
                <a:gridCol w="1427980">
                  <a:extLst>
                    <a:ext uri="{9D8B030D-6E8A-4147-A177-3AD203B41FA5}">
                      <a16:colId xmlns:a16="http://schemas.microsoft.com/office/drawing/2014/main" val="1156769311"/>
                    </a:ext>
                  </a:extLst>
                </a:gridCol>
                <a:gridCol w="1427980">
                  <a:extLst>
                    <a:ext uri="{9D8B030D-6E8A-4147-A177-3AD203B41FA5}">
                      <a16:colId xmlns:a16="http://schemas.microsoft.com/office/drawing/2014/main" val="3283289422"/>
                    </a:ext>
                  </a:extLst>
                </a:gridCol>
                <a:gridCol w="1427980">
                  <a:extLst>
                    <a:ext uri="{9D8B030D-6E8A-4147-A177-3AD203B41FA5}">
                      <a16:colId xmlns:a16="http://schemas.microsoft.com/office/drawing/2014/main" val="3281582638"/>
                    </a:ext>
                  </a:extLst>
                </a:gridCol>
                <a:gridCol w="1427980">
                  <a:extLst>
                    <a:ext uri="{9D8B030D-6E8A-4147-A177-3AD203B41FA5}">
                      <a16:colId xmlns:a16="http://schemas.microsoft.com/office/drawing/2014/main" val="3411189201"/>
                    </a:ext>
                  </a:extLst>
                </a:gridCol>
                <a:gridCol w="1427980">
                  <a:extLst>
                    <a:ext uri="{9D8B030D-6E8A-4147-A177-3AD203B41FA5}">
                      <a16:colId xmlns:a16="http://schemas.microsoft.com/office/drawing/2014/main" val="2460973353"/>
                    </a:ext>
                  </a:extLst>
                </a:gridCol>
              </a:tblGrid>
              <a:tr h="599526">
                <a:tc>
                  <a:txBody>
                    <a:bodyPr/>
                    <a:lstStyle/>
                    <a:p>
                      <a:pPr algn="ctr"/>
                      <a:r>
                        <a:rPr lang="en-AU" dirty="0" smtClean="0"/>
                        <a:t>Pleasantly</a:t>
                      </a:r>
                      <a:endParaRPr lang="en-AU" dirty="0"/>
                    </a:p>
                  </a:txBody>
                  <a:tcPr anchor="ctr"/>
                </a:tc>
                <a:tc>
                  <a:txBody>
                    <a:bodyPr/>
                    <a:lstStyle/>
                    <a:p>
                      <a:pPr algn="ctr"/>
                      <a:r>
                        <a:rPr lang="en-AU" dirty="0" smtClean="0"/>
                        <a:t>Quietly</a:t>
                      </a:r>
                      <a:endParaRPr lang="en-AU" dirty="0"/>
                    </a:p>
                  </a:txBody>
                  <a:tcPr anchor="ctr"/>
                </a:tc>
                <a:tc>
                  <a:txBody>
                    <a:bodyPr/>
                    <a:lstStyle/>
                    <a:p>
                      <a:pPr algn="ctr"/>
                      <a:r>
                        <a:rPr lang="en-AU" dirty="0" smtClean="0"/>
                        <a:t>Thoughtfully</a:t>
                      </a:r>
                      <a:endParaRPr lang="en-AU" dirty="0"/>
                    </a:p>
                  </a:txBody>
                  <a:tcPr anchor="ctr"/>
                </a:tc>
                <a:tc>
                  <a:txBody>
                    <a:bodyPr/>
                    <a:lstStyle/>
                    <a:p>
                      <a:pPr algn="ctr"/>
                      <a:r>
                        <a:rPr lang="en-AU" dirty="0" smtClean="0"/>
                        <a:t>In Reply</a:t>
                      </a:r>
                      <a:endParaRPr lang="en-AU" dirty="0"/>
                    </a:p>
                  </a:txBody>
                  <a:tcPr anchor="ctr"/>
                </a:tc>
                <a:tc>
                  <a:txBody>
                    <a:bodyPr/>
                    <a:lstStyle/>
                    <a:p>
                      <a:pPr algn="ctr"/>
                      <a:r>
                        <a:rPr lang="en-AU" dirty="0" smtClean="0"/>
                        <a:t>Rudely</a:t>
                      </a:r>
                      <a:endParaRPr lang="en-AU" dirty="0"/>
                    </a:p>
                  </a:txBody>
                  <a:tcPr anchor="ctr"/>
                </a:tc>
                <a:tc>
                  <a:txBody>
                    <a:bodyPr/>
                    <a:lstStyle/>
                    <a:p>
                      <a:pPr algn="ctr"/>
                      <a:r>
                        <a:rPr lang="en-AU" dirty="0" smtClean="0"/>
                        <a:t>In Surprise or Excitement</a:t>
                      </a:r>
                      <a:endParaRPr lang="en-AU" dirty="0"/>
                    </a:p>
                  </a:txBody>
                  <a:tcPr anchor="ctr"/>
                </a:tc>
                <a:tc>
                  <a:txBody>
                    <a:bodyPr/>
                    <a:lstStyle/>
                    <a:p>
                      <a:pPr algn="ctr"/>
                      <a:r>
                        <a:rPr lang="en-AU" dirty="0" smtClean="0"/>
                        <a:t>Triumphantly</a:t>
                      </a:r>
                      <a:endParaRPr lang="en-AU" dirty="0"/>
                    </a:p>
                  </a:txBody>
                  <a:tcPr anchor="ctr"/>
                </a:tc>
                <a:extLst>
                  <a:ext uri="{0D108BD9-81ED-4DB2-BD59-A6C34878D82A}">
                    <a16:rowId xmlns:a16="http://schemas.microsoft.com/office/drawing/2014/main" val="2189240884"/>
                  </a:ext>
                </a:extLst>
              </a:tr>
              <a:tr h="3925516">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168679563"/>
                  </a:ext>
                </a:extLst>
              </a:tr>
            </a:tbl>
          </a:graphicData>
        </a:graphic>
      </p:graphicFrame>
      <p:sp>
        <p:nvSpPr>
          <p:cNvPr id="5" name="TextBox 4"/>
          <p:cNvSpPr txBox="1"/>
          <p:nvPr/>
        </p:nvSpPr>
        <p:spPr>
          <a:xfrm>
            <a:off x="350982" y="5855855"/>
            <a:ext cx="9870818" cy="738664"/>
          </a:xfrm>
          <a:prstGeom prst="rect">
            <a:avLst/>
          </a:prstGeom>
          <a:noFill/>
          <a:ln w="38100">
            <a:solidFill>
              <a:srgbClr val="00B050"/>
            </a:solidFill>
          </a:ln>
        </p:spPr>
        <p:txBody>
          <a:bodyPr wrap="square" rtlCol="0">
            <a:spAutoFit/>
          </a:bodyPr>
          <a:lstStyle/>
          <a:p>
            <a:r>
              <a:rPr lang="en-AU" b="1" u="sng" dirty="0">
                <a:latin typeface="Century Gothic" panose="020B0502020202020204" pitchFamily="34" charset="0"/>
              </a:rPr>
              <a:t>Suggested word list</a:t>
            </a:r>
            <a:r>
              <a:rPr lang="en-AU" b="1" u="sng" dirty="0" smtClean="0">
                <a:latin typeface="Century Gothic" panose="020B0502020202020204" pitchFamily="34" charset="0"/>
              </a:rPr>
              <a:t>:</a:t>
            </a:r>
          </a:p>
          <a:p>
            <a:r>
              <a:rPr lang="en-AU" dirty="0">
                <a:latin typeface="Century Gothic" panose="020B0502020202020204" pitchFamily="34" charset="0"/>
              </a:rPr>
              <a:t>Answer Bark Breathe Chatter Coo Croak </a:t>
            </a:r>
            <a:r>
              <a:rPr lang="en-AU" dirty="0" smtClean="0">
                <a:latin typeface="Century Gothic" panose="020B0502020202020204" pitchFamily="34" charset="0"/>
              </a:rPr>
              <a:t> </a:t>
            </a:r>
            <a:r>
              <a:rPr lang="en-AU" dirty="0">
                <a:latin typeface="Century Gothic" panose="020B0502020202020204" pitchFamily="34" charset="0"/>
              </a:rPr>
              <a:t>Croon Crow Cry Exclaim Exult </a:t>
            </a:r>
            <a:r>
              <a:rPr lang="en-AU" dirty="0" smtClean="0">
                <a:latin typeface="Century Gothic" panose="020B0502020202020204" pitchFamily="34" charset="0"/>
              </a:rPr>
              <a:t>Gasp Mumble </a:t>
            </a:r>
            <a:r>
              <a:rPr lang="en-AU" dirty="0">
                <a:latin typeface="Century Gothic" panose="020B0502020202020204" pitchFamily="34" charset="0"/>
              </a:rPr>
              <a:t>Muse </a:t>
            </a:r>
            <a:r>
              <a:rPr lang="en-AU" dirty="0" smtClean="0">
                <a:latin typeface="Century Gothic" panose="020B0502020202020204" pitchFamily="34" charset="0"/>
              </a:rPr>
              <a:t>Mutter </a:t>
            </a:r>
            <a:r>
              <a:rPr lang="en-AU" dirty="0">
                <a:latin typeface="Century Gothic" panose="020B0502020202020204" pitchFamily="34" charset="0"/>
              </a:rPr>
              <a:t>Reflect Reply Respond Retort Return Snigger Snort Squeak </a:t>
            </a:r>
            <a:r>
              <a:rPr lang="en-AU" dirty="0" smtClean="0">
                <a:latin typeface="Century Gothic" panose="020B0502020202020204" pitchFamily="34" charset="0"/>
              </a:rPr>
              <a:t>Trumpet Thunder </a:t>
            </a:r>
            <a:r>
              <a:rPr lang="en-AU" dirty="0">
                <a:latin typeface="Century Gothic" panose="020B0502020202020204" pitchFamily="34" charset="0"/>
              </a:rPr>
              <a:t>Whisper </a:t>
            </a:r>
            <a:r>
              <a:rPr lang="en-AU" dirty="0" smtClean="0">
                <a:latin typeface="Century Gothic" panose="020B0502020202020204" pitchFamily="34" charset="0"/>
              </a:rPr>
              <a:t>Yell</a:t>
            </a:r>
          </a:p>
        </p:txBody>
      </p:sp>
      <p:sp>
        <p:nvSpPr>
          <p:cNvPr id="3" name="Rectangle 2"/>
          <p:cNvSpPr/>
          <p:nvPr/>
        </p:nvSpPr>
        <p:spPr>
          <a:xfrm>
            <a:off x="7156322" y="6594519"/>
            <a:ext cx="4580289" cy="246221"/>
          </a:xfrm>
          <a:prstGeom prst="rect">
            <a:avLst/>
          </a:prstGeom>
        </p:spPr>
        <p:txBody>
          <a:bodyPr wrap="square">
            <a:spAutoFit/>
          </a:bodyPr>
          <a:lstStyle/>
          <a:p>
            <a:r>
              <a:rPr lang="en-AU" sz="1000" dirty="0" smtClean="0"/>
              <a:t>Word lists taken from: https</a:t>
            </a:r>
            <a:r>
              <a:rPr lang="en-AU" sz="1000" dirty="0"/>
              <a:t>://englishlanguageandhistory.com/</a:t>
            </a:r>
          </a:p>
        </p:txBody>
      </p:sp>
      <p:pic>
        <p:nvPicPr>
          <p:cNvPr id="11" name="Google Shape;197;p8" descr="Logo, icon&#10;&#10;Description automatically generated"/>
          <p:cNvPicPr preferRelativeResize="0"/>
          <p:nvPr/>
        </p:nvPicPr>
        <p:blipFill rotWithShape="1">
          <a:blip r:embed="rId3">
            <a:alphaModFix/>
          </a:blip>
          <a:srcRect/>
          <a:stretch/>
        </p:blipFill>
        <p:spPr>
          <a:xfrm>
            <a:off x="11431378" y="89737"/>
            <a:ext cx="674078" cy="674078"/>
          </a:xfrm>
          <a:prstGeom prst="rect">
            <a:avLst/>
          </a:prstGeom>
          <a:noFill/>
          <a:ln>
            <a:noFill/>
          </a:ln>
        </p:spPr>
      </p:pic>
      <p:pic>
        <p:nvPicPr>
          <p:cNvPr id="12" name="Google Shape;95;p2" descr="Icon&#10;&#10;Description automatically generated"/>
          <p:cNvPicPr preferRelativeResize="0"/>
          <p:nvPr/>
        </p:nvPicPr>
        <p:blipFill rotWithShape="1">
          <a:blip r:embed="rId4">
            <a:alphaModFix/>
          </a:blip>
          <a:srcRect/>
          <a:stretch/>
        </p:blipFill>
        <p:spPr>
          <a:xfrm>
            <a:off x="10652255" y="123085"/>
            <a:ext cx="674078" cy="674078"/>
          </a:xfrm>
          <a:prstGeom prst="rect">
            <a:avLst/>
          </a:prstGeom>
          <a:noFill/>
          <a:ln>
            <a:noFill/>
          </a:ln>
        </p:spPr>
      </p:pic>
    </p:spTree>
    <p:extLst>
      <p:ext uri="{BB962C8B-B14F-4D97-AF65-F5344CB8AC3E}">
        <p14:creationId xmlns:p14="http://schemas.microsoft.com/office/powerpoint/2010/main" val="2176017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94" name="Google Shape;194;p8"/>
          <p:cNvSpPr/>
          <p:nvPr/>
        </p:nvSpPr>
        <p:spPr>
          <a:xfrm>
            <a:off x="0" y="388564"/>
            <a:ext cx="8397966" cy="64629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228600" marR="0" lvl="0" indent="-228600" algn="l" rtl="0">
              <a:spcBef>
                <a:spcPts val="0"/>
              </a:spcBef>
              <a:spcAft>
                <a:spcPts val="0"/>
              </a:spcAft>
              <a:buFont typeface="+mj-lt"/>
              <a:buAutoNum type="arabicPeriod"/>
            </a:pPr>
            <a:r>
              <a:rPr lang="en-AU" sz="1800" dirty="0">
                <a:solidFill>
                  <a:schemeClr val="dk1"/>
                </a:solidFill>
                <a:latin typeface="Century Gothic"/>
                <a:ea typeface="Century Gothic"/>
                <a:cs typeface="Century Gothic"/>
                <a:sym typeface="Century Gothic"/>
              </a:rPr>
              <a:t>Read this </a:t>
            </a:r>
            <a:r>
              <a:rPr lang="en-AU" sz="1800" dirty="0" smtClean="0">
                <a:solidFill>
                  <a:schemeClr val="dk1"/>
                </a:solidFill>
                <a:latin typeface="Century Gothic"/>
                <a:ea typeface="Century Gothic"/>
                <a:cs typeface="Century Gothic"/>
                <a:sym typeface="Century Gothic"/>
              </a:rPr>
              <a:t>sentence</a:t>
            </a:r>
          </a:p>
          <a:p>
            <a:pPr marL="228600" indent="-228600">
              <a:buFont typeface="+mj-lt"/>
              <a:buAutoNum type="arabicPeriod"/>
            </a:pPr>
            <a:r>
              <a:rPr lang="en-AU" sz="1800" dirty="0">
                <a:solidFill>
                  <a:schemeClr val="dk1"/>
                </a:solidFill>
                <a:latin typeface="Century Gothic"/>
                <a:ea typeface="Century Gothic"/>
                <a:cs typeface="Century Gothic"/>
                <a:sym typeface="Century Gothic"/>
              </a:rPr>
              <a:t>On your whiteboard, write a </a:t>
            </a:r>
            <a:r>
              <a:rPr lang="en-AU" sz="1800" b="1" dirty="0">
                <a:solidFill>
                  <a:schemeClr val="dk1"/>
                </a:solidFill>
                <a:latin typeface="Century Gothic"/>
                <a:ea typeface="Century Gothic"/>
                <a:cs typeface="Century Gothic"/>
                <a:sym typeface="Century Gothic"/>
              </a:rPr>
              <a:t>speaking verb </a:t>
            </a:r>
            <a:r>
              <a:rPr lang="en-AU" sz="1800" dirty="0">
                <a:solidFill>
                  <a:schemeClr val="dk1"/>
                </a:solidFill>
                <a:latin typeface="Century Gothic"/>
                <a:ea typeface="Century Gothic"/>
                <a:cs typeface="Century Gothic"/>
                <a:sym typeface="Century Gothic"/>
              </a:rPr>
              <a:t>to replace the word ‘said</a:t>
            </a:r>
            <a:r>
              <a:rPr lang="en-AU" sz="1800" dirty="0" smtClean="0">
                <a:solidFill>
                  <a:schemeClr val="dk1"/>
                </a:solidFill>
                <a:latin typeface="Century Gothic"/>
                <a:ea typeface="Century Gothic"/>
                <a:cs typeface="Century Gothic"/>
                <a:sym typeface="Century Gothic"/>
              </a:rPr>
              <a:t>’.</a:t>
            </a:r>
          </a:p>
        </p:txBody>
      </p:sp>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smtClean="0">
                <a:solidFill>
                  <a:schemeClr val="lt1"/>
                </a:solidFill>
                <a:latin typeface="Century Gothic"/>
                <a:ea typeface="Century Gothic"/>
                <a:cs typeface="Century Gothic"/>
                <a:sym typeface="Century Gothic"/>
              </a:rPr>
              <a:t>Skill Development: I do, We do</a:t>
            </a:r>
            <a:endParaRPr dirty="0"/>
          </a:p>
        </p:txBody>
      </p:sp>
      <p:sp>
        <p:nvSpPr>
          <p:cNvPr id="196" name="Google Shape;196;p8"/>
          <p:cNvSpPr txBox="1"/>
          <p:nvPr/>
        </p:nvSpPr>
        <p:spPr>
          <a:xfrm>
            <a:off x="10221800" y="1027753"/>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ea typeface="Century Gothic"/>
                <a:cs typeface="Century Gothic"/>
                <a:sym typeface="Century Gothic"/>
              </a:rPr>
              <a:t>How do the different speaking verbs used change the tone? What does it suggest about the speaker?</a:t>
            </a:r>
            <a:endParaRPr sz="1100" dirty="0"/>
          </a:p>
        </p:txBody>
      </p:sp>
      <p:sp>
        <p:nvSpPr>
          <p:cNvPr id="2" name="TextBox 1"/>
          <p:cNvSpPr txBox="1"/>
          <p:nvPr/>
        </p:nvSpPr>
        <p:spPr>
          <a:xfrm>
            <a:off x="2170546" y="3303152"/>
            <a:ext cx="6530110" cy="861774"/>
          </a:xfrm>
          <a:prstGeom prst="rect">
            <a:avLst/>
          </a:prstGeom>
          <a:noFill/>
        </p:spPr>
        <p:txBody>
          <a:bodyPr wrap="square" rtlCol="0">
            <a:spAutoFit/>
          </a:bodyPr>
          <a:lstStyle/>
          <a:p>
            <a:r>
              <a:rPr lang="en-AU" sz="3600" dirty="0">
                <a:solidFill>
                  <a:schemeClr val="dk1"/>
                </a:solidFill>
                <a:latin typeface="Century Gothic"/>
                <a:ea typeface="Century Gothic"/>
                <a:cs typeface="Century Gothic"/>
                <a:sym typeface="Century Gothic"/>
              </a:rPr>
              <a:t>“Look out!” </a:t>
            </a:r>
            <a:r>
              <a:rPr lang="en-AU" sz="3600" b="1" u="sng" dirty="0">
                <a:solidFill>
                  <a:schemeClr val="dk1"/>
                </a:solidFill>
                <a:latin typeface="Century Gothic"/>
                <a:ea typeface="Century Gothic"/>
                <a:cs typeface="Century Gothic"/>
                <a:sym typeface="Century Gothic"/>
              </a:rPr>
              <a:t>said</a:t>
            </a:r>
            <a:r>
              <a:rPr lang="en-AU" sz="3600" b="1" dirty="0">
                <a:solidFill>
                  <a:schemeClr val="dk1"/>
                </a:solidFill>
                <a:latin typeface="Century Gothic"/>
                <a:ea typeface="Century Gothic"/>
                <a:cs typeface="Century Gothic"/>
                <a:sym typeface="Century Gothic"/>
              </a:rPr>
              <a:t> </a:t>
            </a:r>
            <a:r>
              <a:rPr lang="en-AU" sz="3600" dirty="0">
                <a:solidFill>
                  <a:schemeClr val="dk1"/>
                </a:solidFill>
                <a:latin typeface="Century Gothic"/>
                <a:ea typeface="Century Gothic"/>
                <a:cs typeface="Century Gothic"/>
                <a:sym typeface="Century Gothic"/>
              </a:rPr>
              <a:t>the boy.</a:t>
            </a:r>
            <a:endParaRPr lang="en-AU" sz="3600" dirty="0"/>
          </a:p>
          <a:p>
            <a:endParaRPr lang="en-AU" dirty="0"/>
          </a:p>
        </p:txBody>
      </p:sp>
      <p:pic>
        <p:nvPicPr>
          <p:cNvPr id="13" name="Google Shape;197;p8" descr="Logo, icon&#10;&#10;Description automatically generated"/>
          <p:cNvPicPr preferRelativeResize="0"/>
          <p:nvPr/>
        </p:nvPicPr>
        <p:blipFill rotWithShape="1">
          <a:blip r:embed="rId3">
            <a:alphaModFix/>
          </a:blip>
          <a:srcRect/>
          <a:stretch/>
        </p:blipFill>
        <p:spPr>
          <a:xfrm>
            <a:off x="11431378" y="100832"/>
            <a:ext cx="674078" cy="674078"/>
          </a:xfrm>
          <a:prstGeom prst="rect">
            <a:avLst/>
          </a:prstGeom>
          <a:noFill/>
          <a:ln>
            <a:noFill/>
          </a:ln>
        </p:spPr>
      </p:pic>
      <p:pic>
        <p:nvPicPr>
          <p:cNvPr id="14" name="Google Shape;198;p8" descr="Icon&#10;&#10;Description automatically generated"/>
          <p:cNvPicPr preferRelativeResize="0"/>
          <p:nvPr/>
        </p:nvPicPr>
        <p:blipFill rotWithShape="1">
          <a:blip r:embed="rId4">
            <a:alphaModFix/>
          </a:blip>
          <a:srcRect/>
          <a:stretch/>
        </p:blipFill>
        <p:spPr>
          <a:xfrm>
            <a:off x="10639554" y="104592"/>
            <a:ext cx="674079" cy="674079"/>
          </a:xfrm>
          <a:prstGeom prst="rect">
            <a:avLst/>
          </a:prstGeom>
          <a:noFill/>
          <a:ln>
            <a:noFill/>
          </a:ln>
        </p:spPr>
      </p:pic>
      <p:pic>
        <p:nvPicPr>
          <p:cNvPr id="15" name="Google Shape;199;p8" descr="Icon&#10;&#10;Description automatically generated"/>
          <p:cNvPicPr preferRelativeResize="0"/>
          <p:nvPr/>
        </p:nvPicPr>
        <p:blipFill rotWithShape="1">
          <a:blip r:embed="rId5">
            <a:alphaModFix/>
          </a:blip>
          <a:srcRect/>
          <a:stretch/>
        </p:blipFill>
        <p:spPr>
          <a:xfrm>
            <a:off x="9847730" y="92275"/>
            <a:ext cx="674079" cy="674079"/>
          </a:xfrm>
          <a:prstGeom prst="rect">
            <a:avLst/>
          </a:prstGeom>
          <a:noFill/>
          <a:ln>
            <a:noFill/>
          </a:ln>
        </p:spPr>
      </p:pic>
    </p:spTree>
    <p:extLst>
      <p:ext uri="{BB962C8B-B14F-4D97-AF65-F5344CB8AC3E}">
        <p14:creationId xmlns:p14="http://schemas.microsoft.com/office/powerpoint/2010/main" val="3071083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94" name="Google Shape;194;p8"/>
          <p:cNvSpPr/>
          <p:nvPr/>
        </p:nvSpPr>
        <p:spPr>
          <a:xfrm>
            <a:off x="74995" y="388564"/>
            <a:ext cx="8397966" cy="64629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228600" marR="0" lvl="0" indent="-228600" algn="l" rtl="0">
              <a:spcBef>
                <a:spcPts val="0"/>
              </a:spcBef>
              <a:spcAft>
                <a:spcPts val="0"/>
              </a:spcAft>
              <a:buFont typeface="+mj-lt"/>
              <a:buAutoNum type="arabicPeriod"/>
            </a:pPr>
            <a:r>
              <a:rPr lang="en-AU" sz="1800" dirty="0">
                <a:solidFill>
                  <a:schemeClr val="dk1"/>
                </a:solidFill>
                <a:latin typeface="Century Gothic"/>
                <a:ea typeface="Century Gothic"/>
                <a:cs typeface="Century Gothic"/>
                <a:sym typeface="Century Gothic"/>
              </a:rPr>
              <a:t>Read this </a:t>
            </a:r>
            <a:r>
              <a:rPr lang="en-AU" sz="1800" dirty="0" smtClean="0">
                <a:solidFill>
                  <a:schemeClr val="dk1"/>
                </a:solidFill>
                <a:latin typeface="Century Gothic"/>
                <a:ea typeface="Century Gothic"/>
                <a:cs typeface="Century Gothic"/>
                <a:sym typeface="Century Gothic"/>
              </a:rPr>
              <a:t>sentence</a:t>
            </a:r>
          </a:p>
          <a:p>
            <a:pPr marL="228600" indent="-228600">
              <a:buFont typeface="+mj-lt"/>
              <a:buAutoNum type="arabicPeriod"/>
            </a:pPr>
            <a:r>
              <a:rPr lang="en-AU" sz="1800" dirty="0">
                <a:solidFill>
                  <a:schemeClr val="dk1"/>
                </a:solidFill>
                <a:latin typeface="Century Gothic"/>
                <a:ea typeface="Century Gothic"/>
                <a:cs typeface="Century Gothic"/>
                <a:sym typeface="Century Gothic"/>
              </a:rPr>
              <a:t>On your whiteboard, write a </a:t>
            </a:r>
            <a:r>
              <a:rPr lang="en-AU" sz="1800" b="1" dirty="0">
                <a:solidFill>
                  <a:schemeClr val="dk1"/>
                </a:solidFill>
                <a:latin typeface="Century Gothic"/>
                <a:ea typeface="Century Gothic"/>
                <a:cs typeface="Century Gothic"/>
                <a:sym typeface="Century Gothic"/>
              </a:rPr>
              <a:t>speaking verb </a:t>
            </a:r>
            <a:r>
              <a:rPr lang="en-AU" sz="1800" dirty="0">
                <a:solidFill>
                  <a:schemeClr val="dk1"/>
                </a:solidFill>
                <a:latin typeface="Century Gothic"/>
                <a:ea typeface="Century Gothic"/>
                <a:cs typeface="Century Gothic"/>
                <a:sym typeface="Century Gothic"/>
              </a:rPr>
              <a:t>to replace the word ‘said</a:t>
            </a:r>
            <a:r>
              <a:rPr lang="en-AU" sz="1800" dirty="0" smtClean="0">
                <a:solidFill>
                  <a:schemeClr val="dk1"/>
                </a:solidFill>
                <a:latin typeface="Century Gothic"/>
                <a:ea typeface="Century Gothic"/>
                <a:cs typeface="Century Gothic"/>
                <a:sym typeface="Century Gothic"/>
              </a:rPr>
              <a:t>’.</a:t>
            </a:r>
          </a:p>
        </p:txBody>
      </p:sp>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smtClean="0">
                <a:solidFill>
                  <a:schemeClr val="lt1"/>
                </a:solidFill>
                <a:latin typeface="Century Gothic"/>
                <a:ea typeface="Century Gothic"/>
                <a:cs typeface="Century Gothic"/>
                <a:sym typeface="Century Gothic"/>
              </a:rPr>
              <a:t>Skill Development: We do</a:t>
            </a:r>
            <a:endParaRPr dirty="0"/>
          </a:p>
        </p:txBody>
      </p:sp>
      <p:sp>
        <p:nvSpPr>
          <p:cNvPr id="196" name="Google Shape;196;p8"/>
          <p:cNvSpPr txBox="1"/>
          <p:nvPr/>
        </p:nvSpPr>
        <p:spPr>
          <a:xfrm>
            <a:off x="10221800" y="1027753"/>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ea typeface="Century Gothic"/>
                <a:cs typeface="Century Gothic"/>
                <a:sym typeface="Century Gothic"/>
              </a:rPr>
              <a:t>How do the different speaking verbs used change the tone? What does it suggest about the speaker?</a:t>
            </a:r>
            <a:endParaRPr sz="1100" dirty="0"/>
          </a:p>
        </p:txBody>
      </p:sp>
      <p:sp>
        <p:nvSpPr>
          <p:cNvPr id="2" name="TextBox 1"/>
          <p:cNvSpPr txBox="1"/>
          <p:nvPr/>
        </p:nvSpPr>
        <p:spPr>
          <a:xfrm>
            <a:off x="491947" y="3426441"/>
            <a:ext cx="9569870" cy="861774"/>
          </a:xfrm>
          <a:prstGeom prst="rect">
            <a:avLst/>
          </a:prstGeom>
          <a:noFill/>
        </p:spPr>
        <p:txBody>
          <a:bodyPr wrap="square" rtlCol="0">
            <a:spAutoFit/>
          </a:bodyPr>
          <a:lstStyle/>
          <a:p>
            <a:r>
              <a:rPr lang="en-AU" sz="3600" dirty="0">
                <a:solidFill>
                  <a:schemeClr val="dk1"/>
                </a:solidFill>
                <a:latin typeface="Century Gothic"/>
                <a:ea typeface="Century Gothic"/>
                <a:cs typeface="Century Gothic"/>
                <a:sym typeface="Century Gothic"/>
              </a:rPr>
              <a:t>“I’m going to tell you a secret,” </a:t>
            </a:r>
            <a:r>
              <a:rPr lang="en-AU" sz="3600" b="1" u="sng" dirty="0" smtClean="0">
                <a:solidFill>
                  <a:schemeClr val="dk1"/>
                </a:solidFill>
                <a:latin typeface="Century Gothic"/>
                <a:ea typeface="Century Gothic"/>
                <a:cs typeface="Century Gothic"/>
                <a:sym typeface="Century Gothic"/>
              </a:rPr>
              <a:t>said</a:t>
            </a:r>
            <a:r>
              <a:rPr lang="en-AU" sz="3600" dirty="0" smtClean="0">
                <a:solidFill>
                  <a:schemeClr val="dk1"/>
                </a:solidFill>
                <a:latin typeface="Century Gothic"/>
                <a:ea typeface="Century Gothic"/>
                <a:cs typeface="Century Gothic"/>
                <a:sym typeface="Century Gothic"/>
              </a:rPr>
              <a:t> Sally</a:t>
            </a:r>
            <a:r>
              <a:rPr lang="en-AU" sz="3600" dirty="0">
                <a:solidFill>
                  <a:schemeClr val="dk1"/>
                </a:solidFill>
                <a:latin typeface="Century Gothic"/>
                <a:ea typeface="Century Gothic"/>
                <a:cs typeface="Century Gothic"/>
                <a:sym typeface="Century Gothic"/>
              </a:rPr>
              <a:t>.</a:t>
            </a:r>
          </a:p>
          <a:p>
            <a:endParaRPr lang="en-AU" dirty="0"/>
          </a:p>
        </p:txBody>
      </p:sp>
      <p:pic>
        <p:nvPicPr>
          <p:cNvPr id="12" name="Google Shape;197;p8" descr="Logo, icon&#10;&#10;Description automatically generated"/>
          <p:cNvPicPr preferRelativeResize="0"/>
          <p:nvPr/>
        </p:nvPicPr>
        <p:blipFill rotWithShape="1">
          <a:blip r:embed="rId3">
            <a:alphaModFix/>
          </a:blip>
          <a:srcRect/>
          <a:stretch/>
        </p:blipFill>
        <p:spPr>
          <a:xfrm>
            <a:off x="11431378" y="100832"/>
            <a:ext cx="674078" cy="674078"/>
          </a:xfrm>
          <a:prstGeom prst="rect">
            <a:avLst/>
          </a:prstGeom>
          <a:noFill/>
          <a:ln>
            <a:noFill/>
          </a:ln>
        </p:spPr>
      </p:pic>
      <p:pic>
        <p:nvPicPr>
          <p:cNvPr id="13" name="Google Shape;198;p8" descr="Icon&#10;&#10;Description automatically generated"/>
          <p:cNvPicPr preferRelativeResize="0"/>
          <p:nvPr/>
        </p:nvPicPr>
        <p:blipFill rotWithShape="1">
          <a:blip r:embed="rId4">
            <a:alphaModFix/>
          </a:blip>
          <a:srcRect/>
          <a:stretch/>
        </p:blipFill>
        <p:spPr>
          <a:xfrm>
            <a:off x="10639554" y="104592"/>
            <a:ext cx="674079" cy="674079"/>
          </a:xfrm>
          <a:prstGeom prst="rect">
            <a:avLst/>
          </a:prstGeom>
          <a:noFill/>
          <a:ln>
            <a:noFill/>
          </a:ln>
        </p:spPr>
      </p:pic>
      <p:pic>
        <p:nvPicPr>
          <p:cNvPr id="14" name="Google Shape;199;p8" descr="Icon&#10;&#10;Description automatically generated"/>
          <p:cNvPicPr preferRelativeResize="0"/>
          <p:nvPr/>
        </p:nvPicPr>
        <p:blipFill rotWithShape="1">
          <a:blip r:embed="rId5">
            <a:alphaModFix/>
          </a:blip>
          <a:srcRect/>
          <a:stretch/>
        </p:blipFill>
        <p:spPr>
          <a:xfrm>
            <a:off x="9847730" y="92275"/>
            <a:ext cx="674079" cy="674079"/>
          </a:xfrm>
          <a:prstGeom prst="rect">
            <a:avLst/>
          </a:prstGeom>
          <a:noFill/>
          <a:ln>
            <a:noFill/>
          </a:ln>
        </p:spPr>
      </p:pic>
    </p:spTree>
    <p:extLst>
      <p:ext uri="{BB962C8B-B14F-4D97-AF65-F5344CB8AC3E}">
        <p14:creationId xmlns:p14="http://schemas.microsoft.com/office/powerpoint/2010/main" val="864069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94" name="Google Shape;194;p8"/>
          <p:cNvSpPr/>
          <p:nvPr/>
        </p:nvSpPr>
        <p:spPr>
          <a:xfrm>
            <a:off x="74995" y="388564"/>
            <a:ext cx="8397966" cy="64629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228600" marR="0" lvl="0" indent="-228600" algn="l" rtl="0">
              <a:spcBef>
                <a:spcPts val="0"/>
              </a:spcBef>
              <a:spcAft>
                <a:spcPts val="0"/>
              </a:spcAft>
              <a:buFont typeface="+mj-lt"/>
              <a:buAutoNum type="arabicPeriod"/>
            </a:pPr>
            <a:r>
              <a:rPr lang="en-AU" sz="1800" dirty="0">
                <a:solidFill>
                  <a:schemeClr val="dk1"/>
                </a:solidFill>
                <a:latin typeface="Century Gothic"/>
                <a:ea typeface="Century Gothic"/>
                <a:cs typeface="Century Gothic"/>
                <a:sym typeface="Century Gothic"/>
              </a:rPr>
              <a:t>Read this </a:t>
            </a:r>
            <a:r>
              <a:rPr lang="en-AU" sz="1800" dirty="0" smtClean="0">
                <a:solidFill>
                  <a:schemeClr val="dk1"/>
                </a:solidFill>
                <a:latin typeface="Century Gothic"/>
                <a:ea typeface="Century Gothic"/>
                <a:cs typeface="Century Gothic"/>
                <a:sym typeface="Century Gothic"/>
              </a:rPr>
              <a:t>sentence</a:t>
            </a:r>
          </a:p>
          <a:p>
            <a:pPr marL="228600" indent="-228600">
              <a:buFont typeface="+mj-lt"/>
              <a:buAutoNum type="arabicPeriod"/>
            </a:pPr>
            <a:r>
              <a:rPr lang="en-AU" sz="1800" dirty="0">
                <a:solidFill>
                  <a:schemeClr val="dk1"/>
                </a:solidFill>
                <a:latin typeface="Century Gothic"/>
                <a:ea typeface="Century Gothic"/>
                <a:cs typeface="Century Gothic"/>
                <a:sym typeface="Century Gothic"/>
              </a:rPr>
              <a:t>On your whiteboard, write a </a:t>
            </a:r>
            <a:r>
              <a:rPr lang="en-AU" sz="1800" b="1" dirty="0">
                <a:solidFill>
                  <a:schemeClr val="dk1"/>
                </a:solidFill>
                <a:latin typeface="Century Gothic"/>
                <a:ea typeface="Century Gothic"/>
                <a:cs typeface="Century Gothic"/>
                <a:sym typeface="Century Gothic"/>
              </a:rPr>
              <a:t>speaking verb </a:t>
            </a:r>
            <a:r>
              <a:rPr lang="en-AU" sz="1800" dirty="0">
                <a:solidFill>
                  <a:schemeClr val="dk1"/>
                </a:solidFill>
                <a:latin typeface="Century Gothic"/>
                <a:ea typeface="Century Gothic"/>
                <a:cs typeface="Century Gothic"/>
                <a:sym typeface="Century Gothic"/>
              </a:rPr>
              <a:t>to replace the word ‘said</a:t>
            </a:r>
            <a:r>
              <a:rPr lang="en-AU" sz="1800" dirty="0" smtClean="0">
                <a:solidFill>
                  <a:schemeClr val="dk1"/>
                </a:solidFill>
                <a:latin typeface="Century Gothic"/>
                <a:ea typeface="Century Gothic"/>
                <a:cs typeface="Century Gothic"/>
                <a:sym typeface="Century Gothic"/>
              </a:rPr>
              <a:t>’.</a:t>
            </a:r>
          </a:p>
        </p:txBody>
      </p:sp>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smtClean="0">
                <a:solidFill>
                  <a:schemeClr val="lt1"/>
                </a:solidFill>
                <a:latin typeface="Century Gothic"/>
                <a:ea typeface="Century Gothic"/>
                <a:cs typeface="Century Gothic"/>
                <a:sym typeface="Century Gothic"/>
              </a:rPr>
              <a:t>Skill Development: We do</a:t>
            </a:r>
            <a:endParaRPr dirty="0"/>
          </a:p>
        </p:txBody>
      </p:sp>
      <p:sp>
        <p:nvSpPr>
          <p:cNvPr id="196" name="Google Shape;196;p8"/>
          <p:cNvSpPr txBox="1"/>
          <p:nvPr/>
        </p:nvSpPr>
        <p:spPr>
          <a:xfrm>
            <a:off x="10221800" y="1027753"/>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ea typeface="Century Gothic"/>
                <a:cs typeface="Century Gothic"/>
                <a:sym typeface="Century Gothic"/>
              </a:rPr>
              <a:t>How do the different speaking verbs used change the tone? What does it suggest about the speaker?</a:t>
            </a:r>
            <a:endParaRPr sz="1100" dirty="0"/>
          </a:p>
        </p:txBody>
      </p:sp>
      <p:sp>
        <p:nvSpPr>
          <p:cNvPr id="2" name="TextBox 1"/>
          <p:cNvSpPr txBox="1"/>
          <p:nvPr/>
        </p:nvSpPr>
        <p:spPr>
          <a:xfrm>
            <a:off x="491947" y="3426441"/>
            <a:ext cx="9569870" cy="1415772"/>
          </a:xfrm>
          <a:prstGeom prst="rect">
            <a:avLst/>
          </a:prstGeom>
          <a:noFill/>
        </p:spPr>
        <p:txBody>
          <a:bodyPr wrap="square" rtlCol="0">
            <a:spAutoFit/>
          </a:bodyPr>
          <a:lstStyle/>
          <a:p>
            <a:pPr lvl="0">
              <a:buClr>
                <a:schemeClr val="dk1"/>
              </a:buClr>
              <a:buSzPts val="2400"/>
            </a:pPr>
            <a:r>
              <a:rPr lang="en-AU" sz="3600" dirty="0">
                <a:solidFill>
                  <a:schemeClr val="dk1"/>
                </a:solidFill>
                <a:latin typeface="Century Gothic"/>
                <a:ea typeface="Century Gothic"/>
                <a:cs typeface="Century Gothic"/>
                <a:sym typeface="Century Gothic"/>
              </a:rPr>
              <a:t>“I’m free!” </a:t>
            </a:r>
            <a:r>
              <a:rPr lang="en-AU" sz="3600" b="1" u="sng" dirty="0" smtClean="0">
                <a:solidFill>
                  <a:schemeClr val="dk1"/>
                </a:solidFill>
                <a:latin typeface="Century Gothic"/>
                <a:ea typeface="Century Gothic"/>
                <a:cs typeface="Century Gothic"/>
                <a:sym typeface="Century Gothic"/>
              </a:rPr>
              <a:t>said</a:t>
            </a:r>
            <a:r>
              <a:rPr lang="en-AU" sz="3600" dirty="0" smtClean="0">
                <a:solidFill>
                  <a:schemeClr val="dk1"/>
                </a:solidFill>
                <a:latin typeface="Century Gothic"/>
                <a:ea typeface="Century Gothic"/>
                <a:cs typeface="Century Gothic"/>
                <a:sym typeface="Century Gothic"/>
              </a:rPr>
              <a:t> Johnny </a:t>
            </a:r>
            <a:r>
              <a:rPr lang="en-AU" sz="3600" dirty="0">
                <a:solidFill>
                  <a:schemeClr val="dk1"/>
                </a:solidFill>
                <a:latin typeface="Century Gothic"/>
                <a:ea typeface="Century Gothic"/>
                <a:cs typeface="Century Gothic"/>
                <a:sym typeface="Century Gothic"/>
              </a:rPr>
              <a:t>as he ran out of the school gates.</a:t>
            </a:r>
            <a:endParaRPr lang="en-AU" sz="3600" dirty="0"/>
          </a:p>
          <a:p>
            <a:endParaRPr lang="en-AU" dirty="0"/>
          </a:p>
        </p:txBody>
      </p:sp>
      <p:pic>
        <p:nvPicPr>
          <p:cNvPr id="10" name="Google Shape;197;p8" descr="Logo, icon&#10;&#10;Description automatically generated"/>
          <p:cNvPicPr preferRelativeResize="0"/>
          <p:nvPr/>
        </p:nvPicPr>
        <p:blipFill rotWithShape="1">
          <a:blip r:embed="rId3">
            <a:alphaModFix/>
          </a:blip>
          <a:srcRect/>
          <a:stretch/>
        </p:blipFill>
        <p:spPr>
          <a:xfrm>
            <a:off x="11431378" y="100832"/>
            <a:ext cx="674078" cy="674078"/>
          </a:xfrm>
          <a:prstGeom prst="rect">
            <a:avLst/>
          </a:prstGeom>
          <a:noFill/>
          <a:ln>
            <a:noFill/>
          </a:ln>
        </p:spPr>
      </p:pic>
      <p:pic>
        <p:nvPicPr>
          <p:cNvPr id="11" name="Google Shape;198;p8" descr="Icon&#10;&#10;Description automatically generated"/>
          <p:cNvPicPr preferRelativeResize="0"/>
          <p:nvPr/>
        </p:nvPicPr>
        <p:blipFill rotWithShape="1">
          <a:blip r:embed="rId4">
            <a:alphaModFix/>
          </a:blip>
          <a:srcRect/>
          <a:stretch/>
        </p:blipFill>
        <p:spPr>
          <a:xfrm>
            <a:off x="10639554" y="104592"/>
            <a:ext cx="674079" cy="674079"/>
          </a:xfrm>
          <a:prstGeom prst="rect">
            <a:avLst/>
          </a:prstGeom>
          <a:noFill/>
          <a:ln>
            <a:noFill/>
          </a:ln>
        </p:spPr>
      </p:pic>
      <p:pic>
        <p:nvPicPr>
          <p:cNvPr id="12" name="Google Shape;199;p8" descr="Icon&#10;&#10;Description automatically generated"/>
          <p:cNvPicPr preferRelativeResize="0"/>
          <p:nvPr/>
        </p:nvPicPr>
        <p:blipFill rotWithShape="1">
          <a:blip r:embed="rId5">
            <a:alphaModFix/>
          </a:blip>
          <a:srcRect/>
          <a:stretch/>
        </p:blipFill>
        <p:spPr>
          <a:xfrm>
            <a:off x="9847730" y="92275"/>
            <a:ext cx="674079" cy="674079"/>
          </a:xfrm>
          <a:prstGeom prst="rect">
            <a:avLst/>
          </a:prstGeom>
          <a:noFill/>
          <a:ln>
            <a:noFill/>
          </a:ln>
        </p:spPr>
      </p:pic>
    </p:spTree>
    <p:extLst>
      <p:ext uri="{BB962C8B-B14F-4D97-AF65-F5344CB8AC3E}">
        <p14:creationId xmlns:p14="http://schemas.microsoft.com/office/powerpoint/2010/main" val="3072441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94" name="Google Shape;194;p8"/>
          <p:cNvSpPr/>
          <p:nvPr/>
        </p:nvSpPr>
        <p:spPr>
          <a:xfrm>
            <a:off x="74995" y="388564"/>
            <a:ext cx="8397966" cy="64629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228600" marR="0" lvl="0" indent="-228600" algn="l" rtl="0">
              <a:spcBef>
                <a:spcPts val="0"/>
              </a:spcBef>
              <a:spcAft>
                <a:spcPts val="0"/>
              </a:spcAft>
              <a:buFont typeface="+mj-lt"/>
              <a:buAutoNum type="arabicPeriod"/>
            </a:pPr>
            <a:r>
              <a:rPr lang="en-AU" sz="1800" dirty="0">
                <a:solidFill>
                  <a:schemeClr val="dk1"/>
                </a:solidFill>
                <a:latin typeface="Century Gothic"/>
                <a:ea typeface="Century Gothic"/>
                <a:cs typeface="Century Gothic"/>
                <a:sym typeface="Century Gothic"/>
              </a:rPr>
              <a:t>Read this </a:t>
            </a:r>
            <a:r>
              <a:rPr lang="en-AU" sz="1800" dirty="0" smtClean="0">
                <a:solidFill>
                  <a:schemeClr val="dk1"/>
                </a:solidFill>
                <a:latin typeface="Century Gothic"/>
                <a:ea typeface="Century Gothic"/>
                <a:cs typeface="Century Gothic"/>
                <a:sym typeface="Century Gothic"/>
              </a:rPr>
              <a:t>sentence</a:t>
            </a:r>
          </a:p>
          <a:p>
            <a:pPr marL="228600" indent="-228600">
              <a:buFont typeface="+mj-lt"/>
              <a:buAutoNum type="arabicPeriod"/>
            </a:pPr>
            <a:r>
              <a:rPr lang="en-AU" sz="1800" dirty="0">
                <a:solidFill>
                  <a:schemeClr val="dk1"/>
                </a:solidFill>
                <a:latin typeface="Century Gothic"/>
                <a:ea typeface="Century Gothic"/>
                <a:cs typeface="Century Gothic"/>
                <a:sym typeface="Century Gothic"/>
              </a:rPr>
              <a:t>On your whiteboard, write a </a:t>
            </a:r>
            <a:r>
              <a:rPr lang="en-AU" sz="1800" b="1" dirty="0">
                <a:solidFill>
                  <a:schemeClr val="dk1"/>
                </a:solidFill>
                <a:latin typeface="Century Gothic"/>
                <a:ea typeface="Century Gothic"/>
                <a:cs typeface="Century Gothic"/>
                <a:sym typeface="Century Gothic"/>
              </a:rPr>
              <a:t>speaking verb </a:t>
            </a:r>
            <a:r>
              <a:rPr lang="en-AU" sz="1800" dirty="0">
                <a:solidFill>
                  <a:schemeClr val="dk1"/>
                </a:solidFill>
                <a:latin typeface="Century Gothic"/>
                <a:ea typeface="Century Gothic"/>
                <a:cs typeface="Century Gothic"/>
                <a:sym typeface="Century Gothic"/>
              </a:rPr>
              <a:t>to replace the word ‘said</a:t>
            </a:r>
            <a:r>
              <a:rPr lang="en-AU" sz="1800" dirty="0" smtClean="0">
                <a:solidFill>
                  <a:schemeClr val="dk1"/>
                </a:solidFill>
                <a:latin typeface="Century Gothic"/>
                <a:ea typeface="Century Gothic"/>
                <a:cs typeface="Century Gothic"/>
                <a:sym typeface="Century Gothic"/>
              </a:rPr>
              <a:t>’.</a:t>
            </a:r>
          </a:p>
        </p:txBody>
      </p:sp>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smtClean="0">
                <a:solidFill>
                  <a:schemeClr val="lt1"/>
                </a:solidFill>
                <a:latin typeface="Century Gothic"/>
                <a:ea typeface="Century Gothic"/>
                <a:cs typeface="Century Gothic"/>
                <a:sym typeface="Century Gothic"/>
              </a:rPr>
              <a:t>Skill Development: We do</a:t>
            </a:r>
            <a:endParaRPr dirty="0"/>
          </a:p>
        </p:txBody>
      </p:sp>
      <p:sp>
        <p:nvSpPr>
          <p:cNvPr id="196" name="Google Shape;196;p8"/>
          <p:cNvSpPr txBox="1"/>
          <p:nvPr/>
        </p:nvSpPr>
        <p:spPr>
          <a:xfrm>
            <a:off x="10221800" y="1027753"/>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ea typeface="Century Gothic"/>
                <a:cs typeface="Century Gothic"/>
                <a:sym typeface="Century Gothic"/>
              </a:rPr>
              <a:t>How do the different speaking verbs used change the tone? What does it suggest about the speaker?</a:t>
            </a:r>
            <a:endParaRPr sz="1100" dirty="0"/>
          </a:p>
        </p:txBody>
      </p:sp>
      <p:sp>
        <p:nvSpPr>
          <p:cNvPr id="2" name="TextBox 1"/>
          <p:cNvSpPr txBox="1"/>
          <p:nvPr/>
        </p:nvSpPr>
        <p:spPr>
          <a:xfrm>
            <a:off x="491947" y="3426441"/>
            <a:ext cx="10148344" cy="861774"/>
          </a:xfrm>
          <a:prstGeom prst="rect">
            <a:avLst/>
          </a:prstGeom>
          <a:noFill/>
        </p:spPr>
        <p:txBody>
          <a:bodyPr wrap="square" rtlCol="0">
            <a:spAutoFit/>
          </a:bodyPr>
          <a:lstStyle/>
          <a:p>
            <a:pPr lvl="0">
              <a:buClr>
                <a:schemeClr val="dk1"/>
              </a:buClr>
              <a:buSzPts val="2400"/>
            </a:pPr>
            <a:r>
              <a:rPr lang="en-AU" sz="3600" dirty="0">
                <a:solidFill>
                  <a:schemeClr val="dk1"/>
                </a:solidFill>
                <a:latin typeface="Century Gothic"/>
                <a:ea typeface="Century Gothic"/>
                <a:cs typeface="Century Gothic"/>
                <a:sym typeface="Century Gothic"/>
              </a:rPr>
              <a:t>“Is there dessert after dinner?” </a:t>
            </a:r>
            <a:r>
              <a:rPr lang="en-AU" sz="3600" b="1" u="sng" dirty="0" smtClean="0">
                <a:solidFill>
                  <a:schemeClr val="dk1"/>
                </a:solidFill>
                <a:latin typeface="Century Gothic"/>
                <a:ea typeface="Century Gothic"/>
                <a:cs typeface="Century Gothic"/>
                <a:sym typeface="Century Gothic"/>
              </a:rPr>
              <a:t>said</a:t>
            </a:r>
            <a:r>
              <a:rPr lang="en-AU" sz="3600" dirty="0" smtClean="0">
                <a:solidFill>
                  <a:schemeClr val="dk1"/>
                </a:solidFill>
                <a:latin typeface="Century Gothic"/>
                <a:ea typeface="Century Gothic"/>
                <a:cs typeface="Century Gothic"/>
                <a:sym typeface="Century Gothic"/>
              </a:rPr>
              <a:t> Bobby</a:t>
            </a:r>
            <a:r>
              <a:rPr lang="en-AU" sz="3600" dirty="0">
                <a:solidFill>
                  <a:schemeClr val="dk1"/>
                </a:solidFill>
                <a:latin typeface="Century Gothic"/>
                <a:ea typeface="Century Gothic"/>
                <a:cs typeface="Century Gothic"/>
                <a:sym typeface="Century Gothic"/>
              </a:rPr>
              <a:t>.</a:t>
            </a:r>
            <a:endParaRPr lang="en-AU" sz="3600" dirty="0"/>
          </a:p>
          <a:p>
            <a:endParaRPr lang="en-AU" dirty="0"/>
          </a:p>
        </p:txBody>
      </p:sp>
      <p:pic>
        <p:nvPicPr>
          <p:cNvPr id="10" name="Google Shape;197;p8" descr="Logo, icon&#10;&#10;Description automatically generated"/>
          <p:cNvPicPr preferRelativeResize="0"/>
          <p:nvPr/>
        </p:nvPicPr>
        <p:blipFill rotWithShape="1">
          <a:blip r:embed="rId3">
            <a:alphaModFix/>
          </a:blip>
          <a:srcRect/>
          <a:stretch/>
        </p:blipFill>
        <p:spPr>
          <a:xfrm>
            <a:off x="11431378" y="100832"/>
            <a:ext cx="674078" cy="674078"/>
          </a:xfrm>
          <a:prstGeom prst="rect">
            <a:avLst/>
          </a:prstGeom>
          <a:noFill/>
          <a:ln>
            <a:noFill/>
          </a:ln>
        </p:spPr>
      </p:pic>
      <p:pic>
        <p:nvPicPr>
          <p:cNvPr id="11" name="Google Shape;198;p8" descr="Icon&#10;&#10;Description automatically generated"/>
          <p:cNvPicPr preferRelativeResize="0"/>
          <p:nvPr/>
        </p:nvPicPr>
        <p:blipFill rotWithShape="1">
          <a:blip r:embed="rId4">
            <a:alphaModFix/>
          </a:blip>
          <a:srcRect/>
          <a:stretch/>
        </p:blipFill>
        <p:spPr>
          <a:xfrm>
            <a:off x="10639554" y="104592"/>
            <a:ext cx="674079" cy="674079"/>
          </a:xfrm>
          <a:prstGeom prst="rect">
            <a:avLst/>
          </a:prstGeom>
          <a:noFill/>
          <a:ln>
            <a:noFill/>
          </a:ln>
        </p:spPr>
      </p:pic>
      <p:pic>
        <p:nvPicPr>
          <p:cNvPr id="12" name="Google Shape;199;p8" descr="Icon&#10;&#10;Description automatically generated"/>
          <p:cNvPicPr preferRelativeResize="0"/>
          <p:nvPr/>
        </p:nvPicPr>
        <p:blipFill rotWithShape="1">
          <a:blip r:embed="rId5">
            <a:alphaModFix/>
          </a:blip>
          <a:srcRect/>
          <a:stretch/>
        </p:blipFill>
        <p:spPr>
          <a:xfrm>
            <a:off x="9847730" y="92275"/>
            <a:ext cx="674079" cy="674079"/>
          </a:xfrm>
          <a:prstGeom prst="rect">
            <a:avLst/>
          </a:prstGeom>
          <a:noFill/>
          <a:ln>
            <a:noFill/>
          </a:ln>
        </p:spPr>
      </p:pic>
    </p:spTree>
    <p:extLst>
      <p:ext uri="{BB962C8B-B14F-4D97-AF65-F5344CB8AC3E}">
        <p14:creationId xmlns:p14="http://schemas.microsoft.com/office/powerpoint/2010/main" val="955403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94" name="Google Shape;194;p8"/>
          <p:cNvSpPr/>
          <p:nvPr/>
        </p:nvSpPr>
        <p:spPr>
          <a:xfrm>
            <a:off x="74995" y="388564"/>
            <a:ext cx="8397966" cy="64629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228600" marR="0" lvl="0" indent="-228600" algn="l" rtl="0">
              <a:spcBef>
                <a:spcPts val="0"/>
              </a:spcBef>
              <a:spcAft>
                <a:spcPts val="0"/>
              </a:spcAft>
              <a:buFont typeface="+mj-lt"/>
              <a:buAutoNum type="arabicPeriod"/>
            </a:pPr>
            <a:r>
              <a:rPr lang="en-AU" sz="1800" dirty="0">
                <a:solidFill>
                  <a:schemeClr val="dk1"/>
                </a:solidFill>
                <a:latin typeface="Century Gothic"/>
                <a:ea typeface="Century Gothic"/>
                <a:cs typeface="Century Gothic"/>
                <a:sym typeface="Century Gothic"/>
              </a:rPr>
              <a:t>Read this </a:t>
            </a:r>
            <a:r>
              <a:rPr lang="en-AU" sz="1800" dirty="0" smtClean="0">
                <a:solidFill>
                  <a:schemeClr val="dk1"/>
                </a:solidFill>
                <a:latin typeface="Century Gothic"/>
                <a:ea typeface="Century Gothic"/>
                <a:cs typeface="Century Gothic"/>
                <a:sym typeface="Century Gothic"/>
              </a:rPr>
              <a:t>sentence</a:t>
            </a:r>
          </a:p>
          <a:p>
            <a:pPr marL="228600" indent="-228600">
              <a:buFont typeface="+mj-lt"/>
              <a:buAutoNum type="arabicPeriod"/>
            </a:pPr>
            <a:r>
              <a:rPr lang="en-AU" sz="1800" dirty="0">
                <a:solidFill>
                  <a:schemeClr val="dk1"/>
                </a:solidFill>
                <a:latin typeface="Century Gothic"/>
                <a:ea typeface="Century Gothic"/>
                <a:cs typeface="Century Gothic"/>
                <a:sym typeface="Century Gothic"/>
              </a:rPr>
              <a:t>On your whiteboard, write a </a:t>
            </a:r>
            <a:r>
              <a:rPr lang="en-AU" sz="1800" b="1" dirty="0">
                <a:solidFill>
                  <a:schemeClr val="dk1"/>
                </a:solidFill>
                <a:latin typeface="Century Gothic"/>
                <a:ea typeface="Century Gothic"/>
                <a:cs typeface="Century Gothic"/>
                <a:sym typeface="Century Gothic"/>
              </a:rPr>
              <a:t>speaking verb </a:t>
            </a:r>
            <a:r>
              <a:rPr lang="en-AU" sz="1800" dirty="0">
                <a:solidFill>
                  <a:schemeClr val="dk1"/>
                </a:solidFill>
                <a:latin typeface="Century Gothic"/>
                <a:ea typeface="Century Gothic"/>
                <a:cs typeface="Century Gothic"/>
                <a:sym typeface="Century Gothic"/>
              </a:rPr>
              <a:t>to replace the word ‘said</a:t>
            </a:r>
            <a:r>
              <a:rPr lang="en-AU" sz="1800" dirty="0" smtClean="0">
                <a:solidFill>
                  <a:schemeClr val="dk1"/>
                </a:solidFill>
                <a:latin typeface="Century Gothic"/>
                <a:ea typeface="Century Gothic"/>
                <a:cs typeface="Century Gothic"/>
                <a:sym typeface="Century Gothic"/>
              </a:rPr>
              <a:t>’.</a:t>
            </a:r>
          </a:p>
        </p:txBody>
      </p:sp>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smtClean="0">
                <a:solidFill>
                  <a:schemeClr val="lt1"/>
                </a:solidFill>
                <a:latin typeface="Century Gothic"/>
                <a:ea typeface="Century Gothic"/>
                <a:cs typeface="Century Gothic"/>
                <a:sym typeface="Century Gothic"/>
              </a:rPr>
              <a:t>Skill Development: We do</a:t>
            </a:r>
            <a:endParaRPr dirty="0"/>
          </a:p>
        </p:txBody>
      </p:sp>
      <p:sp>
        <p:nvSpPr>
          <p:cNvPr id="196" name="Google Shape;196;p8"/>
          <p:cNvSpPr txBox="1"/>
          <p:nvPr/>
        </p:nvSpPr>
        <p:spPr>
          <a:xfrm>
            <a:off x="10221800" y="1027753"/>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ea typeface="Century Gothic"/>
                <a:cs typeface="Century Gothic"/>
                <a:sym typeface="Century Gothic"/>
              </a:rPr>
              <a:t>How do the different speaking verbs used change the tone? What does it suggest about the speaker?</a:t>
            </a:r>
            <a:endParaRPr sz="1100" dirty="0"/>
          </a:p>
        </p:txBody>
      </p:sp>
      <p:pic>
        <p:nvPicPr>
          <p:cNvPr id="197" name="Google Shape;197;p8" descr="Logo, icon&#10;&#10;Description automatically generated"/>
          <p:cNvPicPr preferRelativeResize="0"/>
          <p:nvPr/>
        </p:nvPicPr>
        <p:blipFill rotWithShape="1">
          <a:blip r:embed="rId3">
            <a:alphaModFix/>
          </a:blip>
          <a:srcRect/>
          <a:stretch/>
        </p:blipFill>
        <p:spPr>
          <a:xfrm>
            <a:off x="11431378" y="100832"/>
            <a:ext cx="674078" cy="674078"/>
          </a:xfrm>
          <a:prstGeom prst="rect">
            <a:avLst/>
          </a:prstGeom>
          <a:noFill/>
          <a:ln>
            <a:noFill/>
          </a:ln>
        </p:spPr>
      </p:pic>
      <p:pic>
        <p:nvPicPr>
          <p:cNvPr id="198" name="Google Shape;198;p8" descr="Icon&#10;&#10;Description automatically generated"/>
          <p:cNvPicPr preferRelativeResize="0"/>
          <p:nvPr/>
        </p:nvPicPr>
        <p:blipFill rotWithShape="1">
          <a:blip r:embed="rId4">
            <a:alphaModFix/>
          </a:blip>
          <a:srcRect/>
          <a:stretch/>
        </p:blipFill>
        <p:spPr>
          <a:xfrm>
            <a:off x="10639554" y="104592"/>
            <a:ext cx="674079" cy="674079"/>
          </a:xfrm>
          <a:prstGeom prst="rect">
            <a:avLst/>
          </a:prstGeom>
          <a:noFill/>
          <a:ln>
            <a:noFill/>
          </a:ln>
        </p:spPr>
      </p:pic>
      <p:pic>
        <p:nvPicPr>
          <p:cNvPr id="199" name="Google Shape;199;p8" descr="Icon&#10;&#10;Description automatically generated"/>
          <p:cNvPicPr preferRelativeResize="0"/>
          <p:nvPr/>
        </p:nvPicPr>
        <p:blipFill rotWithShape="1">
          <a:blip r:embed="rId5">
            <a:alphaModFix/>
          </a:blip>
          <a:srcRect/>
          <a:stretch/>
        </p:blipFill>
        <p:spPr>
          <a:xfrm>
            <a:off x="9847730" y="92275"/>
            <a:ext cx="674079" cy="674079"/>
          </a:xfrm>
          <a:prstGeom prst="rect">
            <a:avLst/>
          </a:prstGeom>
          <a:noFill/>
          <a:ln>
            <a:noFill/>
          </a:ln>
        </p:spPr>
      </p:pic>
      <p:sp>
        <p:nvSpPr>
          <p:cNvPr id="2" name="TextBox 1"/>
          <p:cNvSpPr txBox="1"/>
          <p:nvPr/>
        </p:nvSpPr>
        <p:spPr>
          <a:xfrm>
            <a:off x="491947" y="3426441"/>
            <a:ext cx="9569870" cy="861774"/>
          </a:xfrm>
          <a:prstGeom prst="rect">
            <a:avLst/>
          </a:prstGeom>
          <a:noFill/>
        </p:spPr>
        <p:txBody>
          <a:bodyPr wrap="square" rtlCol="0">
            <a:spAutoFit/>
          </a:bodyPr>
          <a:lstStyle/>
          <a:p>
            <a:pPr lvl="0">
              <a:buClr>
                <a:schemeClr val="dk1"/>
              </a:buClr>
              <a:buSzPts val="2400"/>
            </a:pPr>
            <a:r>
              <a:rPr lang="en-AU" sz="3600" dirty="0" smtClean="0">
                <a:solidFill>
                  <a:schemeClr val="dk1"/>
                </a:solidFill>
                <a:latin typeface="Century Gothic"/>
                <a:ea typeface="Century Gothic"/>
                <a:cs typeface="Century Gothic"/>
                <a:sym typeface="Century Gothic"/>
              </a:rPr>
              <a:t>“I’m doing okay” </a:t>
            </a:r>
            <a:r>
              <a:rPr lang="en-AU" sz="3600" b="1" u="sng" dirty="0" smtClean="0">
                <a:solidFill>
                  <a:schemeClr val="dk1"/>
                </a:solidFill>
                <a:latin typeface="Century Gothic"/>
                <a:ea typeface="Century Gothic"/>
                <a:cs typeface="Century Gothic"/>
                <a:sym typeface="Century Gothic"/>
              </a:rPr>
              <a:t>said</a:t>
            </a:r>
            <a:r>
              <a:rPr lang="en-AU" sz="3600" dirty="0" smtClean="0">
                <a:solidFill>
                  <a:schemeClr val="dk1"/>
                </a:solidFill>
                <a:latin typeface="Century Gothic"/>
                <a:ea typeface="Century Gothic"/>
                <a:cs typeface="Century Gothic"/>
                <a:sym typeface="Century Gothic"/>
              </a:rPr>
              <a:t> Alicia.</a:t>
            </a:r>
            <a:endParaRPr lang="en-AU" sz="3600" dirty="0"/>
          </a:p>
          <a:p>
            <a:endParaRPr lang="en-AU" dirty="0"/>
          </a:p>
        </p:txBody>
      </p:sp>
    </p:spTree>
    <p:extLst>
      <p:ext uri="{BB962C8B-B14F-4D97-AF65-F5344CB8AC3E}">
        <p14:creationId xmlns:p14="http://schemas.microsoft.com/office/powerpoint/2010/main" val="1282987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94" name="Google Shape;194;p8"/>
          <p:cNvSpPr/>
          <p:nvPr/>
        </p:nvSpPr>
        <p:spPr>
          <a:xfrm>
            <a:off x="74995" y="388564"/>
            <a:ext cx="8397966" cy="1200288"/>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228600" marR="0" lvl="0" indent="-228600" algn="l" rtl="0">
              <a:spcBef>
                <a:spcPts val="0"/>
              </a:spcBef>
              <a:spcAft>
                <a:spcPts val="0"/>
              </a:spcAft>
              <a:buFont typeface="+mj-lt"/>
              <a:buAutoNum type="arabicPeriod"/>
            </a:pPr>
            <a:r>
              <a:rPr lang="en-AU" sz="1800" dirty="0">
                <a:solidFill>
                  <a:schemeClr val="dk1"/>
                </a:solidFill>
                <a:latin typeface="Century Gothic"/>
                <a:ea typeface="Century Gothic"/>
                <a:cs typeface="Century Gothic"/>
                <a:sym typeface="Century Gothic"/>
              </a:rPr>
              <a:t>Read </a:t>
            </a:r>
            <a:r>
              <a:rPr lang="en-AU" sz="1800" dirty="0" smtClean="0">
                <a:solidFill>
                  <a:schemeClr val="dk1"/>
                </a:solidFill>
                <a:latin typeface="Century Gothic"/>
                <a:ea typeface="Century Gothic"/>
                <a:cs typeface="Century Gothic"/>
                <a:sym typeface="Century Gothic"/>
              </a:rPr>
              <a:t>the passage</a:t>
            </a:r>
          </a:p>
          <a:p>
            <a:pPr marL="228600" indent="-228600">
              <a:buFont typeface="+mj-lt"/>
              <a:buAutoNum type="arabicPeriod"/>
            </a:pPr>
            <a:r>
              <a:rPr lang="en-AU" sz="1800" dirty="0" smtClean="0">
                <a:solidFill>
                  <a:schemeClr val="dk1"/>
                </a:solidFill>
                <a:latin typeface="Century Gothic"/>
                <a:ea typeface="Century Gothic"/>
                <a:cs typeface="Century Gothic"/>
                <a:sym typeface="Century Gothic"/>
              </a:rPr>
              <a:t>Insert speaking verbs using the speaking verb lists we created.</a:t>
            </a:r>
          </a:p>
          <a:p>
            <a:r>
              <a:rPr lang="en-AU" sz="1800" b="1" dirty="0" smtClean="0">
                <a:solidFill>
                  <a:schemeClr val="dk1"/>
                </a:solidFill>
                <a:latin typeface="Century Gothic"/>
                <a:ea typeface="Century Gothic"/>
                <a:cs typeface="Century Gothic"/>
                <a:sym typeface="Century Gothic"/>
              </a:rPr>
              <a:t>Remember: the verb ‘said’ is fine to use-  it’s not banned! But it can be effective to vary the speaking verbs used in our writing. </a:t>
            </a:r>
          </a:p>
        </p:txBody>
      </p:sp>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smtClean="0">
                <a:solidFill>
                  <a:schemeClr val="lt1"/>
                </a:solidFill>
                <a:latin typeface="Century Gothic"/>
                <a:ea typeface="Century Gothic"/>
                <a:cs typeface="Century Gothic"/>
                <a:sym typeface="Century Gothic"/>
              </a:rPr>
              <a:t>Skill Development: You do</a:t>
            </a:r>
            <a:endParaRPr dirty="0"/>
          </a:p>
        </p:txBody>
      </p:sp>
      <p:sp>
        <p:nvSpPr>
          <p:cNvPr id="196" name="Google Shape;196;p8"/>
          <p:cNvSpPr txBox="1"/>
          <p:nvPr/>
        </p:nvSpPr>
        <p:spPr>
          <a:xfrm>
            <a:off x="10221800" y="1027753"/>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ea typeface="Century Gothic"/>
                <a:cs typeface="Century Gothic"/>
                <a:sym typeface="Century Gothic"/>
              </a:rPr>
              <a:t>How do the different speaking verbs used change the tone? What does it suggest about the speaker?</a:t>
            </a:r>
            <a:endParaRPr sz="1100" dirty="0"/>
          </a:p>
        </p:txBody>
      </p:sp>
      <p:pic>
        <p:nvPicPr>
          <p:cNvPr id="197" name="Google Shape;197;p8" descr="Logo, icon&#10;&#10;Description automatically generated"/>
          <p:cNvPicPr preferRelativeResize="0"/>
          <p:nvPr/>
        </p:nvPicPr>
        <p:blipFill rotWithShape="1">
          <a:blip r:embed="rId3">
            <a:alphaModFix/>
          </a:blip>
          <a:srcRect/>
          <a:stretch/>
        </p:blipFill>
        <p:spPr>
          <a:xfrm>
            <a:off x="11517922" y="92276"/>
            <a:ext cx="674078" cy="674078"/>
          </a:xfrm>
          <a:prstGeom prst="rect">
            <a:avLst/>
          </a:prstGeom>
          <a:noFill/>
          <a:ln>
            <a:noFill/>
          </a:ln>
        </p:spPr>
      </p:pic>
      <p:sp>
        <p:nvSpPr>
          <p:cNvPr id="3" name="TextBox 2"/>
          <p:cNvSpPr txBox="1"/>
          <p:nvPr/>
        </p:nvSpPr>
        <p:spPr>
          <a:xfrm>
            <a:off x="997527" y="2761673"/>
            <a:ext cx="6696364" cy="523220"/>
          </a:xfrm>
          <a:prstGeom prst="rect">
            <a:avLst/>
          </a:prstGeom>
          <a:noFill/>
        </p:spPr>
        <p:txBody>
          <a:bodyPr wrap="square" rtlCol="0">
            <a:spAutoFit/>
          </a:bodyPr>
          <a:lstStyle/>
          <a:p>
            <a:r>
              <a:rPr lang="en-AU" dirty="0" smtClean="0"/>
              <a:t>Insert passage here based on texts used in class. Delete the speaking verbs. Students will then insert their own. </a:t>
            </a:r>
            <a:endParaRPr lang="en-AU" dirty="0"/>
          </a:p>
        </p:txBody>
      </p:sp>
      <p:pic>
        <p:nvPicPr>
          <p:cNvPr id="11" name="Google Shape;93;p2" descr="Icon&#10;&#10;Description automatically generated"/>
          <p:cNvPicPr preferRelativeResize="0">
            <a:picLocks/>
          </p:cNvPicPr>
          <p:nvPr/>
        </p:nvPicPr>
        <p:blipFill rotWithShape="1">
          <a:blip r:embed="rId4">
            <a:alphaModFix/>
          </a:blip>
          <a:srcRect/>
          <a:stretch/>
        </p:blipFill>
        <p:spPr>
          <a:xfrm>
            <a:off x="9904210" y="119862"/>
            <a:ext cx="674079" cy="674079"/>
          </a:xfrm>
          <a:prstGeom prst="rect">
            <a:avLst/>
          </a:prstGeom>
          <a:noFill/>
          <a:ln>
            <a:noFill/>
          </a:ln>
        </p:spPr>
      </p:pic>
      <p:pic>
        <p:nvPicPr>
          <p:cNvPr id="13" name="Google Shape;95;p2" descr="Icon&#10;&#10;Description automatically generated"/>
          <p:cNvPicPr preferRelativeResize="0"/>
          <p:nvPr/>
        </p:nvPicPr>
        <p:blipFill rotWithShape="1">
          <a:blip r:embed="rId5">
            <a:alphaModFix/>
          </a:blip>
          <a:srcRect/>
          <a:stretch/>
        </p:blipFill>
        <p:spPr>
          <a:xfrm>
            <a:off x="10769878" y="119862"/>
            <a:ext cx="674078" cy="674078"/>
          </a:xfrm>
          <a:prstGeom prst="rect">
            <a:avLst/>
          </a:prstGeom>
          <a:noFill/>
          <a:ln>
            <a:noFill/>
          </a:ln>
        </p:spPr>
      </p:pic>
    </p:spTree>
    <p:extLst>
      <p:ext uri="{BB962C8B-B14F-4D97-AF65-F5344CB8AC3E}">
        <p14:creationId xmlns:p14="http://schemas.microsoft.com/office/powerpoint/2010/main" val="3376991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pic>
        <p:nvPicPr>
          <p:cNvPr id="93" name="Google Shape;93;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4" name="Google Shape;94;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5" name="Google Shape;95;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96" name="Google Shape;96;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97" name="Google Shape;97;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98" name="Google Shape;98;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0" name="Google Shape;100;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4" name="Google Shape;104;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5" name="Google Shape;105;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06" name="Google Shape;106;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07" name="Google Shape;107;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08" name="Google Shape;108;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1" name="Google Shape;111;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2" name="Google Shape;112;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
        <p:nvSpPr>
          <p:cNvPr id="113" name="Google Shape;113;p2"/>
          <p:cNvSpPr txBox="1"/>
          <p:nvPr/>
        </p:nvSpPr>
        <p:spPr>
          <a:xfrm>
            <a:off x="4130311" y="472809"/>
            <a:ext cx="3433156" cy="92333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0" i="0" u="none" strike="noStrike" cap="none">
                <a:solidFill>
                  <a:schemeClr val="dk1"/>
                </a:solidFill>
                <a:latin typeface="Calibri"/>
                <a:ea typeface="Calibri"/>
                <a:cs typeface="Calibri"/>
                <a:sym typeface="Calibri"/>
              </a:rPr>
              <a:t>Copy and paste these icons to the appropriate slides to indicate engagement norms/CFU strategies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p:nvPr/>
        </p:nvSpPr>
        <p:spPr>
          <a:xfrm>
            <a:off x="923925" y="2190750"/>
            <a:ext cx="10553700" cy="954067"/>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lvl="0">
              <a:buSzPct val="108108"/>
            </a:pPr>
            <a:r>
              <a:rPr lang="en-AU" sz="2800" dirty="0" smtClean="0">
                <a:latin typeface="Century Gothic" panose="020B0502020202020204" pitchFamily="34" charset="0"/>
              </a:rPr>
              <a:t>We are </a:t>
            </a:r>
            <a:r>
              <a:rPr lang="en-AU" sz="2800" smtClean="0">
                <a:latin typeface="Century Gothic" panose="020B0502020202020204" pitchFamily="34" charset="0"/>
              </a:rPr>
              <a:t>learning to identify </a:t>
            </a:r>
            <a:r>
              <a:rPr lang="en-AU" sz="2800" dirty="0">
                <a:latin typeface="Century Gothic" panose="020B0502020202020204" pitchFamily="34" charset="0"/>
              </a:rPr>
              <a:t>speaking verbs and them to convey the speakers’ tone, thoughts and feelings</a:t>
            </a:r>
            <a:r>
              <a:rPr lang="en-AU" sz="2800" dirty="0" smtClean="0">
                <a:latin typeface="Century Gothic" panose="020B0502020202020204" pitchFamily="34" charset="0"/>
              </a:rPr>
              <a:t>.</a:t>
            </a:r>
            <a:endParaRPr lang="en-AU" sz="2800" dirty="0">
              <a:latin typeface="Century Gothic" panose="020B0502020202020204" pitchFamily="34" charset="0"/>
            </a:endParaRPr>
          </a:p>
        </p:txBody>
      </p:sp>
      <p:sp>
        <p:nvSpPr>
          <p:cNvPr id="119" name="Google Shape;119;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Learning Objective</a:t>
            </a:r>
            <a:endParaRPr/>
          </a:p>
        </p:txBody>
      </p:sp>
      <p:pic>
        <p:nvPicPr>
          <p:cNvPr id="120" name="Google Shape;120;p3" descr="Icon&#10;&#10;Description automatically generated"/>
          <p:cNvPicPr preferRelativeResize="0">
            <a:picLocks noGrp="1"/>
          </p:cNvPicPr>
          <p:nvPr>
            <p:ph type="body" idx="1"/>
          </p:nvPr>
        </p:nvPicPr>
        <p:blipFill rotWithShape="1">
          <a:blip r:embed="rId3">
            <a:alphaModFix/>
          </a:blip>
          <a:srcRect/>
          <a:stretch/>
        </p:blipFill>
        <p:spPr>
          <a:xfrm>
            <a:off x="10061364" y="184665"/>
            <a:ext cx="674079" cy="6740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60" name="Google Shape;160;p6"/>
          <p:cNvSpPr/>
          <p:nvPr/>
        </p:nvSpPr>
        <p:spPr>
          <a:xfrm>
            <a:off x="289613" y="3091543"/>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sp>
        <p:nvSpPr>
          <p:cNvPr id="161" name="Google Shape;161;p6"/>
          <p:cNvSpPr txBox="1"/>
          <p:nvPr/>
        </p:nvSpPr>
        <p:spPr>
          <a:xfrm>
            <a:off x="289613" y="405822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1. </a:t>
            </a:r>
            <a:r>
              <a:rPr lang="en-AU" sz="2000">
                <a:solidFill>
                  <a:schemeClr val="dk1"/>
                </a:solidFill>
                <a:latin typeface="Century Gothic"/>
                <a:ea typeface="Century Gothic"/>
                <a:cs typeface="Century Gothic"/>
                <a:sym typeface="Century Gothic"/>
              </a:rPr>
              <a:t>“I’m lost,” </a:t>
            </a:r>
            <a:r>
              <a:rPr lang="en-AU" sz="2000" b="1">
                <a:solidFill>
                  <a:schemeClr val="dk1"/>
                </a:solidFill>
                <a:latin typeface="Century Gothic"/>
                <a:ea typeface="Century Gothic"/>
                <a:cs typeface="Century Gothic"/>
                <a:sym typeface="Century Gothic"/>
              </a:rPr>
              <a:t>sobbed </a:t>
            </a:r>
            <a:r>
              <a:rPr lang="en-AU" sz="2000">
                <a:solidFill>
                  <a:schemeClr val="dk1"/>
                </a:solidFill>
                <a:latin typeface="Century Gothic"/>
                <a:ea typeface="Century Gothic"/>
                <a:cs typeface="Century Gothic"/>
                <a:sym typeface="Century Gothic"/>
              </a:rPr>
              <a:t>the little girl.</a:t>
            </a:r>
            <a:endParaRPr/>
          </a:p>
        </p:txBody>
      </p:sp>
      <p:sp>
        <p:nvSpPr>
          <p:cNvPr id="162" name="Google Shape;162;p6"/>
          <p:cNvSpPr txBox="1"/>
          <p:nvPr/>
        </p:nvSpPr>
        <p:spPr>
          <a:xfrm>
            <a:off x="289613" y="495193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2. </a:t>
            </a:r>
            <a:r>
              <a:rPr lang="en-AU" sz="2000">
                <a:solidFill>
                  <a:schemeClr val="dk1"/>
                </a:solidFill>
                <a:latin typeface="Century Gothic"/>
                <a:ea typeface="Century Gothic"/>
                <a:cs typeface="Century Gothic"/>
                <a:sym typeface="Century Gothic"/>
              </a:rPr>
              <a:t>“Please take us to the theme park,” </a:t>
            </a:r>
            <a:r>
              <a:rPr lang="en-AU" sz="2000" b="1">
                <a:solidFill>
                  <a:schemeClr val="dk1"/>
                </a:solidFill>
                <a:latin typeface="Century Gothic"/>
                <a:ea typeface="Century Gothic"/>
                <a:cs typeface="Century Gothic"/>
                <a:sym typeface="Century Gothic"/>
              </a:rPr>
              <a:t>begged </a:t>
            </a:r>
            <a:r>
              <a:rPr lang="en-AU" sz="2000">
                <a:solidFill>
                  <a:schemeClr val="dk1"/>
                </a:solidFill>
                <a:latin typeface="Century Gothic"/>
                <a:ea typeface="Century Gothic"/>
                <a:cs typeface="Century Gothic"/>
                <a:sym typeface="Century Gothic"/>
              </a:rPr>
              <a:t>the boy.</a:t>
            </a:r>
            <a:r>
              <a:rPr lang="en-AU" sz="2000" b="1">
                <a:solidFill>
                  <a:schemeClr val="dk1"/>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63" name="Google Shape;163;p6"/>
          <p:cNvSpPr txBox="1"/>
          <p:nvPr/>
        </p:nvSpPr>
        <p:spPr>
          <a:xfrm>
            <a:off x="346496" y="581950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3. </a:t>
            </a:r>
            <a:r>
              <a:rPr lang="en-AU" sz="2000">
                <a:solidFill>
                  <a:schemeClr val="dk1"/>
                </a:solidFill>
                <a:latin typeface="Century Gothic"/>
                <a:ea typeface="Century Gothic"/>
                <a:cs typeface="Century Gothic"/>
                <a:sym typeface="Century Gothic"/>
              </a:rPr>
              <a:t>“I don’t want to clean my room!” </a:t>
            </a:r>
            <a:r>
              <a:rPr lang="en-AU" sz="2000" b="1">
                <a:solidFill>
                  <a:schemeClr val="dk1"/>
                </a:solidFill>
                <a:latin typeface="Century Gothic"/>
                <a:ea typeface="Century Gothic"/>
                <a:cs typeface="Century Gothic"/>
                <a:sym typeface="Century Gothic"/>
              </a:rPr>
              <a:t>yelled </a:t>
            </a:r>
            <a:r>
              <a:rPr lang="en-AU" sz="2000">
                <a:solidFill>
                  <a:schemeClr val="dk1"/>
                </a:solidFill>
                <a:latin typeface="Century Gothic"/>
                <a:ea typeface="Century Gothic"/>
                <a:cs typeface="Century Gothic"/>
                <a:sym typeface="Century Gothic"/>
              </a:rPr>
              <a:t>the girl.</a:t>
            </a:r>
            <a:endParaRPr/>
          </a:p>
        </p:txBody>
      </p:sp>
      <p:pic>
        <p:nvPicPr>
          <p:cNvPr id="164" name="Google Shape;164;p6" descr="https://cdn3.vectorstock.com/i/1000x1000/77/52/yes-tick-icon-vector-22957752.jpg"/>
          <p:cNvPicPr preferRelativeResize="0"/>
          <p:nvPr/>
        </p:nvPicPr>
        <p:blipFill rotWithShape="1">
          <a:blip r:embed="rId3">
            <a:alphaModFix/>
          </a:blip>
          <a:srcRect b="10582"/>
          <a:stretch/>
        </p:blipFill>
        <p:spPr>
          <a:xfrm>
            <a:off x="5239789" y="3195438"/>
            <a:ext cx="837870" cy="621089"/>
          </a:xfrm>
          <a:prstGeom prst="rect">
            <a:avLst/>
          </a:prstGeom>
          <a:noFill/>
          <a:ln>
            <a:noFill/>
          </a:ln>
        </p:spPr>
      </p:pic>
      <p:sp>
        <p:nvSpPr>
          <p:cNvPr id="165" name="Google Shape;165;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66" name="Google Shape;166;p6"/>
          <p:cNvSpPr txBox="1"/>
          <p:nvPr/>
        </p:nvSpPr>
        <p:spPr>
          <a:xfrm>
            <a:off x="10181939" y="1250631"/>
            <a:ext cx="1988664"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a:t>
            </a:r>
            <a:r>
              <a:rPr lang="en-AU" dirty="0" smtClean="0">
                <a:solidFill>
                  <a:schemeClr val="dk1"/>
                </a:solidFill>
                <a:latin typeface="Century Gothic"/>
                <a:ea typeface="Century Gothic"/>
                <a:cs typeface="Century Gothic"/>
                <a:sym typeface="Century Gothic"/>
              </a:rPr>
              <a:t>a speaking verb</a:t>
            </a:r>
            <a:r>
              <a:rPr lang="en-AU" sz="1400" dirty="0" smtClean="0">
                <a:solidFill>
                  <a:schemeClr val="dk1"/>
                </a:solidFill>
                <a:latin typeface="Century Gothic"/>
                <a:ea typeface="Century Gothic"/>
                <a:cs typeface="Century Gothic"/>
                <a:sym typeface="Century Gothic"/>
              </a:rPr>
              <a:t>? </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an example of </a:t>
            </a:r>
            <a:r>
              <a:rPr lang="en-AU" dirty="0" smtClean="0">
                <a:solidFill>
                  <a:schemeClr val="dk1"/>
                </a:solidFill>
                <a:latin typeface="Century Gothic"/>
                <a:ea typeface="Century Gothic"/>
                <a:cs typeface="Century Gothic"/>
                <a:sym typeface="Century Gothic"/>
              </a:rPr>
              <a:t>a SV</a:t>
            </a:r>
            <a:r>
              <a:rPr lang="en-AU" sz="1400" dirty="0" smtClean="0">
                <a:solidFill>
                  <a:schemeClr val="dk1"/>
                </a:solidFill>
                <a:latin typeface="Century Gothic"/>
                <a:ea typeface="Century Gothic"/>
                <a:cs typeface="Century Gothic"/>
                <a:sym typeface="Century Gothic"/>
              </a:rPr>
              <a:t>?</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the </a:t>
            </a:r>
            <a:r>
              <a:rPr lang="en-AU" dirty="0" smtClean="0">
                <a:solidFill>
                  <a:schemeClr val="dk1"/>
                </a:solidFill>
                <a:latin typeface="Century Gothic"/>
                <a:ea typeface="Century Gothic"/>
                <a:cs typeface="Century Gothic"/>
                <a:sym typeface="Century Gothic"/>
              </a:rPr>
              <a:t>SV </a:t>
            </a:r>
            <a:r>
              <a:rPr lang="en-AU" sz="1400" dirty="0" smtClean="0">
                <a:solidFill>
                  <a:schemeClr val="dk1"/>
                </a:solidFill>
                <a:latin typeface="Century Gothic"/>
                <a:ea typeface="Century Gothic"/>
                <a:cs typeface="Century Gothic"/>
                <a:sym typeface="Century Gothic"/>
              </a:rPr>
              <a:t>in </a:t>
            </a:r>
            <a:r>
              <a:rPr lang="en-AU" sz="1400" dirty="0">
                <a:solidFill>
                  <a:schemeClr val="dk1"/>
                </a:solidFill>
                <a:latin typeface="Century Gothic"/>
                <a:ea typeface="Century Gothic"/>
                <a:cs typeface="Century Gothic"/>
                <a:sym typeface="Century Gothic"/>
              </a:rPr>
              <a:t>this sentence?</a:t>
            </a:r>
            <a:endParaRPr dirty="0"/>
          </a:p>
        </p:txBody>
      </p:sp>
      <p:pic>
        <p:nvPicPr>
          <p:cNvPr id="167" name="Google Shape;167;p6"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68" name="Google Shape;168;p6"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69" name="Google Shape;169;p6"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6" name="Google Shape;131;p4"/>
          <p:cNvSpPr txBox="1"/>
          <p:nvPr/>
        </p:nvSpPr>
        <p:spPr>
          <a:xfrm>
            <a:off x="0" y="369331"/>
            <a:ext cx="9446467" cy="1985942"/>
          </a:xfrm>
          <a:prstGeom prst="rect">
            <a:avLst/>
          </a:prstGeom>
          <a:solidFill>
            <a:srgbClr val="F5D3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2000" b="1" i="0" u="none" strike="noStrike" cap="none" dirty="0" smtClean="0">
                <a:solidFill>
                  <a:srgbClr val="000000"/>
                </a:solidFill>
                <a:latin typeface="Century Gothic"/>
                <a:ea typeface="Century Gothic"/>
                <a:cs typeface="Century Gothic"/>
                <a:sym typeface="Century Gothic"/>
              </a:rPr>
              <a:t>Speaking </a:t>
            </a:r>
            <a:r>
              <a:rPr lang="en-AU" sz="2000" b="1" i="0" u="none" strike="noStrike" cap="none" dirty="0">
                <a:solidFill>
                  <a:srgbClr val="000000"/>
                </a:solidFill>
                <a:latin typeface="Century Gothic"/>
                <a:ea typeface="Century Gothic"/>
                <a:cs typeface="Century Gothic"/>
                <a:sym typeface="Century Gothic"/>
              </a:rPr>
              <a:t>verb:</a:t>
            </a:r>
            <a:endParaRPr sz="20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AU" sz="2000" b="0" i="0" u="none" strike="noStrike" cap="none" dirty="0">
                <a:solidFill>
                  <a:srgbClr val="000000"/>
                </a:solidFill>
                <a:latin typeface="Century Gothic"/>
                <a:ea typeface="Century Gothic"/>
                <a:cs typeface="Century Gothic"/>
                <a:sym typeface="Century Gothic"/>
              </a:rPr>
              <a:t>Speaking verbs give the reader information about the thoughts and feelings of the characters who are speaking. </a:t>
            </a:r>
            <a:endParaRPr lang="en-AU" sz="2000" b="0" i="0" u="none" strike="noStrike" cap="none" dirty="0" smtClean="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lang="en-AU" sz="2000" dirty="0">
              <a:latin typeface="Century Gothic"/>
              <a:ea typeface="Century Gothic"/>
              <a:cs typeface="Century Gothic"/>
              <a:sym typeface="Century Gothic"/>
            </a:endParaRPr>
          </a:p>
          <a:p>
            <a:r>
              <a:rPr lang="en-AU" sz="2000" b="1" dirty="0">
                <a:solidFill>
                  <a:schemeClr val="dk1"/>
                </a:solidFill>
                <a:latin typeface="Century Gothic"/>
                <a:ea typeface="Century Gothic"/>
                <a:cs typeface="Century Gothic"/>
                <a:sym typeface="Century Gothic"/>
              </a:rPr>
              <a:t>Remember: </a:t>
            </a:r>
            <a:r>
              <a:rPr lang="en-AU" sz="2000" b="1" dirty="0" smtClean="0">
                <a:solidFill>
                  <a:schemeClr val="dk1"/>
                </a:solidFill>
                <a:latin typeface="Century Gothic"/>
                <a:ea typeface="Century Gothic"/>
                <a:cs typeface="Century Gothic"/>
                <a:sym typeface="Century Gothic"/>
              </a:rPr>
              <a:t>the verb ‘said</a:t>
            </a:r>
            <a:r>
              <a:rPr lang="en-AU" sz="2000" b="1" dirty="0">
                <a:solidFill>
                  <a:schemeClr val="dk1"/>
                </a:solidFill>
                <a:latin typeface="Century Gothic"/>
                <a:ea typeface="Century Gothic"/>
                <a:cs typeface="Century Gothic"/>
                <a:sym typeface="Century Gothic"/>
              </a:rPr>
              <a:t>’ is fine to use-  it’s not banned! But it can be effective to vary the speaking verbs used in our writing. </a:t>
            </a:r>
          </a:p>
          <a:p>
            <a:pPr marL="0" marR="0" lvl="0" indent="0" algn="l" rtl="0">
              <a:lnSpc>
                <a:spcPct val="100000"/>
              </a:lnSpc>
              <a:spcBef>
                <a:spcPts val="0"/>
              </a:spcBef>
              <a:spcAft>
                <a:spcPts val="0"/>
              </a:spcAft>
              <a:buNone/>
            </a:pPr>
            <a:endParaRPr sz="20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76" name="Google Shape;176;p7"/>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sp>
        <p:nvSpPr>
          <p:cNvPr id="177" name="Google Shape;177;p7"/>
          <p:cNvSpPr txBox="1"/>
          <p:nvPr/>
        </p:nvSpPr>
        <p:spPr>
          <a:xfrm>
            <a:off x="258597" y="333617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dirty="0">
                <a:solidFill>
                  <a:schemeClr val="dk1"/>
                </a:solidFill>
                <a:latin typeface="Century Gothic"/>
                <a:ea typeface="Century Gothic"/>
                <a:cs typeface="Century Gothic"/>
                <a:sym typeface="Century Gothic"/>
              </a:rPr>
              <a:t>1. </a:t>
            </a:r>
            <a:r>
              <a:rPr lang="en-AU" sz="2000" dirty="0">
                <a:solidFill>
                  <a:schemeClr val="dk1"/>
                </a:solidFill>
                <a:latin typeface="Century Gothic"/>
                <a:ea typeface="Century Gothic"/>
                <a:cs typeface="Century Gothic"/>
                <a:sym typeface="Century Gothic"/>
              </a:rPr>
              <a:t>The boy </a:t>
            </a:r>
            <a:r>
              <a:rPr lang="en-AU" sz="2000" b="1" dirty="0" smtClean="0">
                <a:solidFill>
                  <a:schemeClr val="dk1"/>
                </a:solidFill>
                <a:latin typeface="Century Gothic"/>
                <a:ea typeface="Century Gothic"/>
                <a:cs typeface="Century Gothic"/>
                <a:sym typeface="Century Gothic"/>
              </a:rPr>
              <a:t>sprinted </a:t>
            </a:r>
            <a:r>
              <a:rPr lang="en-AU" sz="2000" dirty="0" smtClean="0">
                <a:solidFill>
                  <a:schemeClr val="dk1"/>
                </a:solidFill>
                <a:latin typeface="Century Gothic"/>
                <a:ea typeface="Century Gothic"/>
                <a:cs typeface="Century Gothic"/>
                <a:sym typeface="Century Gothic"/>
              </a:rPr>
              <a:t>to the shop before it closed.</a:t>
            </a: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 </a:t>
            </a:r>
            <a:endParaRPr dirty="0"/>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78" name="Google Shape;178;p7"/>
          <p:cNvSpPr txBox="1"/>
          <p:nvPr/>
        </p:nvSpPr>
        <p:spPr>
          <a:xfrm>
            <a:off x="258597" y="4617719"/>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a:solidFill>
                  <a:schemeClr val="dk1"/>
                </a:solidFill>
                <a:latin typeface="Century Gothic"/>
                <a:ea typeface="Century Gothic"/>
                <a:cs typeface="Century Gothic"/>
                <a:sym typeface="Century Gothic"/>
              </a:rPr>
              <a:t>2. </a:t>
            </a:r>
            <a:r>
              <a:rPr lang="en-AU" sz="2000">
                <a:solidFill>
                  <a:schemeClr val="dk1"/>
                </a:solidFill>
                <a:latin typeface="Century Gothic"/>
                <a:ea typeface="Century Gothic"/>
                <a:cs typeface="Century Gothic"/>
                <a:sym typeface="Century Gothic"/>
              </a:rPr>
              <a:t>The little girl </a:t>
            </a:r>
            <a:r>
              <a:rPr lang="en-AU" sz="2000" b="1">
                <a:solidFill>
                  <a:schemeClr val="dk1"/>
                </a:solidFill>
                <a:latin typeface="Century Gothic"/>
                <a:ea typeface="Century Gothic"/>
                <a:cs typeface="Century Gothic"/>
                <a:sym typeface="Century Gothic"/>
              </a:rPr>
              <a:t>ran</a:t>
            </a:r>
            <a:r>
              <a:rPr lang="en-AU" sz="2000">
                <a:solidFill>
                  <a:schemeClr val="dk1"/>
                </a:solidFill>
                <a:latin typeface="Century Gothic"/>
                <a:ea typeface="Century Gothic"/>
                <a:cs typeface="Century Gothic"/>
                <a:sym typeface="Century Gothic"/>
              </a:rPr>
              <a:t> to her mother.</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79" name="Google Shape;179;p7"/>
          <p:cNvSpPr txBox="1"/>
          <p:nvPr/>
        </p:nvSpPr>
        <p:spPr>
          <a:xfrm>
            <a:off x="1184987" y="3773561"/>
            <a:ext cx="8601295"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smtClean="0">
                <a:solidFill>
                  <a:srgbClr val="FF0000"/>
                </a:solidFill>
                <a:latin typeface="Century Gothic"/>
                <a:ea typeface="Century Gothic"/>
                <a:cs typeface="Century Gothic"/>
                <a:sym typeface="Century Gothic"/>
              </a:rPr>
              <a:t>The verb ‘sprinted’ does not relate to speaking. </a:t>
            </a:r>
            <a:endParaRPr dirty="0"/>
          </a:p>
        </p:txBody>
      </p:sp>
      <p:sp>
        <p:nvSpPr>
          <p:cNvPr id="180" name="Google Shape;180;p7"/>
          <p:cNvSpPr txBox="1"/>
          <p:nvPr/>
        </p:nvSpPr>
        <p:spPr>
          <a:xfrm>
            <a:off x="1230548" y="5017024"/>
            <a:ext cx="8555734"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lgn="ctr"/>
            <a:r>
              <a:rPr lang="en-AU" sz="1800" dirty="0">
                <a:solidFill>
                  <a:srgbClr val="FF0000"/>
                </a:solidFill>
                <a:latin typeface="Century Gothic"/>
                <a:ea typeface="Century Gothic"/>
                <a:cs typeface="Century Gothic"/>
                <a:sym typeface="Century Gothic"/>
              </a:rPr>
              <a:t>The verb </a:t>
            </a:r>
            <a:r>
              <a:rPr lang="en-AU" sz="1800" dirty="0" smtClean="0">
                <a:solidFill>
                  <a:srgbClr val="FF0000"/>
                </a:solidFill>
                <a:latin typeface="Century Gothic"/>
                <a:ea typeface="Century Gothic"/>
                <a:cs typeface="Century Gothic"/>
                <a:sym typeface="Century Gothic"/>
              </a:rPr>
              <a:t>‘ran’ </a:t>
            </a:r>
            <a:r>
              <a:rPr lang="en-AU" sz="1800" dirty="0">
                <a:solidFill>
                  <a:srgbClr val="FF0000"/>
                </a:solidFill>
                <a:latin typeface="Century Gothic"/>
                <a:ea typeface="Century Gothic"/>
                <a:cs typeface="Century Gothic"/>
                <a:sym typeface="Century Gothic"/>
              </a:rPr>
              <a:t>does not relate to speaking. </a:t>
            </a:r>
            <a:endParaRPr lang="en-AU" sz="1800" dirty="0"/>
          </a:p>
        </p:txBody>
      </p:sp>
      <p:pic>
        <p:nvPicPr>
          <p:cNvPr id="181" name="Google Shape;181;p7"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182" name="Google Shape;182;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83" name="Google Shape;183;p7"/>
          <p:cNvSpPr txBox="1"/>
          <p:nvPr/>
        </p:nvSpPr>
        <p:spPr>
          <a:xfrm>
            <a:off x="10203336" y="1141144"/>
            <a:ext cx="1988664" cy="1231066"/>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not an example of a </a:t>
            </a:r>
            <a:r>
              <a:rPr lang="en-AU" sz="1400" dirty="0" smtClean="0">
                <a:solidFill>
                  <a:schemeClr val="dk1"/>
                </a:solidFill>
                <a:latin typeface="Century Gothic"/>
                <a:ea typeface="Century Gothic"/>
                <a:cs typeface="Century Gothic"/>
                <a:sym typeface="Century Gothic"/>
              </a:rPr>
              <a:t>SV?</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84" name="Google Shape;184;p7"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85" name="Google Shape;185;p7"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86" name="Google Shape;186;p7"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
        <p:nvSpPr>
          <p:cNvPr id="16" name="Google Shape;131;p4"/>
          <p:cNvSpPr txBox="1"/>
          <p:nvPr/>
        </p:nvSpPr>
        <p:spPr>
          <a:xfrm>
            <a:off x="0" y="369331"/>
            <a:ext cx="9446467" cy="1062305"/>
          </a:xfrm>
          <a:prstGeom prst="rect">
            <a:avLst/>
          </a:prstGeom>
          <a:solidFill>
            <a:srgbClr val="F5D3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2000" b="1" i="0" u="none" strike="noStrike" cap="none" dirty="0" smtClean="0">
                <a:solidFill>
                  <a:srgbClr val="000000"/>
                </a:solidFill>
                <a:latin typeface="Century Gothic"/>
                <a:ea typeface="Century Gothic"/>
                <a:cs typeface="Century Gothic"/>
                <a:sym typeface="Century Gothic"/>
              </a:rPr>
              <a:t>Speaking </a:t>
            </a:r>
            <a:r>
              <a:rPr lang="en-AU" sz="2000" b="1" i="0" u="none" strike="noStrike" cap="none" dirty="0">
                <a:solidFill>
                  <a:srgbClr val="000000"/>
                </a:solidFill>
                <a:latin typeface="Century Gothic"/>
                <a:ea typeface="Century Gothic"/>
                <a:cs typeface="Century Gothic"/>
                <a:sym typeface="Century Gothic"/>
              </a:rPr>
              <a:t>verb:</a:t>
            </a:r>
            <a:endParaRPr sz="20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AU" sz="2000" b="0" i="0" u="none" strike="noStrike" cap="none" dirty="0">
                <a:solidFill>
                  <a:srgbClr val="000000"/>
                </a:solidFill>
                <a:latin typeface="Century Gothic"/>
                <a:ea typeface="Century Gothic"/>
                <a:cs typeface="Century Gothic"/>
                <a:sym typeface="Century Gothic"/>
              </a:rPr>
              <a:t>Speaking verbs give the reader information about the thoughts and feelings of the characters who are speaking. </a:t>
            </a:r>
            <a:endParaRPr sz="2000" b="0"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4"/>
          <p:cNvSpPr txBox="1">
            <a:spLocks noGrp="1"/>
          </p:cNvSpPr>
          <p:nvPr>
            <p:ph type="body" idx="1"/>
          </p:nvPr>
        </p:nvSpPr>
        <p:spPr>
          <a:xfrm>
            <a:off x="64071" y="1282231"/>
            <a:ext cx="8863797" cy="9446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AU" sz="2000" b="1"/>
              <a:t>Which of these sentences contain a speaking verb?</a:t>
            </a:r>
            <a:endParaRPr/>
          </a:p>
          <a:p>
            <a:pPr marL="0" lvl="0" indent="0" algn="l" rtl="0">
              <a:lnSpc>
                <a:spcPct val="90000"/>
              </a:lnSpc>
              <a:spcBef>
                <a:spcPts val="1000"/>
              </a:spcBef>
              <a:spcAft>
                <a:spcPts val="0"/>
              </a:spcAft>
              <a:buClr>
                <a:schemeClr val="dk1"/>
              </a:buClr>
              <a:buSzPts val="2000"/>
              <a:buNone/>
            </a:pPr>
            <a:endParaRPr sz="2000" b="1"/>
          </a:p>
        </p:txBody>
      </p:sp>
      <p:sp>
        <p:nvSpPr>
          <p:cNvPr id="271" name="Google Shape;271;p14"/>
          <p:cNvSpPr txBox="1"/>
          <p:nvPr/>
        </p:nvSpPr>
        <p:spPr>
          <a:xfrm>
            <a:off x="191899" y="4892634"/>
            <a:ext cx="11845504" cy="1336766"/>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Noto Sans Symbols"/>
              <a:buChar char="▪"/>
            </a:pPr>
            <a:r>
              <a:rPr lang="en-AU" sz="2400" dirty="0" smtClean="0">
                <a:solidFill>
                  <a:schemeClr val="dk1"/>
                </a:solidFill>
                <a:latin typeface="Century Gothic"/>
                <a:ea typeface="Century Gothic"/>
                <a:cs typeface="Century Gothic"/>
                <a:sym typeface="Century Gothic"/>
              </a:rPr>
              <a:t>A </a:t>
            </a:r>
            <a:r>
              <a:rPr lang="en-AU" sz="2400" b="1" dirty="0" smtClean="0">
                <a:solidFill>
                  <a:schemeClr val="dk1"/>
                </a:solidFill>
                <a:latin typeface="Century Gothic"/>
                <a:ea typeface="Century Gothic"/>
                <a:cs typeface="Century Gothic"/>
                <a:sym typeface="Century Gothic"/>
              </a:rPr>
              <a:t>speaking verb </a:t>
            </a:r>
            <a:r>
              <a:rPr lang="en-AU" sz="2400" dirty="0" smtClean="0">
                <a:solidFill>
                  <a:schemeClr val="dk1"/>
                </a:solidFill>
                <a:latin typeface="Century Gothic"/>
                <a:ea typeface="Century Gothic"/>
                <a:cs typeface="Century Gothic"/>
                <a:sym typeface="Century Gothic"/>
              </a:rPr>
              <a:t>tells us </a:t>
            </a:r>
            <a:r>
              <a:rPr lang="en-AU" sz="2400" b="1" dirty="0" smtClean="0">
                <a:solidFill>
                  <a:schemeClr val="dk1"/>
                </a:solidFill>
                <a:latin typeface="Century Gothic"/>
                <a:ea typeface="Century Gothic"/>
                <a:cs typeface="Century Gothic"/>
                <a:sym typeface="Century Gothic"/>
              </a:rPr>
              <a:t>how </a:t>
            </a:r>
            <a:r>
              <a:rPr lang="en-AU" sz="2400" dirty="0" smtClean="0">
                <a:solidFill>
                  <a:schemeClr val="dk1"/>
                </a:solidFill>
                <a:latin typeface="Century Gothic"/>
                <a:ea typeface="Century Gothic"/>
                <a:cs typeface="Century Gothic"/>
                <a:sym typeface="Century Gothic"/>
              </a:rPr>
              <a:t>someone or something is </a:t>
            </a:r>
            <a:r>
              <a:rPr lang="en-AU" sz="2400" b="1" dirty="0" smtClean="0">
                <a:solidFill>
                  <a:schemeClr val="dk1"/>
                </a:solidFill>
                <a:latin typeface="Century Gothic"/>
                <a:ea typeface="Century Gothic"/>
                <a:cs typeface="Century Gothic"/>
                <a:sym typeface="Century Gothic"/>
              </a:rPr>
              <a:t>speaking</a:t>
            </a:r>
            <a:r>
              <a:rPr lang="en-AU" sz="2000" b="1" dirty="0" smtClean="0">
                <a:solidFill>
                  <a:schemeClr val="dk1"/>
                </a:solidFill>
                <a:latin typeface="Century Gothic"/>
                <a:ea typeface="Century Gothic"/>
                <a:cs typeface="Century Gothic"/>
                <a:sym typeface="Century Gothic"/>
              </a:rPr>
              <a:t>.</a:t>
            </a:r>
            <a:endParaRPr sz="3200" dirty="0">
              <a:solidFill>
                <a:schemeClr val="dk1"/>
              </a:solidFill>
              <a:latin typeface="Century Gothic"/>
              <a:ea typeface="Century Gothic"/>
              <a:cs typeface="Century Gothic"/>
              <a:sym typeface="Century Gothic"/>
            </a:endParaRPr>
          </a:p>
        </p:txBody>
      </p:sp>
      <p:sp>
        <p:nvSpPr>
          <p:cNvPr id="272" name="Google Shape;272;p1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sp>
        <p:nvSpPr>
          <p:cNvPr id="273" name="Google Shape;273;p14"/>
          <p:cNvSpPr txBox="1"/>
          <p:nvPr/>
        </p:nvSpPr>
        <p:spPr>
          <a:xfrm>
            <a:off x="10203336" y="917628"/>
            <a:ext cx="1988664" cy="2523727"/>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it/ isn’t it a an example of a </a:t>
            </a:r>
            <a:r>
              <a:rPr lang="en-AU" dirty="0" smtClean="0">
                <a:solidFill>
                  <a:schemeClr val="dk1"/>
                </a:solidFill>
                <a:latin typeface="Century Gothic"/>
                <a:ea typeface="Century Gothic"/>
                <a:cs typeface="Century Gothic"/>
                <a:sym typeface="Century Gothic"/>
              </a:rPr>
              <a:t>SV?</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Go through each option one-at-a-time once students have answered on their whiteboards</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274" name="Google Shape;274;p14" descr="Logo, icon&#10;&#10;Description automatically generated"/>
          <p:cNvPicPr preferRelativeResize="0"/>
          <p:nvPr/>
        </p:nvPicPr>
        <p:blipFill rotWithShape="1">
          <a:blip r:embed="rId3">
            <a:alphaModFix/>
          </a:blip>
          <a:srcRect/>
          <a:stretch/>
        </p:blipFill>
        <p:spPr>
          <a:xfrm>
            <a:off x="465907" y="1788944"/>
            <a:ext cx="674078" cy="674078"/>
          </a:xfrm>
          <a:prstGeom prst="rect">
            <a:avLst/>
          </a:prstGeom>
          <a:noFill/>
          <a:ln>
            <a:noFill/>
          </a:ln>
        </p:spPr>
      </p:pic>
      <p:pic>
        <p:nvPicPr>
          <p:cNvPr id="275" name="Google Shape;275;p14" descr="Icon&#10;&#10;Description automatically generated"/>
          <p:cNvPicPr preferRelativeResize="0"/>
          <p:nvPr/>
        </p:nvPicPr>
        <p:blipFill rotWithShape="1">
          <a:blip r:embed="rId4">
            <a:alphaModFix/>
          </a:blip>
          <a:srcRect/>
          <a:stretch/>
        </p:blipFill>
        <p:spPr>
          <a:xfrm>
            <a:off x="495065" y="2461904"/>
            <a:ext cx="674078" cy="674078"/>
          </a:xfrm>
          <a:prstGeom prst="rect">
            <a:avLst/>
          </a:prstGeom>
          <a:noFill/>
          <a:ln>
            <a:noFill/>
          </a:ln>
        </p:spPr>
      </p:pic>
      <p:pic>
        <p:nvPicPr>
          <p:cNvPr id="276" name="Google Shape;276;p14" descr="Icon&#10;&#10;Description automatically generated"/>
          <p:cNvPicPr preferRelativeResize="0"/>
          <p:nvPr/>
        </p:nvPicPr>
        <p:blipFill rotWithShape="1">
          <a:blip r:embed="rId5">
            <a:alphaModFix/>
          </a:blip>
          <a:srcRect/>
          <a:stretch/>
        </p:blipFill>
        <p:spPr>
          <a:xfrm>
            <a:off x="495065" y="3134270"/>
            <a:ext cx="674078" cy="674078"/>
          </a:xfrm>
          <a:prstGeom prst="rect">
            <a:avLst/>
          </a:prstGeom>
          <a:noFill/>
          <a:ln>
            <a:noFill/>
          </a:ln>
        </p:spPr>
      </p:pic>
      <p:pic>
        <p:nvPicPr>
          <p:cNvPr id="277" name="Google Shape;277;p14" descr="Icon&#10;&#10;Description automatically generated"/>
          <p:cNvPicPr preferRelativeResize="0"/>
          <p:nvPr/>
        </p:nvPicPr>
        <p:blipFill rotWithShape="1">
          <a:blip r:embed="rId6">
            <a:alphaModFix/>
          </a:blip>
          <a:srcRect/>
          <a:stretch/>
        </p:blipFill>
        <p:spPr>
          <a:xfrm>
            <a:off x="495065" y="3805518"/>
            <a:ext cx="674078" cy="674078"/>
          </a:xfrm>
          <a:prstGeom prst="rect">
            <a:avLst/>
          </a:prstGeom>
          <a:noFill/>
          <a:ln>
            <a:noFill/>
          </a:ln>
        </p:spPr>
      </p:pic>
      <p:pic>
        <p:nvPicPr>
          <p:cNvPr id="278" name="Google Shape;278;p14" descr="Icon&#10;&#10;Description automatically generated"/>
          <p:cNvPicPr preferRelativeResize="0"/>
          <p:nvPr/>
        </p:nvPicPr>
        <p:blipFill rotWithShape="1">
          <a:blip r:embed="rId7">
            <a:alphaModFix/>
          </a:blip>
          <a:srcRect/>
          <a:stretch/>
        </p:blipFill>
        <p:spPr>
          <a:xfrm>
            <a:off x="10606481" y="89737"/>
            <a:ext cx="674079" cy="674079"/>
          </a:xfrm>
          <a:prstGeom prst="rect">
            <a:avLst/>
          </a:prstGeom>
          <a:noFill/>
          <a:ln>
            <a:noFill/>
          </a:ln>
        </p:spPr>
      </p:pic>
      <p:pic>
        <p:nvPicPr>
          <p:cNvPr id="279" name="Google Shape;279;p14" descr="Logo, icon&#10;&#10;Description automatically generated"/>
          <p:cNvPicPr preferRelativeResize="0"/>
          <p:nvPr/>
        </p:nvPicPr>
        <p:blipFill rotWithShape="1">
          <a:blip r:embed="rId8">
            <a:alphaModFix/>
          </a:blip>
          <a:srcRect/>
          <a:stretch/>
        </p:blipFill>
        <p:spPr>
          <a:xfrm>
            <a:off x="11363325" y="89737"/>
            <a:ext cx="674078" cy="674078"/>
          </a:xfrm>
          <a:prstGeom prst="rect">
            <a:avLst/>
          </a:prstGeom>
          <a:noFill/>
          <a:ln>
            <a:noFill/>
          </a:ln>
        </p:spPr>
      </p:pic>
      <p:sp>
        <p:nvSpPr>
          <p:cNvPr id="280" name="Google Shape;280;p14"/>
          <p:cNvSpPr/>
          <p:nvPr/>
        </p:nvSpPr>
        <p:spPr>
          <a:xfrm>
            <a:off x="1139984" y="1754558"/>
            <a:ext cx="8997247"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dirty="0">
              <a:solidFill>
                <a:srgbClr val="333333"/>
              </a:solidFill>
              <a:latin typeface="Century Gothic"/>
              <a:ea typeface="Century Gothic"/>
              <a:cs typeface="Century Gothic"/>
              <a:sym typeface="Century Gothic"/>
            </a:endParaRPr>
          </a:p>
          <a:p>
            <a:pPr marR="0" lvl="0" algn="l" rtl="0">
              <a:spcBef>
                <a:spcPts val="0"/>
              </a:spcBef>
              <a:spcAft>
                <a:spcPts val="0"/>
              </a:spcAft>
              <a:buClr>
                <a:schemeClr val="dk1"/>
              </a:buClr>
              <a:buSzPts val="1800"/>
            </a:pPr>
            <a:r>
              <a:rPr lang="en-AU" sz="2400" dirty="0">
                <a:solidFill>
                  <a:schemeClr val="dk1"/>
                </a:solidFill>
                <a:latin typeface="Century Gothic"/>
                <a:ea typeface="Century Gothic"/>
                <a:cs typeface="Century Gothic"/>
                <a:sym typeface="Century Gothic"/>
              </a:rPr>
              <a:t>The boy jumped over the log</a:t>
            </a:r>
            <a:r>
              <a:rPr lang="en-AU" sz="2400" dirty="0" smtClean="0">
                <a:solidFill>
                  <a:schemeClr val="dk1"/>
                </a:solidFill>
                <a:latin typeface="Century Gothic"/>
                <a:ea typeface="Century Gothic"/>
                <a:cs typeface="Century Gothic"/>
                <a:sym typeface="Century Gothic"/>
              </a:rPr>
              <a:t>.</a:t>
            </a:r>
          </a:p>
          <a:p>
            <a:pPr marR="0" lvl="0" algn="l" rtl="0">
              <a:spcBef>
                <a:spcPts val="0"/>
              </a:spcBef>
              <a:spcAft>
                <a:spcPts val="0"/>
              </a:spcAft>
              <a:buClr>
                <a:schemeClr val="dk1"/>
              </a:buClr>
              <a:buSzPts val="1800"/>
            </a:pPr>
            <a:endParaRPr sz="1800" dirty="0"/>
          </a:p>
          <a:p>
            <a:pPr marR="0" lvl="0" algn="l" rtl="0">
              <a:spcBef>
                <a:spcPts val="0"/>
              </a:spcBef>
              <a:spcAft>
                <a:spcPts val="0"/>
              </a:spcAft>
              <a:buClr>
                <a:schemeClr val="dk1"/>
              </a:buClr>
              <a:buSzPts val="1800"/>
            </a:pPr>
            <a:r>
              <a:rPr lang="en-AU" sz="2400" dirty="0">
                <a:solidFill>
                  <a:schemeClr val="dk1"/>
                </a:solidFill>
                <a:latin typeface="Century Gothic"/>
                <a:ea typeface="Century Gothic"/>
                <a:cs typeface="Century Gothic"/>
                <a:sym typeface="Century Gothic"/>
              </a:rPr>
              <a:t>The cat coughed up a </a:t>
            </a:r>
            <a:r>
              <a:rPr lang="en-AU" sz="2400" dirty="0" smtClean="0">
                <a:solidFill>
                  <a:schemeClr val="dk1"/>
                </a:solidFill>
                <a:latin typeface="Century Gothic"/>
                <a:ea typeface="Century Gothic"/>
                <a:cs typeface="Century Gothic"/>
                <a:sym typeface="Century Gothic"/>
              </a:rPr>
              <a:t>fur ball.</a:t>
            </a:r>
          </a:p>
          <a:p>
            <a:pPr marR="0" lvl="0" algn="l" rtl="0">
              <a:spcBef>
                <a:spcPts val="0"/>
              </a:spcBef>
              <a:spcAft>
                <a:spcPts val="0"/>
              </a:spcAft>
              <a:buClr>
                <a:schemeClr val="dk1"/>
              </a:buClr>
              <a:buSzPts val="1800"/>
            </a:pPr>
            <a:endParaRPr sz="1800" dirty="0"/>
          </a:p>
          <a:p>
            <a:pPr marR="0" lvl="0" algn="l" rtl="0">
              <a:spcBef>
                <a:spcPts val="0"/>
              </a:spcBef>
              <a:spcAft>
                <a:spcPts val="0"/>
              </a:spcAft>
              <a:buClr>
                <a:schemeClr val="dk1"/>
              </a:buClr>
              <a:buSzPts val="1800"/>
            </a:pPr>
            <a:r>
              <a:rPr lang="en-AU" sz="2400" dirty="0">
                <a:solidFill>
                  <a:schemeClr val="dk1"/>
                </a:solidFill>
                <a:latin typeface="Century Gothic"/>
                <a:ea typeface="Century Gothic"/>
                <a:cs typeface="Century Gothic"/>
                <a:sym typeface="Century Gothic"/>
              </a:rPr>
              <a:t>“You have to be quiet,” the boy whispered. </a:t>
            </a:r>
            <a:endParaRPr lang="en-AU" sz="2400" dirty="0" smtClean="0">
              <a:solidFill>
                <a:schemeClr val="dk1"/>
              </a:solidFill>
              <a:latin typeface="Century Gothic"/>
              <a:ea typeface="Century Gothic"/>
              <a:cs typeface="Century Gothic"/>
              <a:sym typeface="Century Gothic"/>
            </a:endParaRPr>
          </a:p>
          <a:p>
            <a:pPr marR="0" lvl="0" algn="l" rtl="0">
              <a:spcBef>
                <a:spcPts val="0"/>
              </a:spcBef>
              <a:spcAft>
                <a:spcPts val="0"/>
              </a:spcAft>
              <a:buClr>
                <a:schemeClr val="dk1"/>
              </a:buClr>
              <a:buSzPts val="1800"/>
            </a:pPr>
            <a:endParaRPr sz="1800" dirty="0"/>
          </a:p>
          <a:p>
            <a:pPr marR="0" lvl="0" algn="l" rtl="0">
              <a:spcBef>
                <a:spcPts val="0"/>
              </a:spcBef>
              <a:spcAft>
                <a:spcPts val="0"/>
              </a:spcAft>
              <a:buClr>
                <a:schemeClr val="dk1"/>
              </a:buClr>
              <a:buSzPts val="1800"/>
            </a:pPr>
            <a:r>
              <a:rPr lang="en-AU" sz="2400" dirty="0">
                <a:solidFill>
                  <a:schemeClr val="dk1"/>
                </a:solidFill>
                <a:latin typeface="Century Gothic"/>
                <a:ea typeface="Century Gothic"/>
                <a:cs typeface="Century Gothic"/>
                <a:sym typeface="Century Gothic"/>
              </a:rPr>
              <a:t>I wish it was lunch time, she thought to herself.</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94" name="Google Shape;194;p8"/>
          <p:cNvSpPr/>
          <p:nvPr/>
        </p:nvSpPr>
        <p:spPr>
          <a:xfrm>
            <a:off x="18804" y="369331"/>
            <a:ext cx="9232831"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smtClean="0">
                <a:solidFill>
                  <a:schemeClr val="dk1"/>
                </a:solidFill>
                <a:latin typeface="Century Gothic"/>
                <a:ea typeface="Century Gothic"/>
                <a:cs typeface="Century Gothic"/>
                <a:sym typeface="Century Gothic"/>
              </a:rPr>
              <a:t>In your workbook, categorise the list of speaking verbs under the following headings.</a:t>
            </a:r>
            <a:endParaRPr dirty="0"/>
          </a:p>
        </p:txBody>
      </p:sp>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96" name="Google Shape;196;p8"/>
          <p:cNvSpPr txBox="1"/>
          <p:nvPr/>
        </p:nvSpPr>
        <p:spPr>
          <a:xfrm>
            <a:off x="10221800" y="1027753"/>
            <a:ext cx="1988700" cy="246217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800"/>
              <a:buFont typeface="Arial"/>
              <a:buChar char="•"/>
            </a:pPr>
            <a:r>
              <a:rPr lang="en-AU" dirty="0">
                <a:solidFill>
                  <a:schemeClr val="dk1"/>
                </a:solidFill>
                <a:latin typeface="Century Gothic"/>
                <a:ea typeface="Century Gothic"/>
                <a:cs typeface="Century Gothic"/>
                <a:sym typeface="Century Gothic"/>
              </a:rPr>
              <a:t>What is a speaking verb</a:t>
            </a:r>
            <a:r>
              <a:rPr lang="en-AU" dirty="0" smtClean="0">
                <a:solidFill>
                  <a:schemeClr val="dk1"/>
                </a:solidFill>
                <a:latin typeface="Century Gothic"/>
                <a:ea typeface="Century Gothic"/>
                <a:cs typeface="Century Gothic"/>
                <a:sym typeface="Century Gothic"/>
              </a:rPr>
              <a:t>?</a:t>
            </a:r>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sym typeface="Century Gothic"/>
              </a:rPr>
              <a:t>Why did you put this verb ____________ under this heading?</a:t>
            </a:r>
            <a:endParaRPr lang="en-AU" dirty="0"/>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sym typeface="Century Gothic"/>
              </a:rPr>
              <a:t>Could it go under another heading?</a:t>
            </a:r>
          </a:p>
        </p:txBody>
      </p:sp>
      <p:graphicFrame>
        <p:nvGraphicFramePr>
          <p:cNvPr id="4" name="Table 3"/>
          <p:cNvGraphicFramePr>
            <a:graphicFrameLocks noGrp="1"/>
          </p:cNvGraphicFramePr>
          <p:nvPr>
            <p:extLst>
              <p:ext uri="{D42A27DB-BD31-4B8C-83A1-F6EECF244321}">
                <p14:modId xmlns:p14="http://schemas.microsoft.com/office/powerpoint/2010/main" val="175136293"/>
              </p:ext>
            </p:extLst>
          </p:nvPr>
        </p:nvGraphicFramePr>
        <p:xfrm>
          <a:off x="108010" y="1237398"/>
          <a:ext cx="10008745" cy="4448481"/>
        </p:xfrm>
        <a:graphic>
          <a:graphicData uri="http://schemas.openxmlformats.org/drawingml/2006/table">
            <a:tbl>
              <a:tblPr firstRow="1" bandRow="1">
                <a:tableStyleId>{073A0DAA-6AF3-43AB-8588-CEC1D06C72B9}</a:tableStyleId>
              </a:tblPr>
              <a:tblGrid>
                <a:gridCol w="2001749">
                  <a:extLst>
                    <a:ext uri="{9D8B030D-6E8A-4147-A177-3AD203B41FA5}">
                      <a16:colId xmlns:a16="http://schemas.microsoft.com/office/drawing/2014/main" val="371073315"/>
                    </a:ext>
                  </a:extLst>
                </a:gridCol>
                <a:gridCol w="2001749">
                  <a:extLst>
                    <a:ext uri="{9D8B030D-6E8A-4147-A177-3AD203B41FA5}">
                      <a16:colId xmlns:a16="http://schemas.microsoft.com/office/drawing/2014/main" val="2672462489"/>
                    </a:ext>
                  </a:extLst>
                </a:gridCol>
                <a:gridCol w="2001749">
                  <a:extLst>
                    <a:ext uri="{9D8B030D-6E8A-4147-A177-3AD203B41FA5}">
                      <a16:colId xmlns:a16="http://schemas.microsoft.com/office/drawing/2014/main" val="1156769311"/>
                    </a:ext>
                  </a:extLst>
                </a:gridCol>
                <a:gridCol w="2001749">
                  <a:extLst>
                    <a:ext uri="{9D8B030D-6E8A-4147-A177-3AD203B41FA5}">
                      <a16:colId xmlns:a16="http://schemas.microsoft.com/office/drawing/2014/main" val="3283289422"/>
                    </a:ext>
                  </a:extLst>
                </a:gridCol>
                <a:gridCol w="2001749">
                  <a:extLst>
                    <a:ext uri="{9D8B030D-6E8A-4147-A177-3AD203B41FA5}">
                      <a16:colId xmlns:a16="http://schemas.microsoft.com/office/drawing/2014/main" val="3281582638"/>
                    </a:ext>
                  </a:extLst>
                </a:gridCol>
              </a:tblGrid>
              <a:tr h="53931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To Agree</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In Amusement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Angrily</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Complaining</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In Criticism</a:t>
                      </a:r>
                    </a:p>
                  </a:txBody>
                  <a:tcPr anchor="ctr"/>
                </a:tc>
                <a:extLst>
                  <a:ext uri="{0D108BD9-81ED-4DB2-BD59-A6C34878D82A}">
                    <a16:rowId xmlns:a16="http://schemas.microsoft.com/office/drawing/2014/main" val="2189240884"/>
                  </a:ext>
                </a:extLst>
              </a:tr>
              <a:tr h="390917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168679563"/>
                  </a:ext>
                </a:extLst>
              </a:tr>
            </a:tbl>
          </a:graphicData>
        </a:graphic>
      </p:graphicFrame>
      <p:sp>
        <p:nvSpPr>
          <p:cNvPr id="5" name="TextBox 4"/>
          <p:cNvSpPr txBox="1"/>
          <p:nvPr/>
        </p:nvSpPr>
        <p:spPr>
          <a:xfrm>
            <a:off x="350981" y="5855855"/>
            <a:ext cx="10039927" cy="738664"/>
          </a:xfrm>
          <a:prstGeom prst="rect">
            <a:avLst/>
          </a:prstGeom>
          <a:noFill/>
          <a:ln w="38100">
            <a:solidFill>
              <a:srgbClr val="00B050"/>
            </a:solidFill>
          </a:ln>
        </p:spPr>
        <p:txBody>
          <a:bodyPr wrap="square" rtlCol="0">
            <a:spAutoFit/>
          </a:bodyPr>
          <a:lstStyle/>
          <a:p>
            <a:r>
              <a:rPr lang="en-AU" b="1" u="sng" dirty="0" smtClean="0">
                <a:latin typeface="Century Gothic" panose="020B0502020202020204" pitchFamily="34" charset="0"/>
              </a:rPr>
              <a:t>Suggested word list:</a:t>
            </a:r>
          </a:p>
          <a:p>
            <a:r>
              <a:rPr lang="en-AU" dirty="0">
                <a:latin typeface="Century Gothic" panose="020B0502020202020204" pitchFamily="34" charset="0"/>
              </a:rPr>
              <a:t>Acknowledge Admit Admonish Agree Bark </a:t>
            </a:r>
            <a:r>
              <a:rPr lang="en-AU" dirty="0" smtClean="0">
                <a:latin typeface="Century Gothic" panose="020B0502020202020204" pitchFamily="34" charset="0"/>
              </a:rPr>
              <a:t>Bellow</a:t>
            </a:r>
            <a:r>
              <a:rPr lang="en-AU" dirty="0">
                <a:latin typeface="Century Gothic" panose="020B0502020202020204" pitchFamily="34" charset="0"/>
              </a:rPr>
              <a:t> Chuckle Concede Concur Giggle Growl Grumble Laugh </a:t>
            </a:r>
            <a:r>
              <a:rPr lang="en-AU" dirty="0" smtClean="0">
                <a:latin typeface="Century Gothic" panose="020B0502020202020204" pitchFamily="34" charset="0"/>
              </a:rPr>
              <a:t>Rave</a:t>
            </a:r>
            <a:r>
              <a:rPr lang="en-AU" dirty="0">
                <a:latin typeface="Century Gothic" panose="020B0502020202020204" pitchFamily="34" charset="0"/>
              </a:rPr>
              <a:t> </a:t>
            </a:r>
            <a:r>
              <a:rPr lang="en-AU" dirty="0" smtClean="0">
                <a:latin typeface="Century Gothic" panose="020B0502020202020204" pitchFamily="34" charset="0"/>
              </a:rPr>
              <a:t>Scold</a:t>
            </a:r>
            <a:r>
              <a:rPr lang="en-AU" dirty="0">
                <a:latin typeface="Century Gothic" panose="020B0502020202020204" pitchFamily="34" charset="0"/>
              </a:rPr>
              <a:t> Smile Snap Snarl Sneer Snigger Splutter Thunder Tut-tut Wail Whine</a:t>
            </a:r>
          </a:p>
        </p:txBody>
      </p:sp>
      <p:sp>
        <p:nvSpPr>
          <p:cNvPr id="16" name="Rectangle 15"/>
          <p:cNvSpPr/>
          <p:nvPr/>
        </p:nvSpPr>
        <p:spPr>
          <a:xfrm>
            <a:off x="7156322" y="6594519"/>
            <a:ext cx="4580289" cy="246221"/>
          </a:xfrm>
          <a:prstGeom prst="rect">
            <a:avLst/>
          </a:prstGeom>
        </p:spPr>
        <p:txBody>
          <a:bodyPr wrap="square">
            <a:spAutoFit/>
          </a:bodyPr>
          <a:lstStyle/>
          <a:p>
            <a:r>
              <a:rPr lang="en-AU" sz="1000" dirty="0" smtClean="0"/>
              <a:t>Word lists taken from: https</a:t>
            </a:r>
            <a:r>
              <a:rPr lang="en-AU" sz="1000" dirty="0"/>
              <a:t>://englishlanguageandhistory.com/</a:t>
            </a:r>
          </a:p>
        </p:txBody>
      </p:sp>
      <p:pic>
        <p:nvPicPr>
          <p:cNvPr id="17" name="Google Shape;197;p8" descr="Logo, icon&#10;&#10;Description automatically generated"/>
          <p:cNvPicPr preferRelativeResize="0"/>
          <p:nvPr/>
        </p:nvPicPr>
        <p:blipFill rotWithShape="1">
          <a:blip r:embed="rId3">
            <a:alphaModFix/>
          </a:blip>
          <a:srcRect/>
          <a:stretch/>
        </p:blipFill>
        <p:spPr>
          <a:xfrm>
            <a:off x="11431378" y="89737"/>
            <a:ext cx="674078" cy="674078"/>
          </a:xfrm>
          <a:prstGeom prst="rect">
            <a:avLst/>
          </a:prstGeom>
          <a:noFill/>
          <a:ln>
            <a:noFill/>
          </a:ln>
        </p:spPr>
      </p:pic>
      <p:pic>
        <p:nvPicPr>
          <p:cNvPr id="11" name="Google Shape;95;p2" descr="Icon&#10;&#10;Description automatically generated"/>
          <p:cNvPicPr preferRelativeResize="0"/>
          <p:nvPr/>
        </p:nvPicPr>
        <p:blipFill rotWithShape="1">
          <a:blip r:embed="rId4">
            <a:alphaModFix/>
          </a:blip>
          <a:srcRect/>
          <a:stretch/>
        </p:blipFill>
        <p:spPr>
          <a:xfrm>
            <a:off x="10652255" y="123085"/>
            <a:ext cx="674078" cy="67407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94" name="Google Shape;194;p8"/>
          <p:cNvSpPr/>
          <p:nvPr/>
        </p:nvSpPr>
        <p:spPr>
          <a:xfrm>
            <a:off x="17972" y="369331"/>
            <a:ext cx="9232831"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smtClean="0">
                <a:solidFill>
                  <a:schemeClr val="dk1"/>
                </a:solidFill>
                <a:latin typeface="Century Gothic"/>
                <a:ea typeface="Century Gothic"/>
                <a:cs typeface="Century Gothic"/>
                <a:sym typeface="Century Gothic"/>
              </a:rPr>
              <a:t>In your workbook, categorise the list of speaking verbs under the following headings.</a:t>
            </a:r>
            <a:endParaRPr dirty="0"/>
          </a:p>
        </p:txBody>
      </p:sp>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96" name="Google Shape;196;p8"/>
          <p:cNvSpPr txBox="1"/>
          <p:nvPr/>
        </p:nvSpPr>
        <p:spPr>
          <a:xfrm>
            <a:off x="10221800" y="1027753"/>
            <a:ext cx="1988700" cy="246217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800"/>
              <a:buFont typeface="Arial"/>
              <a:buChar char="•"/>
            </a:pPr>
            <a:r>
              <a:rPr lang="en-AU" dirty="0">
                <a:solidFill>
                  <a:schemeClr val="dk1"/>
                </a:solidFill>
                <a:latin typeface="Century Gothic"/>
                <a:ea typeface="Century Gothic"/>
                <a:cs typeface="Century Gothic"/>
                <a:sym typeface="Century Gothic"/>
              </a:rPr>
              <a:t>What is a speaking verb</a:t>
            </a:r>
            <a:r>
              <a:rPr lang="en-AU" dirty="0" smtClean="0">
                <a:solidFill>
                  <a:schemeClr val="dk1"/>
                </a:solidFill>
                <a:latin typeface="Century Gothic"/>
                <a:ea typeface="Century Gothic"/>
                <a:cs typeface="Century Gothic"/>
                <a:sym typeface="Century Gothic"/>
              </a:rPr>
              <a:t>?</a:t>
            </a:r>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sym typeface="Century Gothic"/>
              </a:rPr>
              <a:t>Why did you put this verb ____________ under this heading?</a:t>
            </a:r>
            <a:endParaRPr lang="en-AU" dirty="0"/>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sym typeface="Century Gothic"/>
              </a:rPr>
              <a:t>Could it go under another heading?</a:t>
            </a:r>
          </a:p>
        </p:txBody>
      </p:sp>
      <p:graphicFrame>
        <p:nvGraphicFramePr>
          <p:cNvPr id="4" name="Table 3"/>
          <p:cNvGraphicFramePr>
            <a:graphicFrameLocks noGrp="1"/>
          </p:cNvGraphicFramePr>
          <p:nvPr>
            <p:extLst>
              <p:ext uri="{D42A27DB-BD31-4B8C-83A1-F6EECF244321}">
                <p14:modId xmlns:p14="http://schemas.microsoft.com/office/powerpoint/2010/main" val="808549622"/>
              </p:ext>
            </p:extLst>
          </p:nvPr>
        </p:nvGraphicFramePr>
        <p:xfrm>
          <a:off x="154907" y="1177137"/>
          <a:ext cx="9728000" cy="4508742"/>
        </p:xfrm>
        <a:graphic>
          <a:graphicData uri="http://schemas.openxmlformats.org/drawingml/2006/table">
            <a:tbl>
              <a:tblPr firstRow="1" bandRow="1">
                <a:tableStyleId>{073A0DAA-6AF3-43AB-8588-CEC1D06C72B9}</a:tableStyleId>
              </a:tblPr>
              <a:tblGrid>
                <a:gridCol w="1945600">
                  <a:extLst>
                    <a:ext uri="{9D8B030D-6E8A-4147-A177-3AD203B41FA5}">
                      <a16:colId xmlns:a16="http://schemas.microsoft.com/office/drawing/2014/main" val="371073315"/>
                    </a:ext>
                  </a:extLst>
                </a:gridCol>
                <a:gridCol w="1945600">
                  <a:extLst>
                    <a:ext uri="{9D8B030D-6E8A-4147-A177-3AD203B41FA5}">
                      <a16:colId xmlns:a16="http://schemas.microsoft.com/office/drawing/2014/main" val="2672462489"/>
                    </a:ext>
                  </a:extLst>
                </a:gridCol>
                <a:gridCol w="1945600">
                  <a:extLst>
                    <a:ext uri="{9D8B030D-6E8A-4147-A177-3AD203B41FA5}">
                      <a16:colId xmlns:a16="http://schemas.microsoft.com/office/drawing/2014/main" val="1156769311"/>
                    </a:ext>
                  </a:extLst>
                </a:gridCol>
                <a:gridCol w="1945600">
                  <a:extLst>
                    <a:ext uri="{9D8B030D-6E8A-4147-A177-3AD203B41FA5}">
                      <a16:colId xmlns:a16="http://schemas.microsoft.com/office/drawing/2014/main" val="3283289422"/>
                    </a:ext>
                  </a:extLst>
                </a:gridCol>
                <a:gridCol w="1945600">
                  <a:extLst>
                    <a:ext uri="{9D8B030D-6E8A-4147-A177-3AD203B41FA5}">
                      <a16:colId xmlns:a16="http://schemas.microsoft.com/office/drawing/2014/main" val="3281582638"/>
                    </a:ext>
                  </a:extLst>
                </a:gridCol>
              </a:tblGrid>
              <a:tr h="60942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Demandingly</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T</a:t>
                      </a:r>
                      <a:r>
                        <a:rPr lang="en-AU" baseline="0" dirty="0" smtClean="0"/>
                        <a:t>o Disagree</a:t>
                      </a:r>
                      <a:endParaRPr lang="en-AU"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Grudgingly</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Happily</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To Inform</a:t>
                      </a:r>
                    </a:p>
                  </a:txBody>
                  <a:tcPr anchor="ctr"/>
                </a:tc>
                <a:extLst>
                  <a:ext uri="{0D108BD9-81ED-4DB2-BD59-A6C34878D82A}">
                    <a16:rowId xmlns:a16="http://schemas.microsoft.com/office/drawing/2014/main" val="2189240884"/>
                  </a:ext>
                </a:extLst>
              </a:tr>
              <a:tr h="3899314">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168679563"/>
                  </a:ext>
                </a:extLst>
              </a:tr>
            </a:tbl>
          </a:graphicData>
        </a:graphic>
      </p:graphicFrame>
      <p:sp>
        <p:nvSpPr>
          <p:cNvPr id="5" name="TextBox 4"/>
          <p:cNvSpPr txBox="1"/>
          <p:nvPr/>
        </p:nvSpPr>
        <p:spPr>
          <a:xfrm>
            <a:off x="350982" y="5855855"/>
            <a:ext cx="9870818" cy="738664"/>
          </a:xfrm>
          <a:prstGeom prst="rect">
            <a:avLst/>
          </a:prstGeom>
          <a:noFill/>
          <a:ln w="38100">
            <a:solidFill>
              <a:srgbClr val="00B050"/>
            </a:solidFill>
          </a:ln>
        </p:spPr>
        <p:txBody>
          <a:bodyPr wrap="square" rtlCol="0">
            <a:spAutoFit/>
          </a:bodyPr>
          <a:lstStyle/>
          <a:p>
            <a:r>
              <a:rPr lang="en-AU" b="1" u="sng" dirty="0">
                <a:latin typeface="Century Gothic" panose="020B0502020202020204" pitchFamily="34" charset="0"/>
              </a:rPr>
              <a:t>Suggested word list</a:t>
            </a:r>
            <a:r>
              <a:rPr lang="en-AU" b="1" u="sng" dirty="0" smtClean="0">
                <a:latin typeface="Century Gothic" panose="020B0502020202020204" pitchFamily="34" charset="0"/>
              </a:rPr>
              <a:t>:</a:t>
            </a:r>
            <a:endParaRPr lang="en-AU" b="1" u="sng" dirty="0">
              <a:latin typeface="Century Gothic" panose="020B0502020202020204" pitchFamily="34" charset="0"/>
            </a:endParaRPr>
          </a:p>
          <a:p>
            <a:r>
              <a:rPr lang="en-AU" dirty="0" smtClean="0">
                <a:latin typeface="Century Gothic" panose="020B0502020202020204" pitchFamily="34" charset="0"/>
              </a:rPr>
              <a:t>Acknowledge </a:t>
            </a:r>
            <a:r>
              <a:rPr lang="en-AU" dirty="0">
                <a:latin typeface="Century Gothic" panose="020B0502020202020204" pitchFamily="34" charset="0"/>
              </a:rPr>
              <a:t>Admit Bark Bellow Call on Chuckle Command Comment Concede </a:t>
            </a:r>
            <a:r>
              <a:rPr lang="en-AU" dirty="0" smtClean="0">
                <a:latin typeface="Century Gothic" panose="020B0502020202020204" pitchFamily="34" charset="0"/>
              </a:rPr>
              <a:t>Contradict </a:t>
            </a:r>
            <a:r>
              <a:rPr lang="en-AU" dirty="0">
                <a:latin typeface="Century Gothic" panose="020B0502020202020204" pitchFamily="34" charset="0"/>
              </a:rPr>
              <a:t>Declare Demand </a:t>
            </a:r>
            <a:r>
              <a:rPr lang="en-AU" dirty="0" smtClean="0">
                <a:latin typeface="Century Gothic" panose="020B0502020202020204" pitchFamily="34" charset="0"/>
              </a:rPr>
              <a:t>Describe </a:t>
            </a:r>
            <a:r>
              <a:rPr lang="en-AU" dirty="0">
                <a:latin typeface="Century Gothic" panose="020B0502020202020204" pitchFamily="34" charset="0"/>
              </a:rPr>
              <a:t>Giggle Gossip Grunt Gush Instruct Observe Order Proclaim Protest </a:t>
            </a:r>
            <a:r>
              <a:rPr lang="en-AU" dirty="0" smtClean="0">
                <a:latin typeface="Century Gothic" panose="020B0502020202020204" pitchFamily="34" charset="0"/>
              </a:rPr>
              <a:t>Remark </a:t>
            </a:r>
            <a:r>
              <a:rPr lang="en-AU" dirty="0">
                <a:latin typeface="Century Gothic" panose="020B0502020202020204" pitchFamily="34" charset="0"/>
              </a:rPr>
              <a:t>Retort State Tell</a:t>
            </a:r>
            <a:endParaRPr lang="en-AU" dirty="0" smtClean="0">
              <a:latin typeface="Century Gothic" panose="020B0502020202020204" pitchFamily="34" charset="0"/>
            </a:endParaRPr>
          </a:p>
        </p:txBody>
      </p:sp>
      <p:sp>
        <p:nvSpPr>
          <p:cNvPr id="12" name="Rectangle 11"/>
          <p:cNvSpPr/>
          <p:nvPr/>
        </p:nvSpPr>
        <p:spPr>
          <a:xfrm>
            <a:off x="7156322" y="6594519"/>
            <a:ext cx="4580289" cy="246221"/>
          </a:xfrm>
          <a:prstGeom prst="rect">
            <a:avLst/>
          </a:prstGeom>
        </p:spPr>
        <p:txBody>
          <a:bodyPr wrap="square">
            <a:spAutoFit/>
          </a:bodyPr>
          <a:lstStyle/>
          <a:p>
            <a:r>
              <a:rPr lang="en-AU" sz="1000" dirty="0" smtClean="0"/>
              <a:t>Word lists taken from: https</a:t>
            </a:r>
            <a:r>
              <a:rPr lang="en-AU" sz="1000" dirty="0"/>
              <a:t>://englishlanguageandhistory.com/</a:t>
            </a:r>
          </a:p>
        </p:txBody>
      </p:sp>
      <p:pic>
        <p:nvPicPr>
          <p:cNvPr id="11" name="Google Shape;197;p8" descr="Logo, icon&#10;&#10;Description automatically generated"/>
          <p:cNvPicPr preferRelativeResize="0"/>
          <p:nvPr/>
        </p:nvPicPr>
        <p:blipFill rotWithShape="1">
          <a:blip r:embed="rId3">
            <a:alphaModFix/>
          </a:blip>
          <a:srcRect/>
          <a:stretch/>
        </p:blipFill>
        <p:spPr>
          <a:xfrm>
            <a:off x="11431378" y="89737"/>
            <a:ext cx="674078" cy="674078"/>
          </a:xfrm>
          <a:prstGeom prst="rect">
            <a:avLst/>
          </a:prstGeom>
          <a:noFill/>
          <a:ln>
            <a:noFill/>
          </a:ln>
        </p:spPr>
      </p:pic>
      <p:pic>
        <p:nvPicPr>
          <p:cNvPr id="15" name="Google Shape;95;p2" descr="Icon&#10;&#10;Description automatically generated"/>
          <p:cNvPicPr preferRelativeResize="0"/>
          <p:nvPr/>
        </p:nvPicPr>
        <p:blipFill rotWithShape="1">
          <a:blip r:embed="rId4">
            <a:alphaModFix/>
          </a:blip>
          <a:srcRect/>
          <a:stretch/>
        </p:blipFill>
        <p:spPr>
          <a:xfrm>
            <a:off x="10652255" y="123085"/>
            <a:ext cx="674078" cy="674078"/>
          </a:xfrm>
          <a:prstGeom prst="rect">
            <a:avLst/>
          </a:prstGeom>
          <a:noFill/>
          <a:ln>
            <a:noFill/>
          </a:ln>
        </p:spPr>
      </p:pic>
    </p:spTree>
    <p:extLst>
      <p:ext uri="{BB962C8B-B14F-4D97-AF65-F5344CB8AC3E}">
        <p14:creationId xmlns:p14="http://schemas.microsoft.com/office/powerpoint/2010/main" val="3283323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94" name="Google Shape;194;p8"/>
          <p:cNvSpPr/>
          <p:nvPr/>
        </p:nvSpPr>
        <p:spPr>
          <a:xfrm>
            <a:off x="18804" y="362812"/>
            <a:ext cx="9232831" cy="70784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dirty="0" smtClean="0">
                <a:solidFill>
                  <a:schemeClr val="dk1"/>
                </a:solidFill>
                <a:latin typeface="Century Gothic"/>
                <a:ea typeface="Century Gothic"/>
                <a:cs typeface="Century Gothic"/>
                <a:sym typeface="Century Gothic"/>
              </a:rPr>
              <a:t>In your workbook, categorise the list of speaking verbs under the following headings.</a:t>
            </a:r>
            <a:endParaRPr dirty="0"/>
          </a:p>
        </p:txBody>
      </p:sp>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96" name="Google Shape;196;p8"/>
          <p:cNvSpPr txBox="1"/>
          <p:nvPr/>
        </p:nvSpPr>
        <p:spPr>
          <a:xfrm>
            <a:off x="10221800" y="1027753"/>
            <a:ext cx="1988700" cy="246217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800"/>
              <a:buFont typeface="Arial"/>
              <a:buChar char="•"/>
            </a:pPr>
            <a:r>
              <a:rPr lang="en-AU" dirty="0">
                <a:solidFill>
                  <a:schemeClr val="dk1"/>
                </a:solidFill>
                <a:latin typeface="Century Gothic"/>
                <a:ea typeface="Century Gothic"/>
                <a:cs typeface="Century Gothic"/>
                <a:sym typeface="Century Gothic"/>
              </a:rPr>
              <a:t>What is a speaking verb</a:t>
            </a:r>
            <a:r>
              <a:rPr lang="en-AU" dirty="0" smtClean="0">
                <a:solidFill>
                  <a:schemeClr val="dk1"/>
                </a:solidFill>
                <a:latin typeface="Century Gothic"/>
                <a:ea typeface="Century Gothic"/>
                <a:cs typeface="Century Gothic"/>
                <a:sym typeface="Century Gothic"/>
              </a:rPr>
              <a:t>?</a:t>
            </a:r>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sym typeface="Century Gothic"/>
              </a:rPr>
              <a:t>Why did you put this verb ____________ under this heading?</a:t>
            </a:r>
            <a:endParaRPr lang="en-AU" dirty="0"/>
          </a:p>
          <a:p>
            <a:pPr marL="285750" marR="0" lvl="0" indent="-285750" algn="l" rtl="0">
              <a:spcBef>
                <a:spcPts val="0"/>
              </a:spcBef>
              <a:spcAft>
                <a:spcPts val="0"/>
              </a:spcAft>
              <a:buClr>
                <a:schemeClr val="dk1"/>
              </a:buClr>
              <a:buSzPts val="1800"/>
              <a:buFont typeface="Arial"/>
              <a:buChar char="•"/>
            </a:pPr>
            <a:r>
              <a:rPr lang="en-AU" dirty="0" smtClean="0">
                <a:solidFill>
                  <a:schemeClr val="dk1"/>
                </a:solidFill>
                <a:latin typeface="Century Gothic"/>
                <a:sym typeface="Century Gothic"/>
              </a:rPr>
              <a:t>Could it go under another heading?</a:t>
            </a:r>
          </a:p>
        </p:txBody>
      </p:sp>
      <p:graphicFrame>
        <p:nvGraphicFramePr>
          <p:cNvPr id="4" name="Table 3"/>
          <p:cNvGraphicFramePr>
            <a:graphicFrameLocks noGrp="1"/>
          </p:cNvGraphicFramePr>
          <p:nvPr>
            <p:extLst>
              <p:ext uri="{D42A27DB-BD31-4B8C-83A1-F6EECF244321}">
                <p14:modId xmlns:p14="http://schemas.microsoft.com/office/powerpoint/2010/main" val="2275142882"/>
              </p:ext>
            </p:extLst>
          </p:nvPr>
        </p:nvGraphicFramePr>
        <p:xfrm>
          <a:off x="108010" y="1135639"/>
          <a:ext cx="10008745" cy="4550240"/>
        </p:xfrm>
        <a:graphic>
          <a:graphicData uri="http://schemas.openxmlformats.org/drawingml/2006/table">
            <a:tbl>
              <a:tblPr firstRow="1" bandRow="1">
                <a:tableStyleId>{073A0DAA-6AF3-43AB-8588-CEC1D06C72B9}</a:tableStyleId>
              </a:tblPr>
              <a:tblGrid>
                <a:gridCol w="2001749">
                  <a:extLst>
                    <a:ext uri="{9D8B030D-6E8A-4147-A177-3AD203B41FA5}">
                      <a16:colId xmlns:a16="http://schemas.microsoft.com/office/drawing/2014/main" val="371073315"/>
                    </a:ext>
                  </a:extLst>
                </a:gridCol>
                <a:gridCol w="2001749">
                  <a:extLst>
                    <a:ext uri="{9D8B030D-6E8A-4147-A177-3AD203B41FA5}">
                      <a16:colId xmlns:a16="http://schemas.microsoft.com/office/drawing/2014/main" val="2672462489"/>
                    </a:ext>
                  </a:extLst>
                </a:gridCol>
                <a:gridCol w="2001749">
                  <a:extLst>
                    <a:ext uri="{9D8B030D-6E8A-4147-A177-3AD203B41FA5}">
                      <a16:colId xmlns:a16="http://schemas.microsoft.com/office/drawing/2014/main" val="1156769311"/>
                    </a:ext>
                  </a:extLst>
                </a:gridCol>
                <a:gridCol w="2001749">
                  <a:extLst>
                    <a:ext uri="{9D8B030D-6E8A-4147-A177-3AD203B41FA5}">
                      <a16:colId xmlns:a16="http://schemas.microsoft.com/office/drawing/2014/main" val="3283289422"/>
                    </a:ext>
                  </a:extLst>
                </a:gridCol>
                <a:gridCol w="2001749">
                  <a:extLst>
                    <a:ext uri="{9D8B030D-6E8A-4147-A177-3AD203B41FA5}">
                      <a16:colId xmlns:a16="http://schemas.microsoft.com/office/drawing/2014/main" val="3281582638"/>
                    </a:ext>
                  </a:extLst>
                </a:gridCol>
              </a:tblGrid>
              <a:tr h="5437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Inquire</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Loudly</a:t>
                      </a:r>
                      <a:endParaRPr lang="en-AU"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Meaninglessly</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From memory</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dirty="0" smtClean="0"/>
                        <a:t>Menacingly</a:t>
                      </a:r>
                    </a:p>
                  </a:txBody>
                  <a:tcPr anchor="ctr"/>
                </a:tc>
                <a:extLst>
                  <a:ext uri="{0D108BD9-81ED-4DB2-BD59-A6C34878D82A}">
                    <a16:rowId xmlns:a16="http://schemas.microsoft.com/office/drawing/2014/main" val="2189240884"/>
                  </a:ext>
                </a:extLst>
              </a:tr>
              <a:tr h="4006468">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168679563"/>
                  </a:ext>
                </a:extLst>
              </a:tr>
            </a:tbl>
          </a:graphicData>
        </a:graphic>
      </p:graphicFrame>
      <p:sp>
        <p:nvSpPr>
          <p:cNvPr id="5" name="TextBox 4"/>
          <p:cNvSpPr txBox="1"/>
          <p:nvPr/>
        </p:nvSpPr>
        <p:spPr>
          <a:xfrm>
            <a:off x="350982" y="5855855"/>
            <a:ext cx="9870818" cy="738664"/>
          </a:xfrm>
          <a:prstGeom prst="rect">
            <a:avLst/>
          </a:prstGeom>
          <a:noFill/>
          <a:ln w="38100">
            <a:solidFill>
              <a:srgbClr val="00B050"/>
            </a:solidFill>
          </a:ln>
        </p:spPr>
        <p:txBody>
          <a:bodyPr wrap="square" rtlCol="0">
            <a:spAutoFit/>
          </a:bodyPr>
          <a:lstStyle/>
          <a:p>
            <a:r>
              <a:rPr lang="en-AU" b="1" u="sng" dirty="0">
                <a:latin typeface="Century Gothic" panose="020B0502020202020204" pitchFamily="34" charset="0"/>
              </a:rPr>
              <a:t>Suggested word list</a:t>
            </a:r>
            <a:r>
              <a:rPr lang="en-AU" b="1" u="sng" dirty="0" smtClean="0">
                <a:latin typeface="Century Gothic" panose="020B0502020202020204" pitchFamily="34" charset="0"/>
              </a:rPr>
              <a:t>:</a:t>
            </a:r>
          </a:p>
          <a:p>
            <a:r>
              <a:rPr lang="en-AU" dirty="0">
                <a:latin typeface="Century Gothic" panose="020B0502020202020204" pitchFamily="34" charset="0"/>
              </a:rPr>
              <a:t>Ask Babble </a:t>
            </a:r>
            <a:r>
              <a:rPr lang="en-AU" dirty="0" smtClean="0">
                <a:latin typeface="Century Gothic" panose="020B0502020202020204" pitchFamily="34" charset="0"/>
              </a:rPr>
              <a:t>Cross-Examine Growl </a:t>
            </a:r>
            <a:r>
              <a:rPr lang="en-AU" dirty="0">
                <a:latin typeface="Century Gothic" panose="020B0502020202020204" pitchFamily="34" charset="0"/>
              </a:rPr>
              <a:t>Hiss Interrogate Query Question Quiz Quote Ramble Rattle off Recite Rehearse Roar Scream Shout Shrill Snarl Splutter Squawk Witter Yell</a:t>
            </a:r>
          </a:p>
        </p:txBody>
      </p:sp>
      <p:sp>
        <p:nvSpPr>
          <p:cNvPr id="12" name="Rectangle 11"/>
          <p:cNvSpPr/>
          <p:nvPr/>
        </p:nvSpPr>
        <p:spPr>
          <a:xfrm>
            <a:off x="7156322" y="6594519"/>
            <a:ext cx="4580289" cy="246221"/>
          </a:xfrm>
          <a:prstGeom prst="rect">
            <a:avLst/>
          </a:prstGeom>
        </p:spPr>
        <p:txBody>
          <a:bodyPr wrap="square">
            <a:spAutoFit/>
          </a:bodyPr>
          <a:lstStyle/>
          <a:p>
            <a:r>
              <a:rPr lang="en-AU" sz="1000" dirty="0" smtClean="0"/>
              <a:t>Word lists taken from: https</a:t>
            </a:r>
            <a:r>
              <a:rPr lang="en-AU" sz="1000" dirty="0"/>
              <a:t>://englishlanguageandhistory.com/</a:t>
            </a:r>
          </a:p>
        </p:txBody>
      </p:sp>
      <p:pic>
        <p:nvPicPr>
          <p:cNvPr id="11" name="Google Shape;197;p8" descr="Logo, icon&#10;&#10;Description automatically generated"/>
          <p:cNvPicPr preferRelativeResize="0"/>
          <p:nvPr/>
        </p:nvPicPr>
        <p:blipFill rotWithShape="1">
          <a:blip r:embed="rId3">
            <a:alphaModFix/>
          </a:blip>
          <a:srcRect/>
          <a:stretch/>
        </p:blipFill>
        <p:spPr>
          <a:xfrm>
            <a:off x="11431378" y="89737"/>
            <a:ext cx="674078" cy="674078"/>
          </a:xfrm>
          <a:prstGeom prst="rect">
            <a:avLst/>
          </a:prstGeom>
          <a:noFill/>
          <a:ln>
            <a:noFill/>
          </a:ln>
        </p:spPr>
      </p:pic>
      <p:pic>
        <p:nvPicPr>
          <p:cNvPr id="15" name="Google Shape;95;p2" descr="Icon&#10;&#10;Description automatically generated"/>
          <p:cNvPicPr preferRelativeResize="0"/>
          <p:nvPr/>
        </p:nvPicPr>
        <p:blipFill rotWithShape="1">
          <a:blip r:embed="rId4">
            <a:alphaModFix/>
          </a:blip>
          <a:srcRect/>
          <a:stretch/>
        </p:blipFill>
        <p:spPr>
          <a:xfrm>
            <a:off x="10652255" y="123085"/>
            <a:ext cx="674078" cy="674078"/>
          </a:xfrm>
          <a:prstGeom prst="rect">
            <a:avLst/>
          </a:prstGeom>
          <a:noFill/>
          <a:ln>
            <a:noFill/>
          </a:ln>
        </p:spPr>
      </p:pic>
    </p:spTree>
    <p:extLst>
      <p:ext uri="{BB962C8B-B14F-4D97-AF65-F5344CB8AC3E}">
        <p14:creationId xmlns:p14="http://schemas.microsoft.com/office/powerpoint/2010/main" val="3321432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1273</Words>
  <Application>Microsoft Office PowerPoint</Application>
  <PresentationFormat>Widescreen</PresentationFormat>
  <Paragraphs>173</Paragraphs>
  <Slides>17</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Noto Sans Symbols</vt:lpstr>
      <vt:lpstr>Quattrocento Sans</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19</cp:revision>
  <dcterms:created xsi:type="dcterms:W3CDTF">2021-08-04T08:19:39Z</dcterms:created>
  <dcterms:modified xsi:type="dcterms:W3CDTF">2022-07-24T13:36:16Z</dcterms:modified>
</cp:coreProperties>
</file>