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Quattrocento Sans" panose="020B060402020202020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iJSiXQ5EHQ5Kn3GDPGA+BRQW2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148576" y="1687398"/>
            <a:ext cx="10047247" cy="327648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</a:t>
            </a:r>
            <a:r>
              <a:rPr lang="en-AU" b="1"/>
              <a:t>: </a:t>
            </a:r>
            <a:r>
              <a:rPr lang="en-AU" smtClean="0"/>
              <a:t>5/6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</a:t>
            </a:r>
            <a:r>
              <a:rPr lang="en-AU" dirty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Identify and punctuate clauses in a complex sentence and punctuate accordingly.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</a:t>
            </a:r>
            <a:r>
              <a:rPr lang="en-AU" dirty="0"/>
              <a:t>Challis Community Primary School (MB &amp; JR)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/>
          <p:nvPr/>
        </p:nvSpPr>
        <p:spPr>
          <a:xfrm>
            <a:off x="222801" y="2890391"/>
            <a:ext cx="1288758" cy="58477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71" name="Google Shape;271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0"/>
          <p:cNvSpPr/>
          <p:nvPr/>
        </p:nvSpPr>
        <p:spPr>
          <a:xfrm>
            <a:off x="105303" y="563795"/>
            <a:ext cx="8752935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subordinating conjunction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dependent clause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Double underline the independent clause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a comma if the sentence starts with a dependent clause. </a:t>
            </a:r>
            <a:endParaRPr/>
          </a:p>
        </p:txBody>
      </p:sp>
      <p:sp>
        <p:nvSpPr>
          <p:cNvPr id="276" name="Google Shape;276;p10"/>
          <p:cNvSpPr txBox="1"/>
          <p:nvPr/>
        </p:nvSpPr>
        <p:spPr>
          <a:xfrm>
            <a:off x="222801" y="2963614"/>
            <a:ext cx="11441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 she spoke to the crowd Amy took three deep breaths.</a:t>
            </a:r>
            <a:endParaRPr/>
          </a:p>
        </p:txBody>
      </p:sp>
      <p:cxnSp>
        <p:nvCxnSpPr>
          <p:cNvPr id="277" name="Google Shape;277;p10"/>
          <p:cNvCxnSpPr/>
          <p:nvPr/>
        </p:nvCxnSpPr>
        <p:spPr>
          <a:xfrm rot="10800000" flipH="1">
            <a:off x="222801" y="3413611"/>
            <a:ext cx="5323560" cy="26632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10"/>
          <p:cNvCxnSpPr/>
          <p:nvPr/>
        </p:nvCxnSpPr>
        <p:spPr>
          <a:xfrm>
            <a:off x="5644650" y="3426927"/>
            <a:ext cx="5215978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9" name="Google Shape;279;p10"/>
          <p:cNvCxnSpPr/>
          <p:nvPr/>
        </p:nvCxnSpPr>
        <p:spPr>
          <a:xfrm>
            <a:off x="5644650" y="3486834"/>
            <a:ext cx="5215978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0" name="Google Shape;280;p10"/>
          <p:cNvSpPr txBox="1"/>
          <p:nvPr/>
        </p:nvSpPr>
        <p:spPr>
          <a:xfrm>
            <a:off x="5451877" y="2944982"/>
            <a:ext cx="2872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</p:txBody>
      </p:sp>
      <p:sp>
        <p:nvSpPr>
          <p:cNvPr id="281" name="Google Shape;281;p10"/>
          <p:cNvSpPr txBox="1"/>
          <p:nvPr/>
        </p:nvSpPr>
        <p:spPr>
          <a:xfrm>
            <a:off x="10006969" y="977631"/>
            <a:ext cx="1988664" cy="156966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part of the sentence an independent/ dependent clause?</a:t>
            </a: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this sentence require a comma? Why or why not? </a:t>
            </a:r>
            <a:endParaRPr/>
          </a:p>
        </p:txBody>
      </p:sp>
      <p:sp>
        <p:nvSpPr>
          <p:cNvPr id="282" name="Google Shape;282;p10"/>
          <p:cNvSpPr txBox="1"/>
          <p:nvPr/>
        </p:nvSpPr>
        <p:spPr>
          <a:xfrm>
            <a:off x="9816305" y="4896173"/>
            <a:ext cx="2220788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Subordinating conjunctions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because,  when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though, while,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after,  unless, however, since, if, 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0"/>
          <p:cNvSpPr txBox="1"/>
          <p:nvPr/>
        </p:nvSpPr>
        <p:spPr>
          <a:xfrm>
            <a:off x="4477522" y="3870650"/>
            <a:ext cx="2075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D,I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"/>
          <p:cNvSpPr/>
          <p:nvPr/>
        </p:nvSpPr>
        <p:spPr>
          <a:xfrm>
            <a:off x="5794161" y="2932836"/>
            <a:ext cx="1553698" cy="58477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90" name="Google Shape;290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1"/>
          <p:cNvSpPr/>
          <p:nvPr/>
        </p:nvSpPr>
        <p:spPr>
          <a:xfrm>
            <a:off x="105303" y="563795"/>
            <a:ext cx="8752935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subordinating conjunction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dependent clause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Double underline the independent clause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a comma if the sentence starts with a dependent clause. </a:t>
            </a:r>
            <a:endParaRPr/>
          </a:p>
        </p:txBody>
      </p:sp>
      <p:sp>
        <p:nvSpPr>
          <p:cNvPr id="295" name="Google Shape;295;p11"/>
          <p:cNvSpPr txBox="1"/>
          <p:nvPr/>
        </p:nvSpPr>
        <p:spPr>
          <a:xfrm>
            <a:off x="222801" y="2963614"/>
            <a:ext cx="118762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classroom was unbearable because the aircon wasn’t working</a:t>
            </a: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</p:txBody>
      </p:sp>
      <p:cxnSp>
        <p:nvCxnSpPr>
          <p:cNvPr id="296" name="Google Shape;296;p11"/>
          <p:cNvCxnSpPr/>
          <p:nvPr/>
        </p:nvCxnSpPr>
        <p:spPr>
          <a:xfrm rot="10800000" flipH="1">
            <a:off x="5794161" y="3425278"/>
            <a:ext cx="6071268" cy="1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7" name="Google Shape;297;p11"/>
          <p:cNvCxnSpPr/>
          <p:nvPr/>
        </p:nvCxnSpPr>
        <p:spPr>
          <a:xfrm>
            <a:off x="326571" y="3410452"/>
            <a:ext cx="5341061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8" name="Google Shape;298;p11"/>
          <p:cNvCxnSpPr/>
          <p:nvPr/>
        </p:nvCxnSpPr>
        <p:spPr>
          <a:xfrm>
            <a:off x="326571" y="3486834"/>
            <a:ext cx="5341061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9" name="Google Shape;299;p11"/>
          <p:cNvSpPr txBox="1"/>
          <p:nvPr/>
        </p:nvSpPr>
        <p:spPr>
          <a:xfrm>
            <a:off x="10006969" y="977631"/>
            <a:ext cx="1988664" cy="156966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part of the sentence an independent/ dependent clause?</a:t>
            </a: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this sentence require a comma? Why or why not? </a:t>
            </a:r>
            <a:endParaRPr/>
          </a:p>
        </p:txBody>
      </p:sp>
      <p:sp>
        <p:nvSpPr>
          <p:cNvPr id="300" name="Google Shape;300;p11"/>
          <p:cNvSpPr txBox="1"/>
          <p:nvPr/>
        </p:nvSpPr>
        <p:spPr>
          <a:xfrm>
            <a:off x="9816305" y="4896173"/>
            <a:ext cx="2220788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Subordinating conjunctions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because,  when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though, while,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after,  unless, however, since, if, 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1"/>
          <p:cNvSpPr txBox="1"/>
          <p:nvPr/>
        </p:nvSpPr>
        <p:spPr>
          <a:xfrm>
            <a:off x="5111435" y="3857291"/>
            <a:ext cx="98456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"/>
          <p:cNvSpPr/>
          <p:nvPr/>
        </p:nvSpPr>
        <p:spPr>
          <a:xfrm>
            <a:off x="222801" y="2902058"/>
            <a:ext cx="969001" cy="58477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308" name="Google Shape;308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2"/>
          <p:cNvSpPr/>
          <p:nvPr/>
        </p:nvSpPr>
        <p:spPr>
          <a:xfrm>
            <a:off x="105303" y="563795"/>
            <a:ext cx="8752935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subordinating conjunction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dependent clause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Double underline the independent clause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a comma if the sentence starts with a dependent clause. </a:t>
            </a:r>
            <a:endParaRPr/>
          </a:p>
        </p:txBody>
      </p:sp>
      <p:sp>
        <p:nvSpPr>
          <p:cNvPr id="313" name="Google Shape;313;p12"/>
          <p:cNvSpPr txBox="1"/>
          <p:nvPr/>
        </p:nvSpPr>
        <p:spPr>
          <a:xfrm>
            <a:off x="222801" y="2963614"/>
            <a:ext cx="11441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she finished school Alice had ballet classes till 9pm</a:t>
            </a: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</p:txBody>
      </p:sp>
      <p:cxnSp>
        <p:nvCxnSpPr>
          <p:cNvPr id="314" name="Google Shape;314;p12"/>
          <p:cNvCxnSpPr/>
          <p:nvPr/>
        </p:nvCxnSpPr>
        <p:spPr>
          <a:xfrm>
            <a:off x="302609" y="3429000"/>
            <a:ext cx="4179161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5" name="Google Shape;315;p12"/>
          <p:cNvCxnSpPr/>
          <p:nvPr/>
        </p:nvCxnSpPr>
        <p:spPr>
          <a:xfrm>
            <a:off x="4570941" y="3429000"/>
            <a:ext cx="5436028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" name="Google Shape;316;p12"/>
          <p:cNvCxnSpPr/>
          <p:nvPr/>
        </p:nvCxnSpPr>
        <p:spPr>
          <a:xfrm rot="10800000" flipH="1">
            <a:off x="4570941" y="3486833"/>
            <a:ext cx="5436028" cy="47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7" name="Google Shape;317;p12"/>
          <p:cNvSpPr txBox="1"/>
          <p:nvPr/>
        </p:nvSpPr>
        <p:spPr>
          <a:xfrm>
            <a:off x="4338141" y="2963614"/>
            <a:ext cx="2872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</p:txBody>
      </p:sp>
      <p:sp>
        <p:nvSpPr>
          <p:cNvPr id="318" name="Google Shape;318;p12"/>
          <p:cNvSpPr txBox="1"/>
          <p:nvPr/>
        </p:nvSpPr>
        <p:spPr>
          <a:xfrm>
            <a:off x="10006969" y="977631"/>
            <a:ext cx="1988664" cy="156966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part of the sentence an independent/ dependent clause?</a:t>
            </a: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this sentence require a comma? Why or why not? </a:t>
            </a:r>
            <a:endParaRPr/>
          </a:p>
        </p:txBody>
      </p:sp>
      <p:sp>
        <p:nvSpPr>
          <p:cNvPr id="319" name="Google Shape;319;p12"/>
          <p:cNvSpPr txBox="1"/>
          <p:nvPr/>
        </p:nvSpPr>
        <p:spPr>
          <a:xfrm>
            <a:off x="9816305" y="4896173"/>
            <a:ext cx="2220788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Subordinating conjunctions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because,  when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though, while,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after,  unless, however, since, if, 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2"/>
          <p:cNvSpPr txBox="1"/>
          <p:nvPr/>
        </p:nvSpPr>
        <p:spPr>
          <a:xfrm>
            <a:off x="4477522" y="3870650"/>
            <a:ext cx="1988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D,I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3"/>
          <p:cNvSpPr/>
          <p:nvPr/>
        </p:nvSpPr>
        <p:spPr>
          <a:xfrm>
            <a:off x="3193877" y="3008860"/>
            <a:ext cx="2364572" cy="58477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pic>
        <p:nvPicPr>
          <p:cNvPr id="327" name="Google Shape;327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3"/>
          <p:cNvSpPr/>
          <p:nvPr/>
        </p:nvSpPr>
        <p:spPr>
          <a:xfrm>
            <a:off x="105303" y="563795"/>
            <a:ext cx="8752935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subordinating conjunction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dependent clause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Double underline the independent clause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a comma if the sentence starts with a dependent clause. </a:t>
            </a:r>
            <a:endParaRPr/>
          </a:p>
        </p:txBody>
      </p:sp>
      <p:sp>
        <p:nvSpPr>
          <p:cNvPr id="332" name="Google Shape;332;p13"/>
          <p:cNvSpPr txBox="1"/>
          <p:nvPr/>
        </p:nvSpPr>
        <p:spPr>
          <a:xfrm>
            <a:off x="222801" y="3039638"/>
            <a:ext cx="117728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was starving even though she had had a substantial breakfast.</a:t>
            </a:r>
            <a:endParaRPr/>
          </a:p>
        </p:txBody>
      </p:sp>
      <p:cxnSp>
        <p:nvCxnSpPr>
          <p:cNvPr id="333" name="Google Shape;333;p13"/>
          <p:cNvCxnSpPr/>
          <p:nvPr/>
        </p:nvCxnSpPr>
        <p:spPr>
          <a:xfrm>
            <a:off x="3285317" y="3524914"/>
            <a:ext cx="8315280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4" name="Google Shape;334;p13"/>
          <p:cNvCxnSpPr/>
          <p:nvPr/>
        </p:nvCxnSpPr>
        <p:spPr>
          <a:xfrm>
            <a:off x="345171" y="3458955"/>
            <a:ext cx="2848706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" name="Google Shape;335;p13"/>
          <p:cNvCxnSpPr/>
          <p:nvPr/>
        </p:nvCxnSpPr>
        <p:spPr>
          <a:xfrm rot="10800000" flipH="1">
            <a:off x="345171" y="3524914"/>
            <a:ext cx="2848706" cy="14334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6" name="Google Shape;336;p13"/>
          <p:cNvSpPr txBox="1"/>
          <p:nvPr/>
        </p:nvSpPr>
        <p:spPr>
          <a:xfrm>
            <a:off x="10006969" y="977631"/>
            <a:ext cx="1988664" cy="156966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part of the sentence an independent/ dependent clause?</a:t>
            </a: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this sentence require a comma? Why or why not? </a:t>
            </a:r>
            <a:endParaRPr/>
          </a:p>
        </p:txBody>
      </p:sp>
      <p:sp>
        <p:nvSpPr>
          <p:cNvPr id="337" name="Google Shape;337;p13"/>
          <p:cNvSpPr txBox="1"/>
          <p:nvPr/>
        </p:nvSpPr>
        <p:spPr>
          <a:xfrm>
            <a:off x="9816305" y="4896173"/>
            <a:ext cx="2220788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Subordinating conjunctions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because,  when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though, while,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after,  unless, however, since, if, 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3"/>
          <p:cNvSpPr txBox="1"/>
          <p:nvPr/>
        </p:nvSpPr>
        <p:spPr>
          <a:xfrm>
            <a:off x="5111435" y="3857291"/>
            <a:ext cx="98456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pic>
        <p:nvPicPr>
          <p:cNvPr id="344" name="Google Shape;344;p1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0629" y="9645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4"/>
          <p:cNvSpPr/>
          <p:nvPr/>
        </p:nvSpPr>
        <p:spPr>
          <a:xfrm>
            <a:off x="105303" y="2070091"/>
            <a:ext cx="6538092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in your workbook:</a:t>
            </a:r>
            <a:endParaRPr/>
          </a:p>
        </p:txBody>
      </p:sp>
      <p:sp>
        <p:nvSpPr>
          <p:cNvPr id="346" name="Google Shape;346;p14"/>
          <p:cNvSpPr/>
          <p:nvPr/>
        </p:nvSpPr>
        <p:spPr>
          <a:xfrm>
            <a:off x="105303" y="563795"/>
            <a:ext cx="8752935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subordinating conjunction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dependent clause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Double underline the independent clause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a comma if the sentence starts with a dependent clause. </a:t>
            </a:r>
            <a:endParaRPr/>
          </a:p>
        </p:txBody>
      </p:sp>
      <p:sp>
        <p:nvSpPr>
          <p:cNvPr id="347" name="Google Shape;347;p14"/>
          <p:cNvSpPr/>
          <p:nvPr/>
        </p:nvSpPr>
        <p:spPr>
          <a:xfrm>
            <a:off x="105302" y="2916655"/>
            <a:ext cx="11213185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 the bell rung the class had to stay behind. 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Cooking was her passion because she loved to invent new recipes.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While she desperately wanted a pet her mum wouldn’t allow it. 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she was at school she was terribly behaved. 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teacher was cranky since her students kept calling out. </a:t>
            </a:r>
            <a:endParaRPr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5" name="Google Shape;115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paste these icons to the appropriate slides to indicate engagement norms/CFU strategies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/>
        </p:nvSpPr>
        <p:spPr>
          <a:xfrm>
            <a:off x="819150" y="2293620"/>
            <a:ext cx="10553700" cy="138499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identify the dependent and independent clauses within a complex sentence and punctuate accordingly. </a:t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4" name="Google Shape;124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30" name="Google Shape;130;p4"/>
          <p:cNvSpPr txBox="1"/>
          <p:nvPr/>
        </p:nvSpPr>
        <p:spPr>
          <a:xfrm>
            <a:off x="106493" y="462160"/>
            <a:ext cx="9403267" cy="188099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sentence has one independent clause and one dependent clause.   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independent clause has a subject and a predicate.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dependent clause has a subject, a predicate and a subordinating conjunction. It cannot stand alone.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the dependent clause comes first, a comma is inserted between the clauses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the dependent clause comes second, no comma is needed.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289613" y="2598002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289613" y="405822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Alec was not prepared to take the test because he didn’t study.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346496" y="495217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 though the plants were watered, they wilted in the heat.</a:t>
            </a:r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346496" y="581950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fish in the lake will die unless we stop polluting the water.       </a:t>
            </a:r>
            <a:endParaRPr/>
          </a:p>
        </p:txBody>
      </p:sp>
      <p:pic>
        <p:nvPicPr>
          <p:cNvPr id="135" name="Google Shape;135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239789" y="319543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9801491" y="966408"/>
            <a:ext cx="2242655" cy="267765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a complex sentence contain?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difference between an independent and a dependent clause?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sentence an example of a complex sentence?</a:t>
            </a:r>
            <a:endParaRPr/>
          </a:p>
        </p:txBody>
      </p:sp>
      <p:pic>
        <p:nvPicPr>
          <p:cNvPr id="138" name="Google Shape;138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2766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10662" y="10863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 txBox="1"/>
          <p:nvPr/>
        </p:nvSpPr>
        <p:spPr>
          <a:xfrm>
            <a:off x="9801491" y="5101104"/>
            <a:ext cx="222078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Subordinating conjunctions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because,  when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though, while,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after,  unless, however, since, if, as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7367223" y="2228675"/>
            <a:ext cx="1684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D,I</a:t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8687463" y="2232153"/>
            <a:ext cx="98456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</a:t>
            </a:r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8546044" y="4965300"/>
            <a:ext cx="8721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D,I</a:t>
            </a:r>
            <a:endParaRPr dirty="0"/>
          </a:p>
        </p:txBody>
      </p:sp>
      <p:sp>
        <p:nvSpPr>
          <p:cNvPr id="145" name="Google Shape;145;p4"/>
          <p:cNvSpPr txBox="1"/>
          <p:nvPr/>
        </p:nvSpPr>
        <p:spPr>
          <a:xfrm>
            <a:off x="8876060" y="3955773"/>
            <a:ext cx="5421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8320759" y="5885934"/>
            <a:ext cx="5421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2" name="Google Shape;152;p5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258597" y="333617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backyard, the plants all wilted.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/>
          </a:p>
        </p:txBody>
      </p:sp>
      <p:sp>
        <p:nvSpPr>
          <p:cNvPr id="154" name="Google Shape;154;p5"/>
          <p:cNvSpPr txBox="1"/>
          <p:nvPr/>
        </p:nvSpPr>
        <p:spPr>
          <a:xfrm>
            <a:off x="258597" y="461771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Marvin finished the race, he came in last.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657923" y="3883889"/>
            <a:ext cx="9228878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is a simple sentence. It has one independent clause and a fronted adverbial.</a:t>
            </a:r>
            <a:endParaRPr/>
          </a:p>
        </p:txBody>
      </p:sp>
      <p:sp>
        <p:nvSpPr>
          <p:cNvPr id="156" name="Google Shape;156;p5"/>
          <p:cNvSpPr txBox="1"/>
          <p:nvPr/>
        </p:nvSpPr>
        <p:spPr>
          <a:xfrm>
            <a:off x="657923" y="5017024"/>
            <a:ext cx="9128359" cy="6463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has two independent clauses. It is currently a run-on a sentence and needs a full stop, semi-colon or coordinating conjunction.</a:t>
            </a:r>
            <a:endParaRPr/>
          </a:p>
        </p:txBody>
      </p:sp>
      <p:pic>
        <p:nvPicPr>
          <p:cNvPr id="157" name="Google Shape;157;p5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5157528" y="2419123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59" name="Google Shape;159;p5"/>
          <p:cNvSpPr txBox="1"/>
          <p:nvPr/>
        </p:nvSpPr>
        <p:spPr>
          <a:xfrm>
            <a:off x="9886801" y="1127496"/>
            <a:ext cx="2305199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 complex sentence?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0" name="Google Shape;160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7786" y="12456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 txBox="1"/>
          <p:nvPr/>
        </p:nvSpPr>
        <p:spPr>
          <a:xfrm>
            <a:off x="69811" y="423890"/>
            <a:ext cx="9411667" cy="188099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sentence has one independent clause and one dependent clause.   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independent clause has a subject and a predicate.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dependent clause has a subject, a predicate and a subordinating conjunction. It cannot stand alone.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the dependent clause comes first, a comma is inserted between the clauses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the dependent clause comes second, no comma is needed.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9816305" y="4896173"/>
            <a:ext cx="2220788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Subordinating conjunctions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because,  when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though, while,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after,  unless, however, since, if, 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/>
          <p:nvPr/>
        </p:nvSpPr>
        <p:spPr>
          <a:xfrm>
            <a:off x="197032" y="5673055"/>
            <a:ext cx="1584633" cy="54428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3600450" y="4757690"/>
            <a:ext cx="1065818" cy="54428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240003" y="3760621"/>
            <a:ext cx="2166313" cy="60881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73" name="Google Shape;173;p6"/>
          <p:cNvSpPr/>
          <p:nvPr/>
        </p:nvSpPr>
        <p:spPr>
          <a:xfrm>
            <a:off x="261160" y="3827500"/>
            <a:ext cx="823334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 though I woke up early, I was late to school. </a:t>
            </a:r>
            <a:endParaRPr/>
          </a:p>
        </p:txBody>
      </p:sp>
      <p:sp>
        <p:nvSpPr>
          <p:cNvPr id="174" name="Google Shape;174;p6"/>
          <p:cNvSpPr txBox="1"/>
          <p:nvPr/>
        </p:nvSpPr>
        <p:spPr>
          <a:xfrm>
            <a:off x="261160" y="4821078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Carrots will not grow unless they are started from seeds. </a:t>
            </a:r>
            <a:endParaRPr/>
          </a:p>
        </p:txBody>
      </p:sp>
      <p:sp>
        <p:nvSpPr>
          <p:cNvPr id="175" name="Google Shape;175;p6"/>
          <p:cNvSpPr txBox="1"/>
          <p:nvPr/>
        </p:nvSpPr>
        <p:spPr>
          <a:xfrm>
            <a:off x="240003" y="5698125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 he injured his right arm, he was unable to write. </a:t>
            </a: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191588" y="2413337"/>
            <a:ext cx="6454539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subordinating conjunction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dependent clause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Double underline the independent clause </a:t>
            </a:r>
            <a:endParaRPr/>
          </a:p>
        </p:txBody>
      </p:sp>
      <p:sp>
        <p:nvSpPr>
          <p:cNvPr id="177" name="Google Shape;177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78" name="Google Shape;178;p6"/>
          <p:cNvSpPr txBox="1"/>
          <p:nvPr/>
        </p:nvSpPr>
        <p:spPr>
          <a:xfrm>
            <a:off x="10133525" y="997565"/>
            <a:ext cx="1988664" cy="267765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subordinating conjunction?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part of the sentence a dependent clause?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part of the sentence an  independent clause? </a:t>
            </a:r>
            <a:endParaRPr/>
          </a:p>
        </p:txBody>
      </p:sp>
      <p:pic>
        <p:nvPicPr>
          <p:cNvPr id="179" name="Google Shape;179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6508" y="10083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0651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34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6"/>
          <p:cNvSpPr txBox="1"/>
          <p:nvPr/>
        </p:nvSpPr>
        <p:spPr>
          <a:xfrm>
            <a:off x="69812" y="423890"/>
            <a:ext cx="9567484" cy="188099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sentence has one independent clause and one dependent clause.   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independent clause has a subject and a predicate.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dependent clause has a subject, a predicate and a subordinating conjunction. It cannot stand alone.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the dependent clause comes first, a comma is inserted between the clauses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the dependent clause comes second, no comma is needed.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3" name="Google Shape;183;p6"/>
          <p:cNvCxnSpPr/>
          <p:nvPr/>
        </p:nvCxnSpPr>
        <p:spPr>
          <a:xfrm>
            <a:off x="394636" y="4311250"/>
            <a:ext cx="4466122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p6"/>
          <p:cNvCxnSpPr/>
          <p:nvPr/>
        </p:nvCxnSpPr>
        <p:spPr>
          <a:xfrm>
            <a:off x="5061284" y="4311250"/>
            <a:ext cx="3216442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5" name="Google Shape;185;p6"/>
          <p:cNvCxnSpPr/>
          <p:nvPr/>
        </p:nvCxnSpPr>
        <p:spPr>
          <a:xfrm>
            <a:off x="5061284" y="4369435"/>
            <a:ext cx="3216442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6" name="Google Shape;186;p6"/>
          <p:cNvCxnSpPr/>
          <p:nvPr/>
        </p:nvCxnSpPr>
        <p:spPr>
          <a:xfrm>
            <a:off x="3676735" y="5235988"/>
            <a:ext cx="5514399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7" name="Google Shape;187;p6"/>
          <p:cNvCxnSpPr/>
          <p:nvPr/>
        </p:nvCxnSpPr>
        <p:spPr>
          <a:xfrm>
            <a:off x="384008" y="5235988"/>
            <a:ext cx="3216442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8" name="Google Shape;188;p6"/>
          <p:cNvCxnSpPr/>
          <p:nvPr/>
        </p:nvCxnSpPr>
        <p:spPr>
          <a:xfrm>
            <a:off x="384008" y="5301976"/>
            <a:ext cx="3216442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6"/>
          <p:cNvCxnSpPr/>
          <p:nvPr/>
        </p:nvCxnSpPr>
        <p:spPr>
          <a:xfrm>
            <a:off x="297957" y="6119329"/>
            <a:ext cx="5074411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6"/>
          <p:cNvCxnSpPr/>
          <p:nvPr/>
        </p:nvCxnSpPr>
        <p:spPr>
          <a:xfrm>
            <a:off x="5619037" y="6119329"/>
            <a:ext cx="3675792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6"/>
          <p:cNvCxnSpPr/>
          <p:nvPr/>
        </p:nvCxnSpPr>
        <p:spPr>
          <a:xfrm>
            <a:off x="5619037" y="6177317"/>
            <a:ext cx="3675792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p6"/>
          <p:cNvSpPr txBox="1"/>
          <p:nvPr/>
        </p:nvSpPr>
        <p:spPr>
          <a:xfrm>
            <a:off x="9816305" y="4896173"/>
            <a:ext cx="2220788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Subordinating conjunctions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because,  when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though, while,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after,  unless, however, since, if, 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 txBox="1"/>
          <p:nvPr/>
        </p:nvSpPr>
        <p:spPr>
          <a:xfrm>
            <a:off x="7367223" y="2228675"/>
            <a:ext cx="1670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D,I</a:t>
            </a:r>
            <a:endParaRPr/>
          </a:p>
        </p:txBody>
      </p:sp>
      <p:sp>
        <p:nvSpPr>
          <p:cNvPr id="194" name="Google Shape;194;p6"/>
          <p:cNvSpPr txBox="1"/>
          <p:nvPr/>
        </p:nvSpPr>
        <p:spPr>
          <a:xfrm>
            <a:off x="8687463" y="2232153"/>
            <a:ext cx="98456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</a:t>
            </a:r>
            <a:endParaRPr/>
          </a:p>
        </p:txBody>
      </p:sp>
      <p:sp>
        <p:nvSpPr>
          <p:cNvPr id="195" name="Google Shape;195;p6"/>
          <p:cNvSpPr txBox="1"/>
          <p:nvPr/>
        </p:nvSpPr>
        <p:spPr>
          <a:xfrm>
            <a:off x="8579599" y="3930135"/>
            <a:ext cx="6337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D,I</a:t>
            </a:r>
            <a:endParaRPr/>
          </a:p>
        </p:txBody>
      </p:sp>
      <p:sp>
        <p:nvSpPr>
          <p:cNvPr id="196" name="Google Shape;196;p6"/>
          <p:cNvSpPr txBox="1"/>
          <p:nvPr/>
        </p:nvSpPr>
        <p:spPr>
          <a:xfrm>
            <a:off x="9337800" y="5891324"/>
            <a:ext cx="6337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D,I</a:t>
            </a:r>
            <a:endParaRPr/>
          </a:p>
        </p:txBody>
      </p:sp>
      <p:sp>
        <p:nvSpPr>
          <p:cNvPr id="197" name="Google Shape;197;p6"/>
          <p:cNvSpPr txBox="1"/>
          <p:nvPr/>
        </p:nvSpPr>
        <p:spPr>
          <a:xfrm>
            <a:off x="9231622" y="4831434"/>
            <a:ext cx="5421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204" name="Google Shape;204;p7"/>
          <p:cNvSpPr txBox="1"/>
          <p:nvPr/>
        </p:nvSpPr>
        <p:spPr>
          <a:xfrm>
            <a:off x="10190845" y="917628"/>
            <a:ext cx="198866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an example of a sentence with a dependent and an independent clause?</a:t>
            </a:r>
            <a:endParaRPr/>
          </a:p>
        </p:txBody>
      </p:sp>
      <p:pic>
        <p:nvPicPr>
          <p:cNvPr id="205" name="Google Shape;205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4772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4685" y="24355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4772" y="87872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18850" y="8646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7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7"/>
          <p:cNvSpPr/>
          <p:nvPr/>
        </p:nvSpPr>
        <p:spPr>
          <a:xfrm>
            <a:off x="172755" y="796681"/>
            <a:ext cx="9469132" cy="36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sentences below contain 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dependent and an independent clause?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 was lost in the woods, but she quickly found her way.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Mary was lost in the woods because she forgot a map.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woods, Mary was lost. 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While Mary was lost in the woods, she met the most peculiar creature. </a:t>
            </a:r>
            <a:endParaRPr/>
          </a:p>
        </p:txBody>
      </p:sp>
      <p:sp>
        <p:nvSpPr>
          <p:cNvPr id="212" name="Google Shape;212;p7"/>
          <p:cNvSpPr txBox="1"/>
          <p:nvPr/>
        </p:nvSpPr>
        <p:spPr>
          <a:xfrm>
            <a:off x="169738" y="4772359"/>
            <a:ext cx="11480934" cy="188099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sentence has one independent clause and one dependent clause.   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independent clause has a subject and a predicate.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dependent clause has a subject, a predicate and a subordinating conjunction. It cannot stand alone.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the dependent clause comes first, a comma is inserted between the clauses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the dependent clause comes second, no comma is needed.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3" name="Google Shape;213;p7" descr="https://cdn3.vectorstock.com/i/1000x1000/77/52/yes-tick-icon-vector-22957752.jpg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8998097" y="2561781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7" descr="See the source image"/>
          <p:cNvPicPr preferRelativeResize="0"/>
          <p:nvPr/>
        </p:nvPicPr>
        <p:blipFill rotWithShape="1">
          <a:blip r:embed="rId10">
            <a:alphaModFix/>
          </a:blip>
          <a:srcRect l="50750"/>
          <a:stretch/>
        </p:blipFill>
        <p:spPr>
          <a:xfrm>
            <a:off x="9393998" y="1925296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7" descr="See the source image"/>
          <p:cNvPicPr preferRelativeResize="0"/>
          <p:nvPr/>
        </p:nvPicPr>
        <p:blipFill rotWithShape="1">
          <a:blip r:embed="rId10">
            <a:alphaModFix/>
          </a:blip>
          <a:srcRect l="50750"/>
          <a:stretch/>
        </p:blipFill>
        <p:spPr>
          <a:xfrm>
            <a:off x="5023366" y="3102849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7" descr="https://cdn3.vectorstock.com/i/1000x1000/77/52/yes-tick-icon-vector-22957752.jpg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3638764" y="4183389"/>
            <a:ext cx="395901" cy="29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22" name="Google Shape;222;p8"/>
          <p:cNvSpPr/>
          <p:nvPr/>
        </p:nvSpPr>
        <p:spPr>
          <a:xfrm>
            <a:off x="299708" y="4166552"/>
            <a:ext cx="1022732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I am a passionate basketball fan, I attend every game.</a:t>
            </a:r>
            <a:endParaRPr/>
          </a:p>
        </p:txBody>
      </p:sp>
      <p:sp>
        <p:nvSpPr>
          <p:cNvPr id="223" name="Google Shape;223;p8"/>
          <p:cNvSpPr txBox="1"/>
          <p:nvPr/>
        </p:nvSpPr>
        <p:spPr>
          <a:xfrm>
            <a:off x="299709" y="5028573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cookies were burnt because Lucy over cooked them. </a:t>
            </a:r>
            <a:endParaRPr/>
          </a:p>
        </p:txBody>
      </p:sp>
      <p:sp>
        <p:nvSpPr>
          <p:cNvPr id="224" name="Google Shape;224;p8"/>
          <p:cNvSpPr txBox="1"/>
          <p:nvPr/>
        </p:nvSpPr>
        <p:spPr>
          <a:xfrm>
            <a:off x="259934" y="594243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boys visited the park after they spent time at the zoo. </a:t>
            </a:r>
            <a:endParaRPr/>
          </a:p>
        </p:txBody>
      </p:sp>
      <p:sp>
        <p:nvSpPr>
          <p:cNvPr id="225" name="Google Shape;225;p8"/>
          <p:cNvSpPr/>
          <p:nvPr/>
        </p:nvSpPr>
        <p:spPr>
          <a:xfrm>
            <a:off x="191589" y="2827235"/>
            <a:ext cx="7010664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subordinating conjunction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dependent clause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Double underline the independent clause</a:t>
            </a:r>
            <a:endParaRPr/>
          </a:p>
        </p:txBody>
      </p:sp>
      <p:sp>
        <p:nvSpPr>
          <p:cNvPr id="226" name="Google Shape;226;p8"/>
          <p:cNvSpPr txBox="1"/>
          <p:nvPr/>
        </p:nvSpPr>
        <p:spPr>
          <a:xfrm>
            <a:off x="-1" y="-1"/>
            <a:ext cx="4612943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 re-explanation</a:t>
            </a:r>
            <a:endParaRPr/>
          </a:p>
        </p:txBody>
      </p:sp>
      <p:sp>
        <p:nvSpPr>
          <p:cNvPr id="227" name="Google Shape;227;p8"/>
          <p:cNvSpPr txBox="1"/>
          <p:nvPr/>
        </p:nvSpPr>
        <p:spPr>
          <a:xfrm>
            <a:off x="9756818" y="864237"/>
            <a:ext cx="2348620" cy="2246769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subordinating conjunction?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part of the sentence a dependent clause?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part of the sentence an  independent clause? </a:t>
            </a:r>
            <a:endParaRPr/>
          </a:p>
        </p:txBody>
      </p:sp>
      <p:pic>
        <p:nvPicPr>
          <p:cNvPr id="228" name="Google Shape;228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1393" y="10083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2287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05694" y="12583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8"/>
          <p:cNvSpPr txBox="1"/>
          <p:nvPr/>
        </p:nvSpPr>
        <p:spPr>
          <a:xfrm>
            <a:off x="154907" y="734465"/>
            <a:ext cx="9403267" cy="188099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sentence has one independent clause and one dependent clause.   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independent clause has a subject and a predicate.</a:t>
            </a:r>
            <a:endParaRPr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dependent clause has a subject, a predicate and a subordinating conjunction. It cannot stand alone.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the dependent clause comes first, a comma is inserted between the clauses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the dependent clause comes second, no comma is needed.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9816305" y="4896173"/>
            <a:ext cx="2220788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Subordinating conjunctions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because,  when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though, while,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after,  unless, however, since, if, 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7400901" y="2744375"/>
            <a:ext cx="1604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D,I</a:t>
            </a:r>
            <a:endParaRPr/>
          </a:p>
        </p:txBody>
      </p:sp>
      <p:sp>
        <p:nvSpPr>
          <p:cNvPr id="234" name="Google Shape;234;p8"/>
          <p:cNvSpPr txBox="1"/>
          <p:nvPr/>
        </p:nvSpPr>
        <p:spPr>
          <a:xfrm>
            <a:off x="8721129" y="2747855"/>
            <a:ext cx="98456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</a:t>
            </a:r>
            <a:endParaRPr/>
          </a:p>
        </p:txBody>
      </p:sp>
      <p:sp>
        <p:nvSpPr>
          <p:cNvPr id="235" name="Google Shape;235;p8"/>
          <p:cNvSpPr/>
          <p:nvPr/>
        </p:nvSpPr>
        <p:spPr>
          <a:xfrm>
            <a:off x="118225" y="4145944"/>
            <a:ext cx="1246551" cy="544286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6" name="Google Shape;236;p8"/>
          <p:cNvCxnSpPr/>
          <p:nvPr/>
        </p:nvCxnSpPr>
        <p:spPr>
          <a:xfrm>
            <a:off x="517462" y="4658995"/>
            <a:ext cx="5934160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8"/>
          <p:cNvCxnSpPr/>
          <p:nvPr/>
        </p:nvCxnSpPr>
        <p:spPr>
          <a:xfrm>
            <a:off x="6753606" y="4632045"/>
            <a:ext cx="3216442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8"/>
          <p:cNvCxnSpPr/>
          <p:nvPr/>
        </p:nvCxnSpPr>
        <p:spPr>
          <a:xfrm>
            <a:off x="6753606" y="4690230"/>
            <a:ext cx="3216442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8"/>
          <p:cNvCxnSpPr/>
          <p:nvPr/>
        </p:nvCxnSpPr>
        <p:spPr>
          <a:xfrm>
            <a:off x="584818" y="5471312"/>
            <a:ext cx="3216442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0" name="Google Shape;240;p8"/>
          <p:cNvCxnSpPr/>
          <p:nvPr/>
        </p:nvCxnSpPr>
        <p:spPr>
          <a:xfrm>
            <a:off x="584818" y="5529497"/>
            <a:ext cx="3216442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1" name="Google Shape;241;p8"/>
          <p:cNvCxnSpPr/>
          <p:nvPr/>
        </p:nvCxnSpPr>
        <p:spPr>
          <a:xfrm>
            <a:off x="299708" y="6401242"/>
            <a:ext cx="3944746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8"/>
          <p:cNvCxnSpPr/>
          <p:nvPr/>
        </p:nvCxnSpPr>
        <p:spPr>
          <a:xfrm>
            <a:off x="299708" y="6459427"/>
            <a:ext cx="3958393" cy="27296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3;p8"/>
          <p:cNvSpPr/>
          <p:nvPr/>
        </p:nvSpPr>
        <p:spPr>
          <a:xfrm>
            <a:off x="4166817" y="5886049"/>
            <a:ext cx="1246551" cy="544286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4086369" y="5009002"/>
            <a:ext cx="1604747" cy="544286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8"/>
          <p:cNvCxnSpPr/>
          <p:nvPr/>
        </p:nvCxnSpPr>
        <p:spPr>
          <a:xfrm>
            <a:off x="4258101" y="5471312"/>
            <a:ext cx="5489859" cy="1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" name="Google Shape;246;p8"/>
          <p:cNvCxnSpPr/>
          <p:nvPr/>
        </p:nvCxnSpPr>
        <p:spPr>
          <a:xfrm>
            <a:off x="4554304" y="6409411"/>
            <a:ext cx="4739816" cy="20924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"/>
          <p:cNvSpPr/>
          <p:nvPr/>
        </p:nvSpPr>
        <p:spPr>
          <a:xfrm>
            <a:off x="279024" y="2992252"/>
            <a:ext cx="1164766" cy="58477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dirty="0"/>
          </a:p>
        </p:txBody>
      </p:sp>
      <p:sp>
        <p:nvSpPr>
          <p:cNvPr id="253" name="Google Shape;253;p9"/>
          <p:cNvSpPr/>
          <p:nvPr/>
        </p:nvSpPr>
        <p:spPr>
          <a:xfrm>
            <a:off x="105303" y="563795"/>
            <a:ext cx="8752935" cy="132343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subordinating conjunction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dependent clause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Double underline the independent clause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a comma if the sentence starts with a dependent clause. </a:t>
            </a:r>
            <a:endParaRPr/>
          </a:p>
        </p:txBody>
      </p:sp>
      <p:pic>
        <p:nvPicPr>
          <p:cNvPr id="254" name="Google Shape;254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99588" y="93294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8071" y="797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2327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9"/>
          <p:cNvSpPr txBox="1"/>
          <p:nvPr/>
        </p:nvSpPr>
        <p:spPr>
          <a:xfrm>
            <a:off x="279024" y="2972174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the rain eased the cricket match could continue. </a:t>
            </a:r>
            <a:endParaRPr/>
          </a:p>
        </p:txBody>
      </p:sp>
      <p:cxnSp>
        <p:nvCxnSpPr>
          <p:cNvPr id="258" name="Google Shape;258;p9"/>
          <p:cNvCxnSpPr/>
          <p:nvPr/>
        </p:nvCxnSpPr>
        <p:spPr>
          <a:xfrm>
            <a:off x="279024" y="3543104"/>
            <a:ext cx="3911247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9" name="Google Shape;259;p9"/>
          <p:cNvCxnSpPr/>
          <p:nvPr/>
        </p:nvCxnSpPr>
        <p:spPr>
          <a:xfrm>
            <a:off x="4455936" y="3552138"/>
            <a:ext cx="6575251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9"/>
          <p:cNvCxnSpPr/>
          <p:nvPr/>
        </p:nvCxnSpPr>
        <p:spPr>
          <a:xfrm>
            <a:off x="4455935" y="3637333"/>
            <a:ext cx="6575251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9"/>
          <p:cNvSpPr txBox="1"/>
          <p:nvPr/>
        </p:nvSpPr>
        <p:spPr>
          <a:xfrm>
            <a:off x="4190271" y="3020014"/>
            <a:ext cx="2872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</p:txBody>
      </p:sp>
      <p:sp>
        <p:nvSpPr>
          <p:cNvPr id="262" name="Google Shape;262;p9"/>
          <p:cNvSpPr txBox="1"/>
          <p:nvPr/>
        </p:nvSpPr>
        <p:spPr>
          <a:xfrm>
            <a:off x="10006969" y="977631"/>
            <a:ext cx="1988664" cy="156966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part of the sentence an independent/ dependent clause?</a:t>
            </a:r>
            <a:endParaRPr sz="12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Does this sentence require a comma? Why or why not? </a:t>
            </a:r>
            <a:endParaRPr/>
          </a:p>
        </p:txBody>
      </p:sp>
      <p:sp>
        <p:nvSpPr>
          <p:cNvPr id="263" name="Google Shape;263;p9"/>
          <p:cNvSpPr txBox="1"/>
          <p:nvPr/>
        </p:nvSpPr>
        <p:spPr>
          <a:xfrm>
            <a:off x="9816305" y="4896173"/>
            <a:ext cx="2220788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Subordinating conjunctions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because,  when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though, while,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after,  unless, however, since, if, 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9"/>
          <p:cNvSpPr txBox="1"/>
          <p:nvPr/>
        </p:nvSpPr>
        <p:spPr>
          <a:xfrm>
            <a:off x="4477522" y="3870650"/>
            <a:ext cx="2144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D,I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1485</Words>
  <Application>Microsoft Office PowerPoint</Application>
  <PresentationFormat>Widescreen</PresentationFormat>
  <Paragraphs>211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Noto Sans Symbols</vt:lpstr>
      <vt:lpstr>Quattrocento Sans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2</cp:revision>
  <dcterms:created xsi:type="dcterms:W3CDTF">2021-08-04T08:19:39Z</dcterms:created>
  <dcterms:modified xsi:type="dcterms:W3CDTF">2022-07-21T16:36:37Z</dcterms:modified>
</cp:coreProperties>
</file>