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71" r:id="rId4"/>
    <p:sldId id="260" r:id="rId5"/>
    <p:sldId id="293" r:id="rId6"/>
    <p:sldId id="295" r:id="rId7"/>
    <p:sldId id="294" r:id="rId8"/>
    <p:sldId id="296" r:id="rId9"/>
    <p:sldId id="263" r:id="rId10"/>
    <p:sldId id="286" r:id="rId11"/>
    <p:sldId id="297" r:id="rId12"/>
    <p:sldId id="298" r:id="rId13"/>
    <p:sldId id="299" r:id="rId14"/>
    <p:sldId id="28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00B050"/>
    <a:srgbClr val="FFFFFF"/>
    <a:srgbClr val="F5D327"/>
    <a:srgbClr val="79FF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2" autoAdjust="0"/>
    <p:restoredTop sz="94660"/>
  </p:normalViewPr>
  <p:slideViewPr>
    <p:cSldViewPr snapToGrid="0">
      <p:cViewPr varScale="1">
        <p:scale>
          <a:sx n="86" d="100"/>
          <a:sy n="86" d="100"/>
        </p:scale>
        <p:origin x="51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E6F4EABA-7327-4C9B-A25B-2EC6D8E7B2ED}" type="datetimeFigureOut">
              <a:rPr lang="en-AU" smtClean="0"/>
              <a:t>18/04/2023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3251291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6F4EABA-7327-4C9B-A25B-2EC6D8E7B2ED}" type="datetimeFigureOut">
              <a:rPr lang="en-AU" smtClean="0"/>
              <a:t>18/04/2023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1345108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6F4EABA-7327-4C9B-A25B-2EC6D8E7B2ED}" type="datetimeFigureOut">
              <a:rPr lang="en-AU" smtClean="0"/>
              <a:t>18/04/2023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3529892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ceptual Understandin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7EA4C0-DFEB-416B-9F49-DC26B90F42AF}"/>
              </a:ext>
            </a:extLst>
          </p:cNvPr>
          <p:cNvSpPr>
            <a:spLocks noGrp="1"/>
          </p:cNvSpPr>
          <p:nvPr>
            <p:ph idx="1" hasCustomPrompt="1"/>
          </p:nvPr>
        </p:nvSpPr>
        <p:spPr>
          <a:xfrm>
            <a:off x="154907" y="766354"/>
            <a:ext cx="11845504" cy="5904410"/>
          </a:xfrm>
          <a:prstGeom prst="rect">
            <a:avLst/>
          </a:prstGeom>
        </p:spPr>
        <p:txBody>
          <a:bodyPr/>
          <a:lstStyle>
            <a:lvl1pPr>
              <a:defRPr sz="2000">
                <a:latin typeface="Century Gothic" panose="020B0502020202020204" pitchFamily="34" charset="0"/>
                <a:ea typeface="Verdana" panose="020B0604030504040204" pitchFamily="34" charset="0"/>
              </a:defRPr>
            </a:lvl1pPr>
          </a:lstStyle>
          <a:p>
            <a:pPr marL="0" indent="0">
              <a:buNone/>
            </a:pPr>
            <a:r>
              <a:rPr lang="en-AU" sz="2000" dirty="0">
                <a:latin typeface="Verdana" panose="020B0604030504040204" pitchFamily="34" charset="0"/>
                <a:ea typeface="Verdana" panose="020B0604030504040204" pitchFamily="34" charset="0"/>
              </a:rPr>
              <a:t>Click to add text</a:t>
            </a:r>
            <a:endParaRPr lang="en-AU" dirty="0">
              <a:latin typeface="Arial Rounded MT Bold" panose="020F0704030504030204" pitchFamily="34" charset="0"/>
            </a:endParaRPr>
          </a:p>
        </p:txBody>
      </p:sp>
    </p:spTree>
    <p:extLst>
      <p:ext uri="{BB962C8B-B14F-4D97-AF65-F5344CB8AC3E}">
        <p14:creationId xmlns:p14="http://schemas.microsoft.com/office/powerpoint/2010/main" val="235630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ceptual Understandin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7EA4C0-DFEB-416B-9F49-DC26B90F42AF}"/>
              </a:ext>
            </a:extLst>
          </p:cNvPr>
          <p:cNvSpPr>
            <a:spLocks noGrp="1"/>
          </p:cNvSpPr>
          <p:nvPr>
            <p:ph idx="1" hasCustomPrompt="1"/>
          </p:nvPr>
        </p:nvSpPr>
        <p:spPr>
          <a:xfrm>
            <a:off x="154907" y="766354"/>
            <a:ext cx="11845504" cy="5904410"/>
          </a:xfrm>
          <a:prstGeom prst="rect">
            <a:avLst/>
          </a:prstGeom>
        </p:spPr>
        <p:txBody>
          <a:bodyPr/>
          <a:lstStyle>
            <a:lvl1pPr>
              <a:defRPr sz="2000">
                <a:latin typeface="Century Gothic" panose="020B0502020202020204" pitchFamily="34" charset="0"/>
                <a:ea typeface="Verdana" panose="020B0604030504040204" pitchFamily="34" charset="0"/>
              </a:defRPr>
            </a:lvl1pPr>
          </a:lstStyle>
          <a:p>
            <a:pPr marL="0" indent="0">
              <a:buNone/>
            </a:pPr>
            <a:r>
              <a:rPr lang="en-AU" sz="2000" dirty="0">
                <a:latin typeface="Verdana" panose="020B0604030504040204" pitchFamily="34" charset="0"/>
                <a:ea typeface="Verdana" panose="020B0604030504040204" pitchFamily="34" charset="0"/>
              </a:rPr>
              <a:t>Click to add text</a:t>
            </a:r>
            <a:endParaRPr lang="en-AU" dirty="0">
              <a:latin typeface="Arial Rounded MT Bold" panose="020F0704030504030204" pitchFamily="34" charset="0"/>
            </a:endParaRPr>
          </a:p>
        </p:txBody>
      </p:sp>
    </p:spTree>
    <p:extLst>
      <p:ext uri="{BB962C8B-B14F-4D97-AF65-F5344CB8AC3E}">
        <p14:creationId xmlns:p14="http://schemas.microsoft.com/office/powerpoint/2010/main" val="2229950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6F4EABA-7327-4C9B-A25B-2EC6D8E7B2ED}" type="datetimeFigureOut">
              <a:rPr lang="en-AU" smtClean="0"/>
              <a:t>18/04/2023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3894332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6F4EABA-7327-4C9B-A25B-2EC6D8E7B2ED}" type="datetimeFigureOut">
              <a:rPr lang="en-AU" smtClean="0"/>
              <a:t>18/04/2023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94704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E6F4EABA-7327-4C9B-A25B-2EC6D8E7B2ED}" type="datetimeFigureOut">
              <a:rPr lang="en-AU" smtClean="0"/>
              <a:t>18/04/2023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758081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E6F4EABA-7327-4C9B-A25B-2EC6D8E7B2ED}" type="datetimeFigureOut">
              <a:rPr lang="en-AU" smtClean="0"/>
              <a:t>18/04/2023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192990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E6F4EABA-7327-4C9B-A25B-2EC6D8E7B2ED}" type="datetimeFigureOut">
              <a:rPr lang="en-AU" smtClean="0"/>
              <a:t>18/04/2023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3007194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F4EABA-7327-4C9B-A25B-2EC6D8E7B2ED}" type="datetimeFigureOut">
              <a:rPr lang="en-AU" smtClean="0"/>
              <a:t>18/04/2023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3078853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6F4EABA-7327-4C9B-A25B-2EC6D8E7B2ED}" type="datetimeFigureOut">
              <a:rPr lang="en-AU" smtClean="0"/>
              <a:t>18/04/2023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1388564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6F4EABA-7327-4C9B-A25B-2EC6D8E7B2ED}" type="datetimeFigureOut">
              <a:rPr lang="en-AU" smtClean="0"/>
              <a:t>18/04/2023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2609852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entury Gothic" panose="020B0502020202020204" pitchFamily="34" charset="0"/>
              </a:defRPr>
            </a:lvl1pPr>
          </a:lstStyle>
          <a:p>
            <a:fld id="{E6F4EABA-7327-4C9B-A25B-2EC6D8E7B2ED}" type="datetimeFigureOut">
              <a:rPr lang="en-AU" smtClean="0"/>
              <a:pPr/>
              <a:t>18/04/2023</a:t>
            </a:fld>
            <a:endParaRPr lang="en-AU"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entury Gothic" panose="020B0502020202020204" pitchFamily="34" charset="0"/>
              </a:defRPr>
            </a:lvl1pPr>
          </a:lstStyle>
          <a:p>
            <a:endParaRPr lang="en-AU"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entury Gothic" panose="020B0502020202020204" pitchFamily="34" charset="0"/>
              </a:defRPr>
            </a:lvl1pPr>
          </a:lstStyle>
          <a:p>
            <a:fld id="{1482C3C5-518F-455F-891D-918179D3F322}" type="slidenum">
              <a:rPr lang="en-AU" smtClean="0"/>
              <a:pPr/>
              <a:t>‹#›</a:t>
            </a:fld>
            <a:endParaRPr lang="en-AU" dirty="0"/>
          </a:p>
        </p:txBody>
      </p:sp>
    </p:spTree>
    <p:extLst>
      <p:ext uri="{BB962C8B-B14F-4D97-AF65-F5344CB8AC3E}">
        <p14:creationId xmlns:p14="http://schemas.microsoft.com/office/powerpoint/2010/main" val="3145172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D40BDE3-08CA-4B6C-9FF3-036D3F24054D}"/>
              </a:ext>
            </a:extLst>
          </p:cNvPr>
          <p:cNvSpPr>
            <a:spLocks noGrp="1"/>
          </p:cNvSpPr>
          <p:nvPr>
            <p:ph type="subTitle" idx="1"/>
          </p:nvPr>
        </p:nvSpPr>
        <p:spPr>
          <a:xfrm>
            <a:off x="1561323" y="1773238"/>
            <a:ext cx="9144000" cy="3190648"/>
          </a:xfrm>
          <a:solidFill>
            <a:srgbClr val="00B050"/>
          </a:solidFill>
          <a:ln>
            <a:solidFill>
              <a:schemeClr val="tx1"/>
            </a:solidFill>
          </a:ln>
        </p:spPr>
        <p:txBody>
          <a:bodyPr>
            <a:normAutofit fontScale="92500" lnSpcReduction="20000"/>
          </a:bodyPr>
          <a:lstStyle/>
          <a:p>
            <a:pPr algn="l"/>
            <a:r>
              <a:rPr lang="en-AU" b="1" dirty="0"/>
              <a:t>Year: </a:t>
            </a:r>
            <a:r>
              <a:rPr lang="en-AU" dirty="0"/>
              <a:t>5</a:t>
            </a:r>
          </a:p>
          <a:p>
            <a:pPr algn="l"/>
            <a:endParaRPr lang="en-AU" dirty="0"/>
          </a:p>
          <a:p>
            <a:pPr algn="l"/>
            <a:r>
              <a:rPr lang="en-AU" b="1" dirty="0"/>
              <a:t>Term: </a:t>
            </a:r>
            <a:r>
              <a:rPr lang="en-AU" dirty="0"/>
              <a:t>3</a:t>
            </a:r>
          </a:p>
          <a:p>
            <a:pPr algn="l"/>
            <a:endParaRPr lang="en-AU" dirty="0"/>
          </a:p>
          <a:p>
            <a:pPr algn="l"/>
            <a:r>
              <a:rPr lang="en-AU" b="1" dirty="0"/>
              <a:t>Objective: </a:t>
            </a:r>
            <a:r>
              <a:rPr lang="en-US" dirty="0"/>
              <a:t>Identify the difference between first person and third person point of view and edit to change POV</a:t>
            </a:r>
          </a:p>
          <a:p>
            <a:pPr algn="l"/>
            <a:r>
              <a:rPr lang="en-AU" i="1" dirty="0"/>
              <a:t> </a:t>
            </a:r>
          </a:p>
          <a:p>
            <a:pPr algn="l"/>
            <a:endParaRPr lang="en-AU" dirty="0"/>
          </a:p>
          <a:p>
            <a:pPr algn="l"/>
            <a:r>
              <a:rPr lang="en-AU" b="1" dirty="0"/>
              <a:t>Author: </a:t>
            </a:r>
            <a:r>
              <a:rPr lang="en-AU" dirty="0"/>
              <a:t>Dan Turner</a:t>
            </a:r>
          </a:p>
        </p:txBody>
      </p:sp>
    </p:spTree>
    <p:extLst>
      <p:ext uri="{BB962C8B-B14F-4D97-AF65-F5344CB8AC3E}">
        <p14:creationId xmlns:p14="http://schemas.microsoft.com/office/powerpoint/2010/main" val="1123599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9401" y="2625731"/>
            <a:ext cx="11441448"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3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 looked in the water, but it was too murky for me to see anything.</a:t>
            </a:r>
          </a:p>
        </p:txBody>
      </p:sp>
      <p:sp>
        <p:nvSpPr>
          <p:cNvPr id="10" name="TextBox 9"/>
          <p:cNvSpPr txBox="1"/>
          <p:nvPr/>
        </p:nvSpPr>
        <p:spPr>
          <a:xfrm>
            <a:off x="400237" y="4893608"/>
            <a:ext cx="11902599" cy="1077218"/>
          </a:xfrm>
          <a:prstGeom prst="rect">
            <a:avLst/>
          </a:prstGeom>
          <a:noFill/>
        </p:spPr>
        <p:txBody>
          <a:bodyPr wrap="square" rtlCol="0">
            <a:spAutoFit/>
          </a:bodyPr>
          <a:lstStyle/>
          <a:p>
            <a:pPr lvl="0">
              <a:defRPr/>
            </a:pPr>
            <a:r>
              <a:rPr lang="en-US" sz="3200" b="1" dirty="0">
                <a:solidFill>
                  <a:srgbClr val="0070C0"/>
                </a:solidFill>
                <a:latin typeface="Century Gothic" panose="020B0502020202020204" pitchFamily="34" charset="0"/>
              </a:rPr>
              <a:t>Harry</a:t>
            </a:r>
            <a:r>
              <a:rPr lang="en-US" sz="3200" b="1" dirty="0">
                <a:solidFill>
                  <a:prstClr val="black"/>
                </a:solidFill>
                <a:latin typeface="Century Gothic" panose="020B0502020202020204" pitchFamily="34" charset="0"/>
              </a:rPr>
              <a:t> looked in the water, but it was too murky for </a:t>
            </a:r>
            <a:r>
              <a:rPr lang="en-US" sz="3200" b="1" dirty="0">
                <a:solidFill>
                  <a:srgbClr val="0070C0"/>
                </a:solidFill>
                <a:latin typeface="Century Gothic" panose="020B0502020202020204" pitchFamily="34" charset="0"/>
              </a:rPr>
              <a:t>him</a:t>
            </a:r>
            <a:r>
              <a:rPr lang="en-US" sz="3200" b="1" dirty="0">
                <a:solidFill>
                  <a:prstClr val="black"/>
                </a:solidFill>
                <a:latin typeface="Century Gothic" panose="020B0502020202020204" pitchFamily="34" charset="0"/>
              </a:rPr>
              <a:t> to see anything.</a:t>
            </a:r>
          </a:p>
        </p:txBody>
      </p:sp>
      <p:sp>
        <p:nvSpPr>
          <p:cNvPr id="11" name="TextBox 10"/>
          <p:cNvSpPr txBox="1"/>
          <p:nvPr/>
        </p:nvSpPr>
        <p:spPr>
          <a:xfrm>
            <a:off x="0" y="-1"/>
            <a:ext cx="3600450" cy="369332"/>
          </a:xfrm>
          <a:prstGeom prst="rect">
            <a:avLst/>
          </a:prstGeom>
          <a:solidFill>
            <a:srgbClr val="00B05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Skill development: I do</a:t>
            </a:r>
          </a:p>
        </p:txBody>
      </p:sp>
      <p:sp>
        <p:nvSpPr>
          <p:cNvPr id="18" name="TextBox 17"/>
          <p:cNvSpPr txBox="1"/>
          <p:nvPr/>
        </p:nvSpPr>
        <p:spPr>
          <a:xfrm>
            <a:off x="10203336" y="913049"/>
            <a:ext cx="1988664" cy="1384995"/>
          </a:xfrm>
          <a:prstGeom prst="rect">
            <a:avLst/>
          </a:prstGeom>
          <a:solidFill>
            <a:srgbClr val="79FF9C"/>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CFU:</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What is the POV?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dirty="0">
                <a:solidFill>
                  <a:prstClr val="black"/>
                </a:solidFill>
                <a:latin typeface="Century Gothic" panose="020B0502020202020204" pitchFamily="34" charset="0"/>
              </a:rPr>
              <a:t>What do I need to change to change it to third person POV?</a:t>
            </a:r>
            <a:endParaRPr kumimoji="0" lang="en-AU"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13" name="Picture 12" descr="Logo, icon&#10;&#10;Description automatically generated">
            <a:extLst>
              <a:ext uri="{FF2B5EF4-FFF2-40B4-BE49-F238E27FC236}">
                <a16:creationId xmlns:a16="http://schemas.microsoft.com/office/drawing/2014/main" id="{E75C8986-7CB3-4E3A-B030-BAAB5B4B0DCB}"/>
              </a:ext>
            </a:extLst>
          </p:cNvPr>
          <p:cNvPicPr>
            <a:picLocks noChangeAspect="1"/>
          </p:cNvPicPr>
          <p:nvPr/>
        </p:nvPicPr>
        <p:blipFill>
          <a:blip r:embed="rId2"/>
          <a:stretch>
            <a:fillRect/>
          </a:stretch>
        </p:blipFill>
        <p:spPr>
          <a:xfrm>
            <a:off x="11327210" y="69145"/>
            <a:ext cx="674078" cy="674078"/>
          </a:xfrm>
          <a:prstGeom prst="rect">
            <a:avLst/>
          </a:prstGeom>
        </p:spPr>
      </p:pic>
      <p:pic>
        <p:nvPicPr>
          <p:cNvPr id="20" name="Content Placeholder 4" descr="Icon&#10;&#10;Description automatically generated">
            <a:extLst>
              <a:ext uri="{FF2B5EF4-FFF2-40B4-BE49-F238E27FC236}">
                <a16:creationId xmlns:a16="http://schemas.microsoft.com/office/drawing/2014/main" id="{C22CE6C2-ABFD-4E2B-9A07-121484895F3D}"/>
              </a:ext>
            </a:extLst>
          </p:cNvPr>
          <p:cNvPicPr>
            <a:picLocks noChangeAspect="1"/>
          </p:cNvPicPr>
          <p:nvPr/>
        </p:nvPicPr>
        <p:blipFill>
          <a:blip r:embed="rId3"/>
          <a:stretch>
            <a:fillRect/>
          </a:stretch>
        </p:blipFill>
        <p:spPr>
          <a:xfrm>
            <a:off x="9755685" y="69145"/>
            <a:ext cx="674079" cy="674079"/>
          </a:xfrm>
          <a:prstGeom prst="rect">
            <a:avLst/>
          </a:prstGeom>
        </p:spPr>
      </p:pic>
      <p:pic>
        <p:nvPicPr>
          <p:cNvPr id="21" name="Picture 20" descr="Icon&#10;&#10;Description automatically generated">
            <a:extLst>
              <a:ext uri="{FF2B5EF4-FFF2-40B4-BE49-F238E27FC236}">
                <a16:creationId xmlns:a16="http://schemas.microsoft.com/office/drawing/2014/main" id="{26263B14-979B-4AA9-80EC-5CB1A0D95FA3}"/>
              </a:ext>
            </a:extLst>
          </p:cNvPr>
          <p:cNvPicPr>
            <a:picLocks noChangeAspect="1"/>
          </p:cNvPicPr>
          <p:nvPr/>
        </p:nvPicPr>
        <p:blipFill>
          <a:blip r:embed="rId4"/>
          <a:stretch>
            <a:fillRect/>
          </a:stretch>
        </p:blipFill>
        <p:spPr>
          <a:xfrm>
            <a:off x="10523590" y="69145"/>
            <a:ext cx="674078" cy="674078"/>
          </a:xfrm>
          <a:prstGeom prst="rect">
            <a:avLst/>
          </a:prstGeom>
        </p:spPr>
      </p:pic>
      <p:sp>
        <p:nvSpPr>
          <p:cNvPr id="15" name="TextBox 14">
            <a:extLst>
              <a:ext uri="{FF2B5EF4-FFF2-40B4-BE49-F238E27FC236}">
                <a16:creationId xmlns:a16="http://schemas.microsoft.com/office/drawing/2014/main" id="{BB70090B-1D35-40A9-93B6-E4C59EA6BE53}"/>
              </a:ext>
            </a:extLst>
          </p:cNvPr>
          <p:cNvSpPr txBox="1"/>
          <p:nvPr/>
        </p:nvSpPr>
        <p:spPr>
          <a:xfrm>
            <a:off x="2423996" y="3199506"/>
            <a:ext cx="3145531" cy="523220"/>
          </a:xfrm>
          <a:prstGeom prst="rect">
            <a:avLst/>
          </a:prstGeom>
          <a:noFill/>
        </p:spPr>
        <p:txBody>
          <a:bodyPr wrap="square" rtlCol="0">
            <a:spAutoFit/>
          </a:bodyPr>
          <a:lstStyle/>
          <a:p>
            <a:pPr algn="ctr"/>
            <a:r>
              <a:rPr lang="en-AU" sz="2800" dirty="0">
                <a:solidFill>
                  <a:srgbClr val="0070C0"/>
                </a:solidFill>
              </a:rPr>
              <a:t>First person POV</a:t>
            </a:r>
            <a:endParaRPr lang="en-AU" dirty="0">
              <a:solidFill>
                <a:srgbClr val="0070C0"/>
              </a:solidFill>
            </a:endParaRPr>
          </a:p>
        </p:txBody>
      </p:sp>
      <p:sp>
        <p:nvSpPr>
          <p:cNvPr id="17" name="Oval 16">
            <a:extLst>
              <a:ext uri="{FF2B5EF4-FFF2-40B4-BE49-F238E27FC236}">
                <a16:creationId xmlns:a16="http://schemas.microsoft.com/office/drawing/2014/main" id="{3EC8390F-0EBC-9052-6567-B9CB7E4DE514}"/>
              </a:ext>
            </a:extLst>
          </p:cNvPr>
          <p:cNvSpPr/>
          <p:nvPr/>
        </p:nvSpPr>
        <p:spPr>
          <a:xfrm>
            <a:off x="289401" y="2705969"/>
            <a:ext cx="257229" cy="45837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9" name="Oval 18">
            <a:extLst>
              <a:ext uri="{FF2B5EF4-FFF2-40B4-BE49-F238E27FC236}">
                <a16:creationId xmlns:a16="http://schemas.microsoft.com/office/drawing/2014/main" id="{3B6AB767-641B-A186-F5FE-B1C2C36FC044}"/>
              </a:ext>
            </a:extLst>
          </p:cNvPr>
          <p:cNvSpPr/>
          <p:nvPr/>
        </p:nvSpPr>
        <p:spPr>
          <a:xfrm>
            <a:off x="9217457" y="2705969"/>
            <a:ext cx="813236" cy="52322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6" name="Rectangle 15">
            <a:extLst>
              <a:ext uri="{FF2B5EF4-FFF2-40B4-BE49-F238E27FC236}">
                <a16:creationId xmlns:a16="http://schemas.microsoft.com/office/drawing/2014/main" id="{AD026220-2619-46E2-BA9F-19095483B5C6}"/>
              </a:ext>
            </a:extLst>
          </p:cNvPr>
          <p:cNvSpPr/>
          <p:nvPr/>
        </p:nvSpPr>
        <p:spPr>
          <a:xfrm>
            <a:off x="0" y="369331"/>
            <a:ext cx="7415289" cy="1015663"/>
          </a:xfrm>
          <a:prstGeom prst="rect">
            <a:avLst/>
          </a:prstGeom>
          <a:solidFill>
            <a:schemeClr val="bg1"/>
          </a:solidFill>
          <a:ln w="38100">
            <a:solidFill>
              <a:srgbClr val="00B050"/>
            </a:solidFill>
          </a:ln>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Identify which person point of view the sentence is in.</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Highlight the pronouns - </a:t>
            </a:r>
            <a:r>
              <a:rPr kumimoji="0" lang="en-US" sz="2000" b="0" i="0"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rPr>
              <a:t>I, my, me, </a:t>
            </a:r>
            <a:r>
              <a:rPr kumimoji="0" lang="en-US" sz="2000" b="0"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he/she, her/him</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000" dirty="0">
                <a:latin typeface="Century Gothic" panose="020B0502020202020204" pitchFamily="34" charset="0"/>
              </a:rPr>
              <a:t>Change the point of view.</a:t>
            </a:r>
            <a:endParaRPr kumimoji="0" lang="en-US" sz="2000" b="0" i="0" u="none" strike="noStrike" kern="1200" cap="none" spc="0" normalizeH="0" baseline="0" noProof="0" dirty="0">
              <a:ln>
                <a:noFill/>
              </a:ln>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5064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5" grpId="0"/>
      <p:bldP spid="17"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9355" y="2704705"/>
            <a:ext cx="11441448"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3200" dirty="0">
                <a:solidFill>
                  <a:prstClr val="black"/>
                </a:solidFill>
                <a:latin typeface="Century Gothic" panose="020B0502020202020204" pitchFamily="34" charset="0"/>
              </a:rPr>
              <a:t>Although she ran as fast as she could, there was no way Joanne was going to win the race.</a:t>
            </a:r>
            <a:endParaRPr kumimoji="0" lang="en-AU" sz="3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0" name="TextBox 9"/>
          <p:cNvSpPr txBox="1"/>
          <p:nvPr/>
        </p:nvSpPr>
        <p:spPr>
          <a:xfrm>
            <a:off x="400237" y="4893608"/>
            <a:ext cx="11902599" cy="1077218"/>
          </a:xfrm>
          <a:prstGeom prst="rect">
            <a:avLst/>
          </a:prstGeom>
          <a:noFill/>
        </p:spPr>
        <p:txBody>
          <a:bodyPr wrap="square" rtlCol="0">
            <a:spAutoFit/>
          </a:bodyPr>
          <a:lstStyle/>
          <a:p>
            <a:pPr lvl="0">
              <a:defRPr/>
            </a:pPr>
            <a:r>
              <a:rPr lang="en-US" sz="3200" b="1" dirty="0">
                <a:latin typeface="Century Gothic" panose="020B0502020202020204" pitchFamily="34" charset="0"/>
              </a:rPr>
              <a:t>Although </a:t>
            </a:r>
            <a:r>
              <a:rPr lang="en-US" sz="3200" b="1" dirty="0">
                <a:solidFill>
                  <a:srgbClr val="00CC00"/>
                </a:solidFill>
                <a:latin typeface="Century Gothic" panose="020B0502020202020204" pitchFamily="34" charset="0"/>
              </a:rPr>
              <a:t>I</a:t>
            </a:r>
            <a:r>
              <a:rPr lang="en-US" sz="3200" b="1" dirty="0">
                <a:latin typeface="Century Gothic" panose="020B0502020202020204" pitchFamily="34" charset="0"/>
              </a:rPr>
              <a:t> ran as fast as </a:t>
            </a:r>
            <a:r>
              <a:rPr lang="en-US" sz="3200" b="1" dirty="0">
                <a:solidFill>
                  <a:srgbClr val="00CC00"/>
                </a:solidFill>
                <a:latin typeface="Century Gothic" panose="020B0502020202020204" pitchFamily="34" charset="0"/>
              </a:rPr>
              <a:t>I</a:t>
            </a:r>
            <a:r>
              <a:rPr lang="en-US" sz="3200" b="1" dirty="0">
                <a:latin typeface="Century Gothic" panose="020B0502020202020204" pitchFamily="34" charset="0"/>
              </a:rPr>
              <a:t> could, there was no way </a:t>
            </a:r>
            <a:r>
              <a:rPr lang="en-US" sz="3200" b="1" dirty="0">
                <a:solidFill>
                  <a:srgbClr val="00CC00"/>
                </a:solidFill>
                <a:latin typeface="Century Gothic" panose="020B0502020202020204" pitchFamily="34" charset="0"/>
              </a:rPr>
              <a:t>I</a:t>
            </a:r>
            <a:r>
              <a:rPr lang="en-US" sz="3200" b="1" dirty="0">
                <a:latin typeface="Century Gothic" panose="020B0502020202020204" pitchFamily="34" charset="0"/>
              </a:rPr>
              <a:t> was going to win the race.</a:t>
            </a:r>
          </a:p>
        </p:txBody>
      </p:sp>
      <p:sp>
        <p:nvSpPr>
          <p:cNvPr id="11" name="TextBox 10"/>
          <p:cNvSpPr txBox="1"/>
          <p:nvPr/>
        </p:nvSpPr>
        <p:spPr>
          <a:xfrm>
            <a:off x="0" y="-1"/>
            <a:ext cx="3600450" cy="369332"/>
          </a:xfrm>
          <a:prstGeom prst="rect">
            <a:avLst/>
          </a:prstGeom>
          <a:solidFill>
            <a:srgbClr val="00B05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Skill development: We do</a:t>
            </a:r>
          </a:p>
        </p:txBody>
      </p:sp>
      <p:sp>
        <p:nvSpPr>
          <p:cNvPr id="15" name="TextBox 14">
            <a:extLst>
              <a:ext uri="{FF2B5EF4-FFF2-40B4-BE49-F238E27FC236}">
                <a16:creationId xmlns:a16="http://schemas.microsoft.com/office/drawing/2014/main" id="{BB70090B-1D35-40A9-93B6-E4C59EA6BE53}"/>
              </a:ext>
            </a:extLst>
          </p:cNvPr>
          <p:cNvSpPr txBox="1"/>
          <p:nvPr/>
        </p:nvSpPr>
        <p:spPr>
          <a:xfrm>
            <a:off x="7009952" y="3243203"/>
            <a:ext cx="3145531" cy="523220"/>
          </a:xfrm>
          <a:prstGeom prst="rect">
            <a:avLst/>
          </a:prstGeom>
          <a:noFill/>
        </p:spPr>
        <p:txBody>
          <a:bodyPr wrap="square" rtlCol="0">
            <a:spAutoFit/>
          </a:bodyPr>
          <a:lstStyle/>
          <a:p>
            <a:pPr algn="ctr"/>
            <a:r>
              <a:rPr lang="en-AU" sz="2800" dirty="0">
                <a:solidFill>
                  <a:srgbClr val="00CC00"/>
                </a:solidFill>
              </a:rPr>
              <a:t>Third person POV</a:t>
            </a:r>
            <a:endParaRPr lang="en-AU" dirty="0">
              <a:solidFill>
                <a:srgbClr val="00CC00"/>
              </a:solidFill>
            </a:endParaRPr>
          </a:p>
        </p:txBody>
      </p:sp>
      <p:sp>
        <p:nvSpPr>
          <p:cNvPr id="17" name="Oval 16">
            <a:extLst>
              <a:ext uri="{FF2B5EF4-FFF2-40B4-BE49-F238E27FC236}">
                <a16:creationId xmlns:a16="http://schemas.microsoft.com/office/drawing/2014/main" id="{3EC8390F-0EBC-9052-6567-B9CB7E4DE514}"/>
              </a:ext>
            </a:extLst>
          </p:cNvPr>
          <p:cNvSpPr/>
          <p:nvPr/>
        </p:nvSpPr>
        <p:spPr>
          <a:xfrm>
            <a:off x="2220132" y="2790951"/>
            <a:ext cx="740043" cy="458371"/>
          </a:xfrm>
          <a:prstGeom prst="ellipse">
            <a:avLst/>
          </a:prstGeom>
          <a:no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9" name="Oval 18">
            <a:extLst>
              <a:ext uri="{FF2B5EF4-FFF2-40B4-BE49-F238E27FC236}">
                <a16:creationId xmlns:a16="http://schemas.microsoft.com/office/drawing/2014/main" id="{3B6AB767-641B-A186-F5FE-B1C2C36FC044}"/>
              </a:ext>
            </a:extLst>
          </p:cNvPr>
          <p:cNvSpPr/>
          <p:nvPr/>
        </p:nvSpPr>
        <p:spPr>
          <a:xfrm>
            <a:off x="5642888" y="2775453"/>
            <a:ext cx="813236" cy="523220"/>
          </a:xfrm>
          <a:prstGeom prst="ellipse">
            <a:avLst/>
          </a:prstGeom>
          <a:no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6" name="Picture 15" descr="Logo, icon&#10;&#10;Description automatically generated">
            <a:extLst>
              <a:ext uri="{FF2B5EF4-FFF2-40B4-BE49-F238E27FC236}">
                <a16:creationId xmlns:a16="http://schemas.microsoft.com/office/drawing/2014/main" id="{0BC997DF-0449-E022-23E8-5F954E810BBB}"/>
              </a:ext>
            </a:extLst>
          </p:cNvPr>
          <p:cNvPicPr>
            <a:picLocks noChangeAspect="1"/>
          </p:cNvPicPr>
          <p:nvPr/>
        </p:nvPicPr>
        <p:blipFill>
          <a:blip r:embed="rId2"/>
          <a:stretch>
            <a:fillRect/>
          </a:stretch>
        </p:blipFill>
        <p:spPr>
          <a:xfrm>
            <a:off x="11327210" y="69145"/>
            <a:ext cx="674078" cy="674078"/>
          </a:xfrm>
          <a:prstGeom prst="rect">
            <a:avLst/>
          </a:prstGeom>
        </p:spPr>
      </p:pic>
      <p:pic>
        <p:nvPicPr>
          <p:cNvPr id="22" name="Picture 21" descr="Icon&#10;&#10;Description automatically generated">
            <a:extLst>
              <a:ext uri="{FF2B5EF4-FFF2-40B4-BE49-F238E27FC236}">
                <a16:creationId xmlns:a16="http://schemas.microsoft.com/office/drawing/2014/main" id="{438509D8-253A-C32D-3061-BABDE91909C9}"/>
              </a:ext>
            </a:extLst>
          </p:cNvPr>
          <p:cNvPicPr>
            <a:picLocks noChangeAspect="1"/>
          </p:cNvPicPr>
          <p:nvPr/>
        </p:nvPicPr>
        <p:blipFill>
          <a:blip r:embed="rId3"/>
          <a:stretch>
            <a:fillRect/>
          </a:stretch>
        </p:blipFill>
        <p:spPr>
          <a:xfrm>
            <a:off x="10523589" y="99539"/>
            <a:ext cx="674079" cy="674079"/>
          </a:xfrm>
          <a:prstGeom prst="rect">
            <a:avLst/>
          </a:prstGeom>
        </p:spPr>
      </p:pic>
      <p:pic>
        <p:nvPicPr>
          <p:cNvPr id="23" name="Content Placeholder 4" descr="Icon&#10;&#10;Description automatically generated">
            <a:extLst>
              <a:ext uri="{FF2B5EF4-FFF2-40B4-BE49-F238E27FC236}">
                <a16:creationId xmlns:a16="http://schemas.microsoft.com/office/drawing/2014/main" id="{41B1F700-0730-88AD-55FB-F2F0257C3578}"/>
              </a:ext>
            </a:extLst>
          </p:cNvPr>
          <p:cNvPicPr>
            <a:picLocks noChangeAspect="1"/>
          </p:cNvPicPr>
          <p:nvPr/>
        </p:nvPicPr>
        <p:blipFill>
          <a:blip r:embed="rId4"/>
          <a:stretch>
            <a:fillRect/>
          </a:stretch>
        </p:blipFill>
        <p:spPr>
          <a:xfrm>
            <a:off x="8958342" y="110605"/>
            <a:ext cx="674079" cy="674079"/>
          </a:xfrm>
          <a:prstGeom prst="rect">
            <a:avLst/>
          </a:prstGeom>
        </p:spPr>
      </p:pic>
      <p:pic>
        <p:nvPicPr>
          <p:cNvPr id="24" name="Picture 23" descr="Icon&#10;&#10;Description automatically generated">
            <a:extLst>
              <a:ext uri="{FF2B5EF4-FFF2-40B4-BE49-F238E27FC236}">
                <a16:creationId xmlns:a16="http://schemas.microsoft.com/office/drawing/2014/main" id="{A6746E63-B704-908C-A4DE-8768EFFEE641}"/>
              </a:ext>
            </a:extLst>
          </p:cNvPr>
          <p:cNvPicPr>
            <a:picLocks noChangeAspect="1"/>
          </p:cNvPicPr>
          <p:nvPr/>
        </p:nvPicPr>
        <p:blipFill>
          <a:blip r:embed="rId5"/>
          <a:stretch>
            <a:fillRect/>
          </a:stretch>
        </p:blipFill>
        <p:spPr>
          <a:xfrm>
            <a:off x="9719969" y="81393"/>
            <a:ext cx="674078" cy="674078"/>
          </a:xfrm>
          <a:prstGeom prst="rect">
            <a:avLst/>
          </a:prstGeom>
        </p:spPr>
      </p:pic>
      <p:sp>
        <p:nvSpPr>
          <p:cNvPr id="2" name="Oval 1">
            <a:extLst>
              <a:ext uri="{FF2B5EF4-FFF2-40B4-BE49-F238E27FC236}">
                <a16:creationId xmlns:a16="http://schemas.microsoft.com/office/drawing/2014/main" id="{52AE87F6-B61F-65D8-F369-E36861BE0B75}"/>
              </a:ext>
            </a:extLst>
          </p:cNvPr>
          <p:cNvSpPr/>
          <p:nvPr/>
        </p:nvSpPr>
        <p:spPr>
          <a:xfrm>
            <a:off x="269354" y="3243314"/>
            <a:ext cx="1683431" cy="523220"/>
          </a:xfrm>
          <a:prstGeom prst="ellipse">
            <a:avLst/>
          </a:prstGeom>
          <a:no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0" name="TextBox 19">
            <a:extLst>
              <a:ext uri="{FF2B5EF4-FFF2-40B4-BE49-F238E27FC236}">
                <a16:creationId xmlns:a16="http://schemas.microsoft.com/office/drawing/2014/main" id="{86D61956-2593-41F1-B9D6-1EAC33FD350C}"/>
              </a:ext>
            </a:extLst>
          </p:cNvPr>
          <p:cNvSpPr txBox="1"/>
          <p:nvPr/>
        </p:nvSpPr>
        <p:spPr>
          <a:xfrm>
            <a:off x="10203336" y="887174"/>
            <a:ext cx="1988664" cy="1384995"/>
          </a:xfrm>
          <a:prstGeom prst="rect">
            <a:avLst/>
          </a:prstGeom>
          <a:solidFill>
            <a:srgbClr val="79FF9C"/>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CFU:</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What is the POV?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dirty="0">
                <a:solidFill>
                  <a:prstClr val="black"/>
                </a:solidFill>
                <a:latin typeface="Century Gothic" panose="020B0502020202020204" pitchFamily="34" charset="0"/>
              </a:rPr>
              <a:t>What do you need to change to change it to first person POV?</a:t>
            </a:r>
            <a:endParaRPr kumimoji="0" lang="en-AU"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1" name="Rectangle 20">
            <a:extLst>
              <a:ext uri="{FF2B5EF4-FFF2-40B4-BE49-F238E27FC236}">
                <a16:creationId xmlns:a16="http://schemas.microsoft.com/office/drawing/2014/main" id="{FC7061B6-9066-479F-9051-DE75A54D97E1}"/>
              </a:ext>
            </a:extLst>
          </p:cNvPr>
          <p:cNvSpPr/>
          <p:nvPr/>
        </p:nvSpPr>
        <p:spPr>
          <a:xfrm>
            <a:off x="0" y="369331"/>
            <a:ext cx="7415289" cy="1015663"/>
          </a:xfrm>
          <a:prstGeom prst="rect">
            <a:avLst/>
          </a:prstGeom>
          <a:solidFill>
            <a:schemeClr val="bg1"/>
          </a:solidFill>
          <a:ln w="38100">
            <a:solidFill>
              <a:srgbClr val="00B050"/>
            </a:solidFill>
          </a:ln>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Identify which person point of view the sentence is in.</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Highlight the pronouns - </a:t>
            </a:r>
            <a:r>
              <a:rPr kumimoji="0" lang="en-US" sz="2000" b="0" i="0"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rPr>
              <a:t>I, my, me, </a:t>
            </a:r>
            <a:r>
              <a:rPr kumimoji="0" lang="en-US" sz="2000" b="0"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he/she, her/him</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000" dirty="0">
                <a:latin typeface="Century Gothic" panose="020B0502020202020204" pitchFamily="34" charset="0"/>
              </a:rPr>
              <a:t>Change the point of view.</a:t>
            </a:r>
            <a:endParaRPr kumimoji="0" lang="en-US" sz="2000" b="0" i="0" u="none" strike="noStrike" kern="1200" cap="none" spc="0" normalizeH="0" baseline="0" noProof="0" dirty="0">
              <a:ln>
                <a:noFill/>
              </a:ln>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743053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5" grpId="0"/>
      <p:bldP spid="17" grpId="0" animBg="1"/>
      <p:bldP spid="19"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9355" y="2704705"/>
            <a:ext cx="11441448"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3200" dirty="0">
                <a:solidFill>
                  <a:prstClr val="black"/>
                </a:solidFill>
                <a:latin typeface="Century Gothic" panose="020B0502020202020204" pitchFamily="34" charset="0"/>
              </a:rPr>
              <a:t>As we reached the top of the Ferris wheel, I started to feel sick. It was my first time on one.</a:t>
            </a:r>
            <a:endParaRPr kumimoji="0" lang="en-AU" sz="3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0" name="TextBox 9"/>
          <p:cNvSpPr txBox="1"/>
          <p:nvPr/>
        </p:nvSpPr>
        <p:spPr>
          <a:xfrm>
            <a:off x="400237" y="4893608"/>
            <a:ext cx="11902599" cy="1077218"/>
          </a:xfrm>
          <a:prstGeom prst="rect">
            <a:avLst/>
          </a:prstGeom>
          <a:noFill/>
        </p:spPr>
        <p:txBody>
          <a:bodyPr wrap="square" rtlCol="0">
            <a:spAutoFit/>
          </a:bodyPr>
          <a:lstStyle/>
          <a:p>
            <a:pPr lvl="0">
              <a:defRPr/>
            </a:pPr>
            <a:r>
              <a:rPr lang="en-US" sz="3200" b="1" dirty="0">
                <a:latin typeface="Century Gothic" panose="020B0502020202020204" pitchFamily="34" charset="0"/>
              </a:rPr>
              <a:t>As </a:t>
            </a:r>
            <a:r>
              <a:rPr lang="en-US" sz="3200" b="1" dirty="0">
                <a:solidFill>
                  <a:srgbClr val="0070C0"/>
                </a:solidFill>
                <a:latin typeface="Century Gothic" panose="020B0502020202020204" pitchFamily="34" charset="0"/>
              </a:rPr>
              <a:t>Chris</a:t>
            </a:r>
            <a:r>
              <a:rPr lang="en-US" sz="3200" b="1" dirty="0">
                <a:latin typeface="Century Gothic" panose="020B0502020202020204" pitchFamily="34" charset="0"/>
              </a:rPr>
              <a:t> reached the top of the Ferris wheel, </a:t>
            </a:r>
            <a:r>
              <a:rPr lang="en-US" sz="3200" b="1" dirty="0">
                <a:solidFill>
                  <a:srgbClr val="0070C0"/>
                </a:solidFill>
                <a:latin typeface="Century Gothic" panose="020B0502020202020204" pitchFamily="34" charset="0"/>
              </a:rPr>
              <a:t>he</a:t>
            </a:r>
            <a:r>
              <a:rPr lang="en-US" sz="3200" b="1" dirty="0">
                <a:latin typeface="Century Gothic" panose="020B0502020202020204" pitchFamily="34" charset="0"/>
              </a:rPr>
              <a:t> started to feel sick. It was </a:t>
            </a:r>
            <a:r>
              <a:rPr lang="en-US" sz="3200" b="1" dirty="0">
                <a:solidFill>
                  <a:srgbClr val="0070C0"/>
                </a:solidFill>
                <a:latin typeface="Century Gothic" panose="020B0502020202020204" pitchFamily="34" charset="0"/>
              </a:rPr>
              <a:t>his</a:t>
            </a:r>
            <a:r>
              <a:rPr lang="en-US" sz="3200" b="1" dirty="0">
                <a:latin typeface="Century Gothic" panose="020B0502020202020204" pitchFamily="34" charset="0"/>
              </a:rPr>
              <a:t> first time on one.</a:t>
            </a:r>
          </a:p>
        </p:txBody>
      </p:sp>
      <p:sp>
        <p:nvSpPr>
          <p:cNvPr id="11" name="TextBox 10"/>
          <p:cNvSpPr txBox="1"/>
          <p:nvPr/>
        </p:nvSpPr>
        <p:spPr>
          <a:xfrm>
            <a:off x="0" y="-1"/>
            <a:ext cx="3600450" cy="369332"/>
          </a:xfrm>
          <a:prstGeom prst="rect">
            <a:avLst/>
          </a:prstGeom>
          <a:solidFill>
            <a:srgbClr val="00B05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Skill development: We do</a:t>
            </a:r>
          </a:p>
        </p:txBody>
      </p:sp>
      <p:sp>
        <p:nvSpPr>
          <p:cNvPr id="15" name="TextBox 14">
            <a:extLst>
              <a:ext uri="{FF2B5EF4-FFF2-40B4-BE49-F238E27FC236}">
                <a16:creationId xmlns:a16="http://schemas.microsoft.com/office/drawing/2014/main" id="{BB70090B-1D35-40A9-93B6-E4C59EA6BE53}"/>
              </a:ext>
            </a:extLst>
          </p:cNvPr>
          <p:cNvSpPr txBox="1"/>
          <p:nvPr/>
        </p:nvSpPr>
        <p:spPr>
          <a:xfrm>
            <a:off x="8476137" y="3243203"/>
            <a:ext cx="3145531" cy="523220"/>
          </a:xfrm>
          <a:prstGeom prst="rect">
            <a:avLst/>
          </a:prstGeom>
          <a:noFill/>
        </p:spPr>
        <p:txBody>
          <a:bodyPr wrap="square" rtlCol="0">
            <a:spAutoFit/>
          </a:bodyPr>
          <a:lstStyle/>
          <a:p>
            <a:pPr algn="ctr"/>
            <a:r>
              <a:rPr lang="en-AU" sz="2800" dirty="0">
                <a:solidFill>
                  <a:srgbClr val="0070C0"/>
                </a:solidFill>
              </a:rPr>
              <a:t>First person POV</a:t>
            </a:r>
            <a:endParaRPr lang="en-AU" dirty="0">
              <a:solidFill>
                <a:srgbClr val="0070C0"/>
              </a:solidFill>
            </a:endParaRPr>
          </a:p>
        </p:txBody>
      </p:sp>
      <p:sp>
        <p:nvSpPr>
          <p:cNvPr id="17" name="Oval 16">
            <a:extLst>
              <a:ext uri="{FF2B5EF4-FFF2-40B4-BE49-F238E27FC236}">
                <a16:creationId xmlns:a16="http://schemas.microsoft.com/office/drawing/2014/main" id="{3EC8390F-0EBC-9052-6567-B9CB7E4DE514}"/>
              </a:ext>
            </a:extLst>
          </p:cNvPr>
          <p:cNvSpPr/>
          <p:nvPr/>
        </p:nvSpPr>
        <p:spPr>
          <a:xfrm>
            <a:off x="873717" y="2809306"/>
            <a:ext cx="740043" cy="45837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9" name="Oval 18">
            <a:extLst>
              <a:ext uri="{FF2B5EF4-FFF2-40B4-BE49-F238E27FC236}">
                <a16:creationId xmlns:a16="http://schemas.microsoft.com/office/drawing/2014/main" id="{3B6AB767-641B-A186-F5FE-B1C2C36FC044}"/>
              </a:ext>
            </a:extLst>
          </p:cNvPr>
          <p:cNvSpPr/>
          <p:nvPr/>
        </p:nvSpPr>
        <p:spPr>
          <a:xfrm>
            <a:off x="8582720" y="2712344"/>
            <a:ext cx="406618" cy="52322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6" name="Picture 15" descr="Logo, icon&#10;&#10;Description automatically generated">
            <a:extLst>
              <a:ext uri="{FF2B5EF4-FFF2-40B4-BE49-F238E27FC236}">
                <a16:creationId xmlns:a16="http://schemas.microsoft.com/office/drawing/2014/main" id="{0BC997DF-0449-E022-23E8-5F954E810BBB}"/>
              </a:ext>
            </a:extLst>
          </p:cNvPr>
          <p:cNvPicPr>
            <a:picLocks noChangeAspect="1"/>
          </p:cNvPicPr>
          <p:nvPr/>
        </p:nvPicPr>
        <p:blipFill>
          <a:blip r:embed="rId2"/>
          <a:stretch>
            <a:fillRect/>
          </a:stretch>
        </p:blipFill>
        <p:spPr>
          <a:xfrm>
            <a:off x="11327210" y="69145"/>
            <a:ext cx="674078" cy="674078"/>
          </a:xfrm>
          <a:prstGeom prst="rect">
            <a:avLst/>
          </a:prstGeom>
        </p:spPr>
      </p:pic>
      <p:pic>
        <p:nvPicPr>
          <p:cNvPr id="22" name="Picture 21" descr="Icon&#10;&#10;Description automatically generated">
            <a:extLst>
              <a:ext uri="{FF2B5EF4-FFF2-40B4-BE49-F238E27FC236}">
                <a16:creationId xmlns:a16="http://schemas.microsoft.com/office/drawing/2014/main" id="{438509D8-253A-C32D-3061-BABDE91909C9}"/>
              </a:ext>
            </a:extLst>
          </p:cNvPr>
          <p:cNvPicPr>
            <a:picLocks noChangeAspect="1"/>
          </p:cNvPicPr>
          <p:nvPr/>
        </p:nvPicPr>
        <p:blipFill>
          <a:blip r:embed="rId3"/>
          <a:stretch>
            <a:fillRect/>
          </a:stretch>
        </p:blipFill>
        <p:spPr>
          <a:xfrm>
            <a:off x="10523589" y="99539"/>
            <a:ext cx="674079" cy="674079"/>
          </a:xfrm>
          <a:prstGeom prst="rect">
            <a:avLst/>
          </a:prstGeom>
        </p:spPr>
      </p:pic>
      <p:pic>
        <p:nvPicPr>
          <p:cNvPr id="23" name="Content Placeholder 4" descr="Icon&#10;&#10;Description automatically generated">
            <a:extLst>
              <a:ext uri="{FF2B5EF4-FFF2-40B4-BE49-F238E27FC236}">
                <a16:creationId xmlns:a16="http://schemas.microsoft.com/office/drawing/2014/main" id="{41B1F700-0730-88AD-55FB-F2F0257C3578}"/>
              </a:ext>
            </a:extLst>
          </p:cNvPr>
          <p:cNvPicPr>
            <a:picLocks noChangeAspect="1"/>
          </p:cNvPicPr>
          <p:nvPr/>
        </p:nvPicPr>
        <p:blipFill>
          <a:blip r:embed="rId4"/>
          <a:stretch>
            <a:fillRect/>
          </a:stretch>
        </p:blipFill>
        <p:spPr>
          <a:xfrm>
            <a:off x="8958342" y="110605"/>
            <a:ext cx="674079" cy="674079"/>
          </a:xfrm>
          <a:prstGeom prst="rect">
            <a:avLst/>
          </a:prstGeom>
        </p:spPr>
      </p:pic>
      <p:pic>
        <p:nvPicPr>
          <p:cNvPr id="24" name="Picture 23" descr="Icon&#10;&#10;Description automatically generated">
            <a:extLst>
              <a:ext uri="{FF2B5EF4-FFF2-40B4-BE49-F238E27FC236}">
                <a16:creationId xmlns:a16="http://schemas.microsoft.com/office/drawing/2014/main" id="{A6746E63-B704-908C-A4DE-8768EFFEE641}"/>
              </a:ext>
            </a:extLst>
          </p:cNvPr>
          <p:cNvPicPr>
            <a:picLocks noChangeAspect="1"/>
          </p:cNvPicPr>
          <p:nvPr/>
        </p:nvPicPr>
        <p:blipFill>
          <a:blip r:embed="rId5"/>
          <a:stretch>
            <a:fillRect/>
          </a:stretch>
        </p:blipFill>
        <p:spPr>
          <a:xfrm>
            <a:off x="9719969" y="81393"/>
            <a:ext cx="674078" cy="674078"/>
          </a:xfrm>
          <a:prstGeom prst="rect">
            <a:avLst/>
          </a:prstGeom>
        </p:spPr>
      </p:pic>
      <p:sp>
        <p:nvSpPr>
          <p:cNvPr id="2" name="Oval 1">
            <a:extLst>
              <a:ext uri="{FF2B5EF4-FFF2-40B4-BE49-F238E27FC236}">
                <a16:creationId xmlns:a16="http://schemas.microsoft.com/office/drawing/2014/main" id="{52AE87F6-B61F-65D8-F369-E36861BE0B75}"/>
              </a:ext>
            </a:extLst>
          </p:cNvPr>
          <p:cNvSpPr/>
          <p:nvPr/>
        </p:nvSpPr>
        <p:spPr>
          <a:xfrm>
            <a:off x="3312221" y="3235564"/>
            <a:ext cx="740043" cy="52322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0" name="TextBox 19">
            <a:extLst>
              <a:ext uri="{FF2B5EF4-FFF2-40B4-BE49-F238E27FC236}">
                <a16:creationId xmlns:a16="http://schemas.microsoft.com/office/drawing/2014/main" id="{068C9334-1239-4081-BF48-C8B507F8FC93}"/>
              </a:ext>
            </a:extLst>
          </p:cNvPr>
          <p:cNvSpPr txBox="1"/>
          <p:nvPr/>
        </p:nvSpPr>
        <p:spPr>
          <a:xfrm>
            <a:off x="10203336" y="887174"/>
            <a:ext cx="1988664" cy="1600438"/>
          </a:xfrm>
          <a:prstGeom prst="rect">
            <a:avLst/>
          </a:prstGeom>
          <a:solidFill>
            <a:srgbClr val="79FF9C"/>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CFU:</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What is the POV?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dirty="0">
                <a:solidFill>
                  <a:prstClr val="black"/>
                </a:solidFill>
                <a:latin typeface="Century Gothic" panose="020B0502020202020204" pitchFamily="34" charset="0"/>
              </a:rPr>
              <a:t>What do you need to change to change it to third person POV?</a:t>
            </a:r>
            <a:endParaRPr kumimoji="0" lang="en-AU"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1" name="Rectangle 20">
            <a:extLst>
              <a:ext uri="{FF2B5EF4-FFF2-40B4-BE49-F238E27FC236}">
                <a16:creationId xmlns:a16="http://schemas.microsoft.com/office/drawing/2014/main" id="{53DD2BCE-D257-4DAC-9E72-E1A74EB0AB4B}"/>
              </a:ext>
            </a:extLst>
          </p:cNvPr>
          <p:cNvSpPr/>
          <p:nvPr/>
        </p:nvSpPr>
        <p:spPr>
          <a:xfrm>
            <a:off x="0" y="369331"/>
            <a:ext cx="7415289" cy="1015663"/>
          </a:xfrm>
          <a:prstGeom prst="rect">
            <a:avLst/>
          </a:prstGeom>
          <a:solidFill>
            <a:schemeClr val="bg1"/>
          </a:solidFill>
          <a:ln w="38100">
            <a:solidFill>
              <a:srgbClr val="00B050"/>
            </a:solidFill>
          </a:ln>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Identify which person point of view the sentence is in.</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Highlight the pronouns - </a:t>
            </a:r>
            <a:r>
              <a:rPr kumimoji="0" lang="en-US" sz="2000" b="0" i="0"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rPr>
              <a:t>I, my, me, </a:t>
            </a:r>
            <a:r>
              <a:rPr kumimoji="0" lang="en-US" sz="2000" b="0"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he/she, her/him</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000" dirty="0">
                <a:latin typeface="Century Gothic" panose="020B0502020202020204" pitchFamily="34" charset="0"/>
              </a:rPr>
              <a:t>Change the point of view.</a:t>
            </a:r>
            <a:endParaRPr kumimoji="0" lang="en-US" sz="2000" b="0" i="0" u="none" strike="noStrike" kern="1200" cap="none" spc="0" normalizeH="0" baseline="0" noProof="0" dirty="0">
              <a:ln>
                <a:noFill/>
              </a:ln>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984817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5" grpId="0"/>
      <p:bldP spid="17" grpId="0" animBg="1"/>
      <p:bldP spid="19"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9355" y="2704705"/>
            <a:ext cx="11441448"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3200" dirty="0">
                <a:solidFill>
                  <a:prstClr val="black"/>
                </a:solidFill>
                <a:latin typeface="Century Gothic" panose="020B0502020202020204" pitchFamily="34" charset="0"/>
              </a:rPr>
              <a:t>“Yuk!” Rory hated anchovies. Why did they put them on his pizza after he’d asked them not to.</a:t>
            </a:r>
            <a:endParaRPr kumimoji="0" lang="en-AU" sz="3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0" name="TextBox 9"/>
          <p:cNvSpPr txBox="1"/>
          <p:nvPr/>
        </p:nvSpPr>
        <p:spPr>
          <a:xfrm>
            <a:off x="400237" y="4893608"/>
            <a:ext cx="11902599" cy="1077218"/>
          </a:xfrm>
          <a:prstGeom prst="rect">
            <a:avLst/>
          </a:prstGeom>
          <a:noFill/>
        </p:spPr>
        <p:txBody>
          <a:bodyPr wrap="square" rtlCol="0">
            <a:spAutoFit/>
          </a:bodyPr>
          <a:lstStyle/>
          <a:p>
            <a:pPr lvl="0">
              <a:defRPr/>
            </a:pPr>
            <a:r>
              <a:rPr lang="en-US" sz="3200" b="1" dirty="0">
                <a:latin typeface="Century Gothic" panose="020B0502020202020204" pitchFamily="34" charset="0"/>
              </a:rPr>
              <a:t>“Yuk!” </a:t>
            </a:r>
            <a:r>
              <a:rPr lang="en-US" sz="3200" b="1" dirty="0">
                <a:solidFill>
                  <a:srgbClr val="00CC00"/>
                </a:solidFill>
                <a:latin typeface="Century Gothic" panose="020B0502020202020204" pitchFamily="34" charset="0"/>
              </a:rPr>
              <a:t>I</a:t>
            </a:r>
            <a:r>
              <a:rPr lang="en-US" sz="3200" b="1" dirty="0">
                <a:latin typeface="Century Gothic" panose="020B0502020202020204" pitchFamily="34" charset="0"/>
              </a:rPr>
              <a:t> hated anchovies. Why did they put them on </a:t>
            </a:r>
            <a:r>
              <a:rPr lang="en-US" sz="3200" b="1" dirty="0">
                <a:solidFill>
                  <a:srgbClr val="00CC00"/>
                </a:solidFill>
                <a:latin typeface="Century Gothic" panose="020B0502020202020204" pitchFamily="34" charset="0"/>
              </a:rPr>
              <a:t>my</a:t>
            </a:r>
            <a:r>
              <a:rPr lang="en-US" sz="3200" b="1" dirty="0">
                <a:latin typeface="Century Gothic" panose="020B0502020202020204" pitchFamily="34" charset="0"/>
              </a:rPr>
              <a:t> pizza after </a:t>
            </a:r>
            <a:r>
              <a:rPr lang="en-US" sz="3200" b="1" dirty="0">
                <a:solidFill>
                  <a:srgbClr val="00CC00"/>
                </a:solidFill>
                <a:latin typeface="Century Gothic" panose="020B0502020202020204" pitchFamily="34" charset="0"/>
              </a:rPr>
              <a:t>I’d</a:t>
            </a:r>
            <a:r>
              <a:rPr lang="en-US" sz="3200" b="1" dirty="0">
                <a:latin typeface="Century Gothic" panose="020B0502020202020204" pitchFamily="34" charset="0"/>
              </a:rPr>
              <a:t> asked them not to.</a:t>
            </a:r>
          </a:p>
        </p:txBody>
      </p:sp>
      <p:sp>
        <p:nvSpPr>
          <p:cNvPr id="11" name="TextBox 10"/>
          <p:cNvSpPr txBox="1"/>
          <p:nvPr/>
        </p:nvSpPr>
        <p:spPr>
          <a:xfrm>
            <a:off x="0" y="-1"/>
            <a:ext cx="3600450" cy="369332"/>
          </a:xfrm>
          <a:prstGeom prst="rect">
            <a:avLst/>
          </a:prstGeom>
          <a:solidFill>
            <a:srgbClr val="00B05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Skill development: We do</a:t>
            </a:r>
          </a:p>
        </p:txBody>
      </p:sp>
      <p:sp>
        <p:nvSpPr>
          <p:cNvPr id="14" name="Rectangle 13"/>
          <p:cNvSpPr/>
          <p:nvPr/>
        </p:nvSpPr>
        <p:spPr>
          <a:xfrm>
            <a:off x="0" y="369331"/>
            <a:ext cx="7415289" cy="1015663"/>
          </a:xfrm>
          <a:prstGeom prst="rect">
            <a:avLst/>
          </a:prstGeom>
          <a:solidFill>
            <a:schemeClr val="bg1"/>
          </a:solidFill>
          <a:ln w="38100">
            <a:solidFill>
              <a:srgbClr val="00B050"/>
            </a:solidFill>
          </a:ln>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Identify which person point of view the sentence is in.</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Highlight the pronouns - </a:t>
            </a:r>
            <a:r>
              <a:rPr kumimoji="0" lang="en-US" sz="2000" b="0" i="0"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rPr>
              <a:t>I, my, me, </a:t>
            </a:r>
            <a:r>
              <a:rPr kumimoji="0" lang="en-US" sz="2000" b="0"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he/she, her/him</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000" dirty="0">
                <a:latin typeface="Century Gothic" panose="020B0502020202020204" pitchFamily="34" charset="0"/>
              </a:rPr>
              <a:t>Change the point of view.</a:t>
            </a:r>
            <a:endParaRPr kumimoji="0" lang="en-US" sz="2000" b="0" i="0" u="none" strike="noStrike" kern="1200" cap="none" spc="0" normalizeH="0" baseline="0" noProof="0" dirty="0">
              <a:ln>
                <a:noFill/>
              </a:ln>
              <a:effectLst/>
              <a:uLnTx/>
              <a:uFillTx/>
              <a:latin typeface="Century Gothic" panose="020B0502020202020204" pitchFamily="34" charset="0"/>
              <a:ea typeface="+mn-ea"/>
              <a:cs typeface="+mn-cs"/>
            </a:endParaRPr>
          </a:p>
        </p:txBody>
      </p:sp>
      <p:sp>
        <p:nvSpPr>
          <p:cNvPr id="15" name="TextBox 14">
            <a:extLst>
              <a:ext uri="{FF2B5EF4-FFF2-40B4-BE49-F238E27FC236}">
                <a16:creationId xmlns:a16="http://schemas.microsoft.com/office/drawing/2014/main" id="{BB70090B-1D35-40A9-93B6-E4C59EA6BE53}"/>
              </a:ext>
            </a:extLst>
          </p:cNvPr>
          <p:cNvSpPr txBox="1"/>
          <p:nvPr/>
        </p:nvSpPr>
        <p:spPr>
          <a:xfrm>
            <a:off x="7715097" y="3243314"/>
            <a:ext cx="3145531" cy="523220"/>
          </a:xfrm>
          <a:prstGeom prst="rect">
            <a:avLst/>
          </a:prstGeom>
          <a:noFill/>
        </p:spPr>
        <p:txBody>
          <a:bodyPr wrap="square" rtlCol="0">
            <a:spAutoFit/>
          </a:bodyPr>
          <a:lstStyle/>
          <a:p>
            <a:pPr algn="ctr"/>
            <a:r>
              <a:rPr lang="en-AU" sz="2800" dirty="0">
                <a:solidFill>
                  <a:srgbClr val="00CC00"/>
                </a:solidFill>
              </a:rPr>
              <a:t>Third person POV</a:t>
            </a:r>
            <a:endParaRPr lang="en-AU" dirty="0">
              <a:solidFill>
                <a:srgbClr val="00CC00"/>
              </a:solidFill>
            </a:endParaRPr>
          </a:p>
        </p:txBody>
      </p:sp>
      <p:sp>
        <p:nvSpPr>
          <p:cNvPr id="17" name="Oval 16">
            <a:extLst>
              <a:ext uri="{FF2B5EF4-FFF2-40B4-BE49-F238E27FC236}">
                <a16:creationId xmlns:a16="http://schemas.microsoft.com/office/drawing/2014/main" id="{3EC8390F-0EBC-9052-6567-B9CB7E4DE514}"/>
              </a:ext>
            </a:extLst>
          </p:cNvPr>
          <p:cNvSpPr/>
          <p:nvPr/>
        </p:nvSpPr>
        <p:spPr>
          <a:xfrm>
            <a:off x="1582763" y="2775453"/>
            <a:ext cx="1098444" cy="458371"/>
          </a:xfrm>
          <a:prstGeom prst="ellipse">
            <a:avLst/>
          </a:prstGeom>
          <a:no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9" name="Oval 18">
            <a:extLst>
              <a:ext uri="{FF2B5EF4-FFF2-40B4-BE49-F238E27FC236}">
                <a16:creationId xmlns:a16="http://schemas.microsoft.com/office/drawing/2014/main" id="{3B6AB767-641B-A186-F5FE-B1C2C36FC044}"/>
              </a:ext>
            </a:extLst>
          </p:cNvPr>
          <p:cNvSpPr/>
          <p:nvPr/>
        </p:nvSpPr>
        <p:spPr>
          <a:xfrm>
            <a:off x="2977543" y="3213574"/>
            <a:ext cx="1237996" cy="523220"/>
          </a:xfrm>
          <a:prstGeom prst="ellipse">
            <a:avLst/>
          </a:prstGeom>
          <a:no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6" name="Picture 15" descr="Logo, icon&#10;&#10;Description automatically generated">
            <a:extLst>
              <a:ext uri="{FF2B5EF4-FFF2-40B4-BE49-F238E27FC236}">
                <a16:creationId xmlns:a16="http://schemas.microsoft.com/office/drawing/2014/main" id="{0BC997DF-0449-E022-23E8-5F954E810BBB}"/>
              </a:ext>
            </a:extLst>
          </p:cNvPr>
          <p:cNvPicPr>
            <a:picLocks noChangeAspect="1"/>
          </p:cNvPicPr>
          <p:nvPr/>
        </p:nvPicPr>
        <p:blipFill>
          <a:blip r:embed="rId2"/>
          <a:stretch>
            <a:fillRect/>
          </a:stretch>
        </p:blipFill>
        <p:spPr>
          <a:xfrm>
            <a:off x="11327210" y="69145"/>
            <a:ext cx="674078" cy="674078"/>
          </a:xfrm>
          <a:prstGeom prst="rect">
            <a:avLst/>
          </a:prstGeom>
        </p:spPr>
      </p:pic>
      <p:pic>
        <p:nvPicPr>
          <p:cNvPr id="22" name="Picture 21" descr="Icon&#10;&#10;Description automatically generated">
            <a:extLst>
              <a:ext uri="{FF2B5EF4-FFF2-40B4-BE49-F238E27FC236}">
                <a16:creationId xmlns:a16="http://schemas.microsoft.com/office/drawing/2014/main" id="{438509D8-253A-C32D-3061-BABDE91909C9}"/>
              </a:ext>
            </a:extLst>
          </p:cNvPr>
          <p:cNvPicPr>
            <a:picLocks noChangeAspect="1"/>
          </p:cNvPicPr>
          <p:nvPr/>
        </p:nvPicPr>
        <p:blipFill>
          <a:blip r:embed="rId3"/>
          <a:stretch>
            <a:fillRect/>
          </a:stretch>
        </p:blipFill>
        <p:spPr>
          <a:xfrm>
            <a:off x="10523589" y="99539"/>
            <a:ext cx="674079" cy="674079"/>
          </a:xfrm>
          <a:prstGeom prst="rect">
            <a:avLst/>
          </a:prstGeom>
        </p:spPr>
      </p:pic>
      <p:pic>
        <p:nvPicPr>
          <p:cNvPr id="23" name="Content Placeholder 4" descr="Icon&#10;&#10;Description automatically generated">
            <a:extLst>
              <a:ext uri="{FF2B5EF4-FFF2-40B4-BE49-F238E27FC236}">
                <a16:creationId xmlns:a16="http://schemas.microsoft.com/office/drawing/2014/main" id="{41B1F700-0730-88AD-55FB-F2F0257C3578}"/>
              </a:ext>
            </a:extLst>
          </p:cNvPr>
          <p:cNvPicPr>
            <a:picLocks noChangeAspect="1"/>
          </p:cNvPicPr>
          <p:nvPr/>
        </p:nvPicPr>
        <p:blipFill>
          <a:blip r:embed="rId4"/>
          <a:stretch>
            <a:fillRect/>
          </a:stretch>
        </p:blipFill>
        <p:spPr>
          <a:xfrm>
            <a:off x="8958342" y="110605"/>
            <a:ext cx="674079" cy="674079"/>
          </a:xfrm>
          <a:prstGeom prst="rect">
            <a:avLst/>
          </a:prstGeom>
        </p:spPr>
      </p:pic>
      <p:pic>
        <p:nvPicPr>
          <p:cNvPr id="24" name="Picture 23" descr="Icon&#10;&#10;Description automatically generated">
            <a:extLst>
              <a:ext uri="{FF2B5EF4-FFF2-40B4-BE49-F238E27FC236}">
                <a16:creationId xmlns:a16="http://schemas.microsoft.com/office/drawing/2014/main" id="{A6746E63-B704-908C-A4DE-8768EFFEE641}"/>
              </a:ext>
            </a:extLst>
          </p:cNvPr>
          <p:cNvPicPr>
            <a:picLocks noChangeAspect="1"/>
          </p:cNvPicPr>
          <p:nvPr/>
        </p:nvPicPr>
        <p:blipFill>
          <a:blip r:embed="rId5"/>
          <a:stretch>
            <a:fillRect/>
          </a:stretch>
        </p:blipFill>
        <p:spPr>
          <a:xfrm>
            <a:off x="9719969" y="81393"/>
            <a:ext cx="674078" cy="674078"/>
          </a:xfrm>
          <a:prstGeom prst="rect">
            <a:avLst/>
          </a:prstGeom>
        </p:spPr>
      </p:pic>
      <p:sp>
        <p:nvSpPr>
          <p:cNvPr id="2" name="Oval 1">
            <a:extLst>
              <a:ext uri="{FF2B5EF4-FFF2-40B4-BE49-F238E27FC236}">
                <a16:creationId xmlns:a16="http://schemas.microsoft.com/office/drawing/2014/main" id="{52AE87F6-B61F-65D8-F369-E36861BE0B75}"/>
              </a:ext>
            </a:extLst>
          </p:cNvPr>
          <p:cNvSpPr/>
          <p:nvPr/>
        </p:nvSpPr>
        <p:spPr>
          <a:xfrm>
            <a:off x="269354" y="3243314"/>
            <a:ext cx="707039" cy="523220"/>
          </a:xfrm>
          <a:prstGeom prst="ellipse">
            <a:avLst/>
          </a:prstGeom>
          <a:no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0" name="TextBox 19">
            <a:extLst>
              <a:ext uri="{FF2B5EF4-FFF2-40B4-BE49-F238E27FC236}">
                <a16:creationId xmlns:a16="http://schemas.microsoft.com/office/drawing/2014/main" id="{FD05ACAD-A934-454D-9866-EA100B15E4B5}"/>
              </a:ext>
            </a:extLst>
          </p:cNvPr>
          <p:cNvSpPr txBox="1"/>
          <p:nvPr/>
        </p:nvSpPr>
        <p:spPr>
          <a:xfrm>
            <a:off x="10203336" y="887174"/>
            <a:ext cx="1988664" cy="1384995"/>
          </a:xfrm>
          <a:prstGeom prst="rect">
            <a:avLst/>
          </a:prstGeom>
          <a:solidFill>
            <a:srgbClr val="79FF9C"/>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CFU:</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What is the POV?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dirty="0">
                <a:solidFill>
                  <a:prstClr val="black"/>
                </a:solidFill>
                <a:latin typeface="Century Gothic" panose="020B0502020202020204" pitchFamily="34" charset="0"/>
              </a:rPr>
              <a:t>What do I need to change to change it to first person POV?</a:t>
            </a:r>
            <a:endParaRPr kumimoji="0" lang="en-AU"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108364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5" grpId="0"/>
      <p:bldP spid="17" grpId="0" animBg="1"/>
      <p:bldP spid="19"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
            <a:ext cx="3600450" cy="369332"/>
          </a:xfrm>
          <a:prstGeom prst="rect">
            <a:avLst/>
          </a:prstGeom>
          <a:solidFill>
            <a:srgbClr val="00B050"/>
          </a:solidFill>
        </p:spPr>
        <p:txBody>
          <a:bodyPr wrap="square" rtlCol="0">
            <a:spAutoFit/>
          </a:bodyPr>
          <a:lstStyle/>
          <a:p>
            <a:r>
              <a:rPr lang="en-AU" b="1" dirty="0">
                <a:solidFill>
                  <a:schemeClr val="bg1"/>
                </a:solidFill>
                <a:latin typeface="Century Gothic" panose="020B0502020202020204" pitchFamily="34" charset="0"/>
              </a:rPr>
              <a:t>Skill development: You do</a:t>
            </a:r>
          </a:p>
        </p:txBody>
      </p:sp>
      <p:pic>
        <p:nvPicPr>
          <p:cNvPr id="9" name="Picture 8" descr="Icon&#10;&#10;Description automatically generated">
            <a:extLst>
              <a:ext uri="{FF2B5EF4-FFF2-40B4-BE49-F238E27FC236}">
                <a16:creationId xmlns:a16="http://schemas.microsoft.com/office/drawing/2014/main" id="{8D84FB6F-E36B-FC4D-86D4-DC82FD849E2B}"/>
              </a:ext>
            </a:extLst>
          </p:cNvPr>
          <p:cNvPicPr>
            <a:picLocks noChangeAspect="1"/>
          </p:cNvPicPr>
          <p:nvPr/>
        </p:nvPicPr>
        <p:blipFill>
          <a:blip r:embed="rId2"/>
          <a:stretch>
            <a:fillRect/>
          </a:stretch>
        </p:blipFill>
        <p:spPr>
          <a:xfrm>
            <a:off x="10860629" y="96450"/>
            <a:ext cx="674078" cy="674078"/>
          </a:xfrm>
          <a:prstGeom prst="rect">
            <a:avLst/>
          </a:prstGeom>
        </p:spPr>
      </p:pic>
      <p:sp>
        <p:nvSpPr>
          <p:cNvPr id="10" name="Rectangle 9"/>
          <p:cNvSpPr/>
          <p:nvPr/>
        </p:nvSpPr>
        <p:spPr>
          <a:xfrm>
            <a:off x="105304" y="1466145"/>
            <a:ext cx="8985430" cy="707886"/>
          </a:xfrm>
          <a:prstGeom prst="rect">
            <a:avLst/>
          </a:prstGeom>
          <a:solidFill>
            <a:schemeClr val="bg1"/>
          </a:solidFill>
          <a:ln w="38100">
            <a:solidFill>
              <a:srgbClr val="00B050"/>
            </a:solidFill>
          </a:ln>
        </p:spPr>
        <p:txBody>
          <a:bodyPr wrap="square">
            <a:spAutoFit/>
          </a:bodyPr>
          <a:lstStyle/>
          <a:p>
            <a:r>
              <a:rPr lang="en-AU" sz="2000" b="1" i="1" dirty="0">
                <a:latin typeface="Century Gothic" panose="020B0502020202020204" pitchFamily="34" charset="0"/>
              </a:rPr>
              <a:t>Complete these in your workbook (you can also tale text from topics/books/knowledge units used in class):</a:t>
            </a:r>
          </a:p>
        </p:txBody>
      </p:sp>
      <p:sp>
        <p:nvSpPr>
          <p:cNvPr id="6" name="Rectangle 5">
            <a:extLst>
              <a:ext uri="{FF2B5EF4-FFF2-40B4-BE49-F238E27FC236}">
                <a16:creationId xmlns:a16="http://schemas.microsoft.com/office/drawing/2014/main" id="{7C8E676E-3DCB-491A-9FED-273B4926FEB0}"/>
              </a:ext>
            </a:extLst>
          </p:cNvPr>
          <p:cNvSpPr/>
          <p:nvPr/>
        </p:nvSpPr>
        <p:spPr>
          <a:xfrm>
            <a:off x="0" y="369331"/>
            <a:ext cx="7777931" cy="1015663"/>
          </a:xfrm>
          <a:prstGeom prst="rect">
            <a:avLst/>
          </a:prstGeom>
          <a:solidFill>
            <a:schemeClr val="bg1"/>
          </a:solidFill>
          <a:ln w="38100">
            <a:solidFill>
              <a:srgbClr val="00B050"/>
            </a:solidFill>
          </a:ln>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Identify which person point of view the sentence is in.</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Highlight the pronouns - I, my, me, he/she, her/him</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Change the point of view.</a:t>
            </a:r>
          </a:p>
        </p:txBody>
      </p:sp>
      <p:sp>
        <p:nvSpPr>
          <p:cNvPr id="7" name="TextBox 6">
            <a:extLst>
              <a:ext uri="{FF2B5EF4-FFF2-40B4-BE49-F238E27FC236}">
                <a16:creationId xmlns:a16="http://schemas.microsoft.com/office/drawing/2014/main" id="{5C918156-142D-4C12-982E-B6646366D65D}"/>
              </a:ext>
            </a:extLst>
          </p:cNvPr>
          <p:cNvSpPr txBox="1"/>
          <p:nvPr/>
        </p:nvSpPr>
        <p:spPr>
          <a:xfrm>
            <a:off x="0" y="2118787"/>
            <a:ext cx="12192000" cy="3329053"/>
          </a:xfrm>
          <a:prstGeom prst="rect">
            <a:avLst/>
          </a:prstGeom>
          <a:noFill/>
        </p:spPr>
        <p:txBody>
          <a:bodyPr wrap="square" rtlCol="0">
            <a:spAutoFit/>
          </a:bodyPr>
          <a:lstStyle/>
          <a:p>
            <a:pPr marL="457200" marR="0" lvl="0" indent="-457200" algn="l" defTabSz="914400" rtl="0" eaLnBrk="1" fontAlgn="auto" latinLnBrk="0" hangingPunct="1">
              <a:lnSpc>
                <a:spcPct val="200000"/>
              </a:lnSpc>
              <a:spcBef>
                <a:spcPts val="0"/>
              </a:spcBef>
              <a:spcAft>
                <a:spcPts val="0"/>
              </a:spcAft>
              <a:buClrTx/>
              <a:buSzTx/>
              <a:buFontTx/>
              <a:buAutoNum type="arabicPeriod"/>
              <a:tabLst/>
              <a:defRPr/>
            </a:pPr>
            <a:r>
              <a:rPr lang="en-AU" dirty="0">
                <a:solidFill>
                  <a:prstClr val="black"/>
                </a:solidFill>
                <a:latin typeface="Century Gothic" panose="020B0502020202020204" pitchFamily="34" charset="0"/>
              </a:rPr>
              <a:t>I was so excited to get a photo with a quokka</a:t>
            </a:r>
            <a:r>
              <a:rPr kumimoji="0" lang="en-AU" b="0" i="0" u="none" strike="noStrike" kern="1200" cap="none" spc="0" normalizeH="0" noProof="0" dirty="0">
                <a:ln>
                  <a:noFill/>
                </a:ln>
                <a:solidFill>
                  <a:prstClr val="black"/>
                </a:solidFill>
                <a:effectLst/>
                <a:uLnTx/>
                <a:uFillTx/>
                <a:latin typeface="Century Gothic" panose="020B0502020202020204" pitchFamily="34" charset="0"/>
              </a:rPr>
              <a:t>. It was my first time visiting Rottnest with my family.</a:t>
            </a:r>
          </a:p>
          <a:p>
            <a:pPr marL="457200" marR="0" lvl="0" indent="-457200" algn="l" defTabSz="914400" rtl="0" eaLnBrk="1" fontAlgn="auto" latinLnBrk="0" hangingPunct="1">
              <a:lnSpc>
                <a:spcPct val="200000"/>
              </a:lnSpc>
              <a:spcBef>
                <a:spcPts val="0"/>
              </a:spcBef>
              <a:spcAft>
                <a:spcPts val="0"/>
              </a:spcAft>
              <a:buClrTx/>
              <a:buSzTx/>
              <a:buFontTx/>
              <a:buAutoNum type="arabicPeriod"/>
              <a:tabLst/>
              <a:defRPr/>
            </a:pPr>
            <a:r>
              <a:rPr lang="en-AU" baseline="0" dirty="0">
                <a:solidFill>
                  <a:prstClr val="black"/>
                </a:solidFill>
                <a:latin typeface="Century Gothic" panose="020B0502020202020204" pitchFamily="34" charset="0"/>
              </a:rPr>
              <a:t> It was Joe’s first day of</a:t>
            </a:r>
            <a:r>
              <a:rPr lang="en-AU" dirty="0">
                <a:solidFill>
                  <a:prstClr val="black"/>
                </a:solidFill>
                <a:latin typeface="Century Gothic" panose="020B0502020202020204" pitchFamily="34" charset="0"/>
              </a:rPr>
              <a:t> work. He was waiting for the train to come and he really didn’t want to be late.</a:t>
            </a:r>
            <a:endParaRPr lang="en-AU" baseline="0" dirty="0">
              <a:solidFill>
                <a:prstClr val="black"/>
              </a:solidFill>
              <a:latin typeface="Century Gothic" panose="020B0502020202020204" pitchFamily="34" charset="0"/>
            </a:endParaRPr>
          </a:p>
          <a:p>
            <a:pPr marL="457200" marR="0" lvl="0" indent="-457200" algn="l" defTabSz="914400" rtl="0" eaLnBrk="1" fontAlgn="auto" latinLnBrk="0" hangingPunct="1">
              <a:lnSpc>
                <a:spcPct val="200000"/>
              </a:lnSpc>
              <a:spcBef>
                <a:spcPts val="0"/>
              </a:spcBef>
              <a:spcAft>
                <a:spcPts val="0"/>
              </a:spcAft>
              <a:buClrTx/>
              <a:buSzTx/>
              <a:buFontTx/>
              <a:buAutoNum type="arabicPeriod"/>
              <a:tabLst/>
              <a:defRPr/>
            </a:pPr>
            <a:r>
              <a:rPr kumimoji="0" lang="en-AU" b="0" i="0" u="none" strike="noStrike" kern="1200" cap="none" spc="0" normalizeH="0" noProof="0" dirty="0">
                <a:ln>
                  <a:noFill/>
                </a:ln>
                <a:solidFill>
                  <a:prstClr val="black"/>
                </a:solidFill>
                <a:effectLst/>
                <a:uLnTx/>
                <a:uFillTx/>
                <a:latin typeface="Century Gothic" panose="020B0502020202020204" pitchFamily="34" charset="0"/>
              </a:rPr>
              <a:t> </a:t>
            </a:r>
            <a:r>
              <a:rPr lang="en-AU" dirty="0">
                <a:solidFill>
                  <a:prstClr val="black"/>
                </a:solidFill>
                <a:latin typeface="Century Gothic" panose="020B0502020202020204" pitchFamily="34" charset="0"/>
              </a:rPr>
              <a:t>I absolutely love bananas and I love anything that has bananas in it. Banana cake is my favourite.</a:t>
            </a:r>
            <a:endParaRPr kumimoji="0" lang="en-AU" b="0" i="0" u="none" strike="noStrike" kern="1200" cap="none" spc="0" normalizeH="0" noProof="0" dirty="0">
              <a:ln>
                <a:noFill/>
              </a:ln>
              <a:solidFill>
                <a:prstClr val="black"/>
              </a:solidFill>
              <a:effectLst/>
              <a:uLnTx/>
              <a:uFillTx/>
              <a:latin typeface="Century Gothic" panose="020B0502020202020204" pitchFamily="34" charset="0"/>
            </a:endParaRPr>
          </a:p>
          <a:p>
            <a:pPr marL="457200" marR="0" lvl="0" indent="-457200" algn="l" defTabSz="914400" rtl="0" eaLnBrk="1" fontAlgn="auto" latinLnBrk="0" hangingPunct="1">
              <a:lnSpc>
                <a:spcPct val="200000"/>
              </a:lnSpc>
              <a:spcBef>
                <a:spcPts val="0"/>
              </a:spcBef>
              <a:spcAft>
                <a:spcPts val="0"/>
              </a:spcAft>
              <a:buClrTx/>
              <a:buSzTx/>
              <a:buFontTx/>
              <a:buAutoNum type="arabicPeriod"/>
              <a:tabLst/>
              <a:defRPr/>
            </a:pPr>
            <a:r>
              <a:rPr lang="en-AU" baseline="0" dirty="0">
                <a:solidFill>
                  <a:prstClr val="black"/>
                </a:solidFill>
                <a:latin typeface="Century Gothic" panose="020B0502020202020204" pitchFamily="34" charset="0"/>
              </a:rPr>
              <a:t> When I first arrived at school I was nervous I wouldn’t make any friends. Now I have heaps of people I can play with.</a:t>
            </a:r>
          </a:p>
          <a:p>
            <a:pPr marL="457200" marR="0" lvl="0" indent="-457200" algn="l" defTabSz="914400" rtl="0" eaLnBrk="1" fontAlgn="auto" latinLnBrk="0" hangingPunct="1">
              <a:lnSpc>
                <a:spcPct val="200000"/>
              </a:lnSpc>
              <a:spcBef>
                <a:spcPts val="0"/>
              </a:spcBef>
              <a:spcAft>
                <a:spcPts val="0"/>
              </a:spcAft>
              <a:buClrTx/>
              <a:buSzTx/>
              <a:buFontTx/>
              <a:buAutoNum type="arabicPeriod"/>
              <a:tabLst/>
              <a:defRPr/>
            </a:pPr>
            <a:r>
              <a:rPr kumimoji="0" lang="en-AU" b="0" i="0" u="none" strike="noStrike" kern="1200" cap="none" spc="0" normalizeH="0" noProof="0" dirty="0">
                <a:ln>
                  <a:noFill/>
                </a:ln>
                <a:solidFill>
                  <a:prstClr val="black"/>
                </a:solidFill>
                <a:effectLst/>
                <a:uLnTx/>
                <a:uFillTx/>
                <a:latin typeface="Century Gothic" panose="020B0502020202020204" pitchFamily="34" charset="0"/>
              </a:rPr>
              <a:t>Terry concentrated as he traced around the lines on his page. He wanted to make sure it was neat.</a:t>
            </a:r>
          </a:p>
        </p:txBody>
      </p:sp>
    </p:spTree>
    <p:extLst>
      <p:ext uri="{BB962C8B-B14F-4D97-AF65-F5344CB8AC3E}">
        <p14:creationId xmlns:p14="http://schemas.microsoft.com/office/powerpoint/2010/main" val="1651245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Content Placeholder 4" descr="Icon&#10;&#10;Description automatically generated">
            <a:extLst>
              <a:ext uri="{FF2B5EF4-FFF2-40B4-BE49-F238E27FC236}">
                <a16:creationId xmlns:a16="http://schemas.microsoft.com/office/drawing/2014/main" id="{7BF52388-8B41-CD41-AC9A-89B295FC7E29}"/>
              </a:ext>
            </a:extLst>
          </p:cNvPr>
          <p:cNvPicPr>
            <a:picLocks noGrp="1" noChangeAspect="1"/>
          </p:cNvPicPr>
          <p:nvPr>
            <p:ph idx="1"/>
          </p:nvPr>
        </p:nvPicPr>
        <p:blipFill>
          <a:blip r:embed="rId2"/>
          <a:stretch>
            <a:fillRect/>
          </a:stretch>
        </p:blipFill>
        <p:spPr>
          <a:xfrm>
            <a:off x="10432839" y="4874453"/>
            <a:ext cx="674079" cy="674079"/>
          </a:xfrm>
        </p:spPr>
      </p:pic>
      <p:pic>
        <p:nvPicPr>
          <p:cNvPr id="7" name="Picture 6" descr="Logo, icon&#10;&#10;Description automatically generated">
            <a:extLst>
              <a:ext uri="{FF2B5EF4-FFF2-40B4-BE49-F238E27FC236}">
                <a16:creationId xmlns:a16="http://schemas.microsoft.com/office/drawing/2014/main" id="{8CE80E75-360B-6247-AD73-31368C05B686}"/>
              </a:ext>
            </a:extLst>
          </p:cNvPr>
          <p:cNvPicPr>
            <a:picLocks noChangeAspect="1"/>
          </p:cNvPicPr>
          <p:nvPr/>
        </p:nvPicPr>
        <p:blipFill>
          <a:blip r:embed="rId3"/>
          <a:stretch>
            <a:fillRect/>
          </a:stretch>
        </p:blipFill>
        <p:spPr>
          <a:xfrm>
            <a:off x="4299121" y="4284569"/>
            <a:ext cx="674078" cy="674078"/>
          </a:xfrm>
          <a:prstGeom prst="rect">
            <a:avLst/>
          </a:prstGeom>
        </p:spPr>
      </p:pic>
      <p:pic>
        <p:nvPicPr>
          <p:cNvPr id="9" name="Picture 8" descr="Icon&#10;&#10;Description automatically generated">
            <a:extLst>
              <a:ext uri="{FF2B5EF4-FFF2-40B4-BE49-F238E27FC236}">
                <a16:creationId xmlns:a16="http://schemas.microsoft.com/office/drawing/2014/main" id="{8D84FB6F-E36B-FC4D-86D4-DC82FD849E2B}"/>
              </a:ext>
            </a:extLst>
          </p:cNvPr>
          <p:cNvPicPr>
            <a:picLocks noChangeAspect="1"/>
          </p:cNvPicPr>
          <p:nvPr/>
        </p:nvPicPr>
        <p:blipFill>
          <a:blip r:embed="rId4"/>
          <a:stretch>
            <a:fillRect/>
          </a:stretch>
        </p:blipFill>
        <p:spPr>
          <a:xfrm>
            <a:off x="4294065" y="5632726"/>
            <a:ext cx="674078" cy="674078"/>
          </a:xfrm>
          <a:prstGeom prst="rect">
            <a:avLst/>
          </a:prstGeom>
        </p:spPr>
      </p:pic>
      <p:pic>
        <p:nvPicPr>
          <p:cNvPr id="11" name="Picture 10" descr="Logo, icon&#10;&#10;Description automatically generated">
            <a:extLst>
              <a:ext uri="{FF2B5EF4-FFF2-40B4-BE49-F238E27FC236}">
                <a16:creationId xmlns:a16="http://schemas.microsoft.com/office/drawing/2014/main" id="{65EADFB6-40C5-DA4D-BC50-74CB823218ED}"/>
              </a:ext>
            </a:extLst>
          </p:cNvPr>
          <p:cNvPicPr>
            <a:picLocks noChangeAspect="1"/>
          </p:cNvPicPr>
          <p:nvPr/>
        </p:nvPicPr>
        <p:blipFill>
          <a:blip r:embed="rId5"/>
          <a:stretch>
            <a:fillRect/>
          </a:stretch>
        </p:blipFill>
        <p:spPr>
          <a:xfrm>
            <a:off x="715322" y="2389965"/>
            <a:ext cx="674078" cy="674078"/>
          </a:xfrm>
          <a:prstGeom prst="rect">
            <a:avLst/>
          </a:prstGeom>
        </p:spPr>
      </p:pic>
      <p:pic>
        <p:nvPicPr>
          <p:cNvPr id="13" name="Picture 12" descr="Icon&#10;&#10;Description automatically generated">
            <a:extLst>
              <a:ext uri="{FF2B5EF4-FFF2-40B4-BE49-F238E27FC236}">
                <a16:creationId xmlns:a16="http://schemas.microsoft.com/office/drawing/2014/main" id="{221A1569-9788-9545-9956-36470E1B33BB}"/>
              </a:ext>
            </a:extLst>
          </p:cNvPr>
          <p:cNvPicPr>
            <a:picLocks noChangeAspect="1"/>
          </p:cNvPicPr>
          <p:nvPr/>
        </p:nvPicPr>
        <p:blipFill>
          <a:blip r:embed="rId6"/>
          <a:stretch>
            <a:fillRect/>
          </a:stretch>
        </p:blipFill>
        <p:spPr>
          <a:xfrm>
            <a:off x="1389400" y="2389965"/>
            <a:ext cx="674078" cy="674078"/>
          </a:xfrm>
          <a:prstGeom prst="rect">
            <a:avLst/>
          </a:prstGeom>
        </p:spPr>
      </p:pic>
      <p:pic>
        <p:nvPicPr>
          <p:cNvPr id="15" name="Picture 14" descr="Icon&#10;&#10;Description automatically generated">
            <a:extLst>
              <a:ext uri="{FF2B5EF4-FFF2-40B4-BE49-F238E27FC236}">
                <a16:creationId xmlns:a16="http://schemas.microsoft.com/office/drawing/2014/main" id="{27855DF8-820B-0849-AA68-4ABF97446EE0}"/>
              </a:ext>
            </a:extLst>
          </p:cNvPr>
          <p:cNvPicPr>
            <a:picLocks noChangeAspect="1"/>
          </p:cNvPicPr>
          <p:nvPr/>
        </p:nvPicPr>
        <p:blipFill>
          <a:blip r:embed="rId7"/>
          <a:stretch>
            <a:fillRect/>
          </a:stretch>
        </p:blipFill>
        <p:spPr>
          <a:xfrm>
            <a:off x="715322" y="3064043"/>
            <a:ext cx="674078" cy="674078"/>
          </a:xfrm>
          <a:prstGeom prst="rect">
            <a:avLst/>
          </a:prstGeom>
        </p:spPr>
      </p:pic>
      <p:pic>
        <p:nvPicPr>
          <p:cNvPr id="17" name="Picture 16" descr="Icon&#10;&#10;Description automatically generated">
            <a:extLst>
              <a:ext uri="{FF2B5EF4-FFF2-40B4-BE49-F238E27FC236}">
                <a16:creationId xmlns:a16="http://schemas.microsoft.com/office/drawing/2014/main" id="{C21C8DC2-E0E6-FA46-B43E-40B158D5A942}"/>
              </a:ext>
            </a:extLst>
          </p:cNvPr>
          <p:cNvPicPr>
            <a:picLocks noChangeAspect="1"/>
          </p:cNvPicPr>
          <p:nvPr/>
        </p:nvPicPr>
        <p:blipFill>
          <a:blip r:embed="rId8"/>
          <a:stretch>
            <a:fillRect/>
          </a:stretch>
        </p:blipFill>
        <p:spPr>
          <a:xfrm>
            <a:off x="1389400" y="3049933"/>
            <a:ext cx="674078" cy="674078"/>
          </a:xfrm>
          <a:prstGeom prst="rect">
            <a:avLst/>
          </a:prstGeom>
        </p:spPr>
      </p:pic>
      <p:pic>
        <p:nvPicPr>
          <p:cNvPr id="19" name="Picture 18">
            <a:extLst>
              <a:ext uri="{FF2B5EF4-FFF2-40B4-BE49-F238E27FC236}">
                <a16:creationId xmlns:a16="http://schemas.microsoft.com/office/drawing/2014/main" id="{513C56D8-407A-9142-A075-9C38769D6986}"/>
              </a:ext>
            </a:extLst>
          </p:cNvPr>
          <p:cNvPicPr>
            <a:picLocks noChangeAspect="1"/>
          </p:cNvPicPr>
          <p:nvPr/>
        </p:nvPicPr>
        <p:blipFill>
          <a:blip r:embed="rId9"/>
          <a:stretch>
            <a:fillRect/>
          </a:stretch>
        </p:blipFill>
        <p:spPr>
          <a:xfrm>
            <a:off x="885384" y="5618025"/>
            <a:ext cx="674078" cy="674078"/>
          </a:xfrm>
          <a:prstGeom prst="rect">
            <a:avLst/>
          </a:prstGeom>
        </p:spPr>
      </p:pic>
      <p:pic>
        <p:nvPicPr>
          <p:cNvPr id="21" name="Picture 20" descr="Icon&#10;&#10;Description automatically generated">
            <a:extLst>
              <a:ext uri="{FF2B5EF4-FFF2-40B4-BE49-F238E27FC236}">
                <a16:creationId xmlns:a16="http://schemas.microsoft.com/office/drawing/2014/main" id="{BC6784FC-A82A-9645-9BB1-5B175106C5E3}"/>
              </a:ext>
            </a:extLst>
          </p:cNvPr>
          <p:cNvPicPr>
            <a:picLocks noChangeAspect="1"/>
          </p:cNvPicPr>
          <p:nvPr/>
        </p:nvPicPr>
        <p:blipFill>
          <a:blip r:embed="rId10"/>
          <a:stretch>
            <a:fillRect/>
          </a:stretch>
        </p:blipFill>
        <p:spPr>
          <a:xfrm>
            <a:off x="885384" y="4929837"/>
            <a:ext cx="674078" cy="674078"/>
          </a:xfrm>
          <a:prstGeom prst="rect">
            <a:avLst/>
          </a:prstGeom>
        </p:spPr>
      </p:pic>
      <p:pic>
        <p:nvPicPr>
          <p:cNvPr id="23" name="Picture 22" descr="Icon&#10;&#10;Description automatically generated">
            <a:extLst>
              <a:ext uri="{FF2B5EF4-FFF2-40B4-BE49-F238E27FC236}">
                <a16:creationId xmlns:a16="http://schemas.microsoft.com/office/drawing/2014/main" id="{C45F6649-CB44-C64C-8165-AE10CD937E4D}"/>
              </a:ext>
            </a:extLst>
          </p:cNvPr>
          <p:cNvPicPr>
            <a:picLocks noChangeAspect="1"/>
          </p:cNvPicPr>
          <p:nvPr/>
        </p:nvPicPr>
        <p:blipFill>
          <a:blip r:embed="rId11"/>
          <a:stretch>
            <a:fillRect/>
          </a:stretch>
        </p:blipFill>
        <p:spPr>
          <a:xfrm>
            <a:off x="4299121" y="3604476"/>
            <a:ext cx="674078" cy="674078"/>
          </a:xfrm>
          <a:prstGeom prst="rect">
            <a:avLst/>
          </a:prstGeom>
        </p:spPr>
      </p:pic>
      <p:pic>
        <p:nvPicPr>
          <p:cNvPr id="25" name="Picture 24" descr="Icon&#10;&#10;Description automatically generated">
            <a:extLst>
              <a:ext uri="{FF2B5EF4-FFF2-40B4-BE49-F238E27FC236}">
                <a16:creationId xmlns:a16="http://schemas.microsoft.com/office/drawing/2014/main" id="{A0714267-D3A4-EF43-B883-8FDBDCA9825A}"/>
              </a:ext>
            </a:extLst>
          </p:cNvPr>
          <p:cNvPicPr>
            <a:picLocks noChangeAspect="1"/>
          </p:cNvPicPr>
          <p:nvPr/>
        </p:nvPicPr>
        <p:blipFill>
          <a:blip r:embed="rId12"/>
          <a:stretch>
            <a:fillRect/>
          </a:stretch>
        </p:blipFill>
        <p:spPr>
          <a:xfrm>
            <a:off x="4294064" y="4958647"/>
            <a:ext cx="674079" cy="674079"/>
          </a:xfrm>
          <a:prstGeom prst="rect">
            <a:avLst/>
          </a:prstGeom>
        </p:spPr>
      </p:pic>
      <p:sp>
        <p:nvSpPr>
          <p:cNvPr id="35" name="Title 1">
            <a:extLst>
              <a:ext uri="{FF2B5EF4-FFF2-40B4-BE49-F238E27FC236}">
                <a16:creationId xmlns:a16="http://schemas.microsoft.com/office/drawing/2014/main" id="{3DF4E9DF-B3EF-1E4E-95EB-83EEEF0948D2}"/>
              </a:ext>
            </a:extLst>
          </p:cNvPr>
          <p:cNvSpPr txBox="1">
            <a:spLocks/>
          </p:cNvSpPr>
          <p:nvPr/>
        </p:nvSpPr>
        <p:spPr>
          <a:xfrm>
            <a:off x="1999476" y="2617597"/>
            <a:ext cx="1525356" cy="50459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b="1" kern="1200">
                <a:solidFill>
                  <a:schemeClr val="tx1"/>
                </a:solidFill>
                <a:latin typeface="Segoe UI Symbol" panose="020B0502040204020203"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rPr>
              <a:t>Multiple Choice </a:t>
            </a:r>
            <a:endParaRPr kumimoji="0" lang="en-US" sz="24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endParaRPr>
          </a:p>
        </p:txBody>
      </p:sp>
      <p:sp>
        <p:nvSpPr>
          <p:cNvPr id="36" name="Title 1">
            <a:extLst>
              <a:ext uri="{FF2B5EF4-FFF2-40B4-BE49-F238E27FC236}">
                <a16:creationId xmlns:a16="http://schemas.microsoft.com/office/drawing/2014/main" id="{D12A3178-176D-0940-9838-EB1D93380491}"/>
              </a:ext>
            </a:extLst>
          </p:cNvPr>
          <p:cNvSpPr txBox="1">
            <a:spLocks/>
          </p:cNvSpPr>
          <p:nvPr/>
        </p:nvSpPr>
        <p:spPr>
          <a:xfrm>
            <a:off x="1026266" y="5381944"/>
            <a:ext cx="1807327" cy="50459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b="1" kern="1200">
                <a:solidFill>
                  <a:schemeClr val="tx1"/>
                </a:solidFill>
                <a:latin typeface="Segoe UI Symbol" panose="020B0502040204020203"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rPr>
              <a:t>Vote</a:t>
            </a:r>
            <a:endParaRPr kumimoji="0" lang="en-US" sz="24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endParaRPr>
          </a:p>
        </p:txBody>
      </p:sp>
      <p:sp>
        <p:nvSpPr>
          <p:cNvPr id="37" name="Title 1">
            <a:extLst>
              <a:ext uri="{FF2B5EF4-FFF2-40B4-BE49-F238E27FC236}">
                <a16:creationId xmlns:a16="http://schemas.microsoft.com/office/drawing/2014/main" id="{7AA56F04-6084-A34C-9A2A-8937EDC209A0}"/>
              </a:ext>
            </a:extLst>
          </p:cNvPr>
          <p:cNvSpPr txBox="1">
            <a:spLocks/>
          </p:cNvSpPr>
          <p:nvPr/>
        </p:nvSpPr>
        <p:spPr>
          <a:xfrm>
            <a:off x="5005000" y="3782559"/>
            <a:ext cx="1807327" cy="50459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b="1" kern="1200">
                <a:solidFill>
                  <a:schemeClr val="tx1"/>
                </a:solidFill>
                <a:latin typeface="Segoe UI Symbol" panose="020B0502040204020203" pitchFamily="34" charset="0"/>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rPr>
              <a:t>Pair Share</a:t>
            </a:r>
            <a:endParaRPr kumimoji="0" lang="en-US" sz="24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endParaRPr>
          </a:p>
        </p:txBody>
      </p:sp>
      <p:sp>
        <p:nvSpPr>
          <p:cNvPr id="38" name="Title 1">
            <a:extLst>
              <a:ext uri="{FF2B5EF4-FFF2-40B4-BE49-F238E27FC236}">
                <a16:creationId xmlns:a16="http://schemas.microsoft.com/office/drawing/2014/main" id="{7385DEC1-BFED-A64F-8FE0-0AA7A9052BD2}"/>
              </a:ext>
            </a:extLst>
          </p:cNvPr>
          <p:cNvSpPr txBox="1">
            <a:spLocks/>
          </p:cNvSpPr>
          <p:nvPr/>
        </p:nvSpPr>
        <p:spPr>
          <a:xfrm>
            <a:off x="5005000" y="4447989"/>
            <a:ext cx="2630530" cy="50459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b="1" kern="1200">
                <a:solidFill>
                  <a:schemeClr val="tx1"/>
                </a:solidFill>
                <a:latin typeface="Segoe UI Symbol" panose="020B0502040204020203" pitchFamily="34" charset="0"/>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lang="en-US" sz="1800" dirty="0">
                <a:solidFill>
                  <a:sysClr val="windowText" lastClr="000000"/>
                </a:solidFill>
              </a:rPr>
              <a:t>Pick a Stick/Answer (non-volunteer)</a:t>
            </a:r>
            <a:endParaRPr kumimoji="0" lang="en-US" sz="24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endParaRPr>
          </a:p>
        </p:txBody>
      </p:sp>
      <p:sp>
        <p:nvSpPr>
          <p:cNvPr id="39" name="Title 1">
            <a:extLst>
              <a:ext uri="{FF2B5EF4-FFF2-40B4-BE49-F238E27FC236}">
                <a16:creationId xmlns:a16="http://schemas.microsoft.com/office/drawing/2014/main" id="{B9E3C697-68F7-A549-983D-A93AB336DF4F}"/>
              </a:ext>
            </a:extLst>
          </p:cNvPr>
          <p:cNvSpPr txBox="1">
            <a:spLocks/>
          </p:cNvSpPr>
          <p:nvPr/>
        </p:nvSpPr>
        <p:spPr>
          <a:xfrm>
            <a:off x="5005000" y="5113419"/>
            <a:ext cx="1807327" cy="50459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b="1" kern="1200">
                <a:solidFill>
                  <a:schemeClr val="tx1"/>
                </a:solidFill>
                <a:latin typeface="Segoe UI Symbol" panose="020B0502040204020203" pitchFamily="34" charset="0"/>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rPr>
              <a:t>Whiteboards</a:t>
            </a:r>
            <a:endParaRPr kumimoji="0" lang="en-US" sz="24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endParaRPr>
          </a:p>
        </p:txBody>
      </p:sp>
      <p:sp>
        <p:nvSpPr>
          <p:cNvPr id="40" name="Title 1">
            <a:extLst>
              <a:ext uri="{FF2B5EF4-FFF2-40B4-BE49-F238E27FC236}">
                <a16:creationId xmlns:a16="http://schemas.microsoft.com/office/drawing/2014/main" id="{69384955-5395-684B-9A1B-250A0BD7221E}"/>
              </a:ext>
            </a:extLst>
          </p:cNvPr>
          <p:cNvSpPr txBox="1">
            <a:spLocks/>
          </p:cNvSpPr>
          <p:nvPr/>
        </p:nvSpPr>
        <p:spPr>
          <a:xfrm>
            <a:off x="5005000" y="5787509"/>
            <a:ext cx="2485458" cy="50459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b="1" kern="1200">
                <a:solidFill>
                  <a:schemeClr val="tx1"/>
                </a:solidFill>
                <a:latin typeface="Segoe UI Symbol" panose="020B0502040204020203" pitchFamily="34" charset="0"/>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rPr>
              <a:t>In Your Workbook</a:t>
            </a:r>
            <a:endParaRPr kumimoji="0" lang="en-US" sz="24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endParaRPr>
          </a:p>
        </p:txBody>
      </p:sp>
      <p:sp>
        <p:nvSpPr>
          <p:cNvPr id="50" name="Title 1">
            <a:extLst>
              <a:ext uri="{FF2B5EF4-FFF2-40B4-BE49-F238E27FC236}">
                <a16:creationId xmlns:a16="http://schemas.microsoft.com/office/drawing/2014/main" id="{6056C993-04BF-5642-AEFB-53FF259B42EA}"/>
              </a:ext>
            </a:extLst>
          </p:cNvPr>
          <p:cNvSpPr txBox="1">
            <a:spLocks/>
          </p:cNvSpPr>
          <p:nvPr/>
        </p:nvSpPr>
        <p:spPr>
          <a:xfrm>
            <a:off x="9834568" y="5527738"/>
            <a:ext cx="1807327" cy="50459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b="1" kern="1200">
                <a:solidFill>
                  <a:schemeClr val="tx1"/>
                </a:solidFill>
                <a:latin typeface="Segoe UI Symbol" panose="020B0502040204020203"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rPr>
              <a:t>Read with me</a:t>
            </a:r>
            <a:endParaRPr kumimoji="0" lang="en-US" sz="24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endParaRPr>
          </a:p>
        </p:txBody>
      </p:sp>
      <p:pic>
        <p:nvPicPr>
          <p:cNvPr id="51" name="Picture 50" descr="Icon&#10;&#10;Description automatically generated">
            <a:extLst>
              <a:ext uri="{FF2B5EF4-FFF2-40B4-BE49-F238E27FC236}">
                <a16:creationId xmlns:a16="http://schemas.microsoft.com/office/drawing/2014/main" id="{4B441482-545B-4748-A51D-8CA911413B94}"/>
              </a:ext>
            </a:extLst>
          </p:cNvPr>
          <p:cNvPicPr>
            <a:picLocks noChangeAspect="1"/>
          </p:cNvPicPr>
          <p:nvPr/>
        </p:nvPicPr>
        <p:blipFill>
          <a:blip r:embed="rId13"/>
          <a:stretch>
            <a:fillRect/>
          </a:stretch>
        </p:blipFill>
        <p:spPr>
          <a:xfrm>
            <a:off x="10391324" y="3607995"/>
            <a:ext cx="693813" cy="679158"/>
          </a:xfrm>
          <a:prstGeom prst="rect">
            <a:avLst/>
          </a:prstGeom>
        </p:spPr>
      </p:pic>
      <p:sp>
        <p:nvSpPr>
          <p:cNvPr id="52" name="Title 1">
            <a:extLst>
              <a:ext uri="{FF2B5EF4-FFF2-40B4-BE49-F238E27FC236}">
                <a16:creationId xmlns:a16="http://schemas.microsoft.com/office/drawing/2014/main" id="{4409ED34-C939-4602-AAEB-48274EFC5CD3}"/>
              </a:ext>
            </a:extLst>
          </p:cNvPr>
          <p:cNvSpPr txBox="1">
            <a:spLocks/>
          </p:cNvSpPr>
          <p:nvPr/>
        </p:nvSpPr>
        <p:spPr>
          <a:xfrm>
            <a:off x="9866214" y="4295514"/>
            <a:ext cx="1807327" cy="50459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b="1" kern="1200">
                <a:solidFill>
                  <a:schemeClr val="tx1"/>
                </a:solidFill>
                <a:latin typeface="Segoe UI Symbol" panose="020B0502040204020203"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rPr>
              <a:t>Track with me</a:t>
            </a:r>
            <a:endParaRPr kumimoji="0" lang="en-US" sz="24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endParaRPr>
          </a:p>
        </p:txBody>
      </p:sp>
      <p:sp>
        <p:nvSpPr>
          <p:cNvPr id="22" name="TextBox 21"/>
          <p:cNvSpPr txBox="1"/>
          <p:nvPr/>
        </p:nvSpPr>
        <p:spPr>
          <a:xfrm>
            <a:off x="4130311" y="472809"/>
            <a:ext cx="3433156"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AU" dirty="0"/>
              <a:t>Copy and paste these icons to the appropriate slides to indicate engagement norms/CFU strategies</a:t>
            </a:r>
          </a:p>
        </p:txBody>
      </p:sp>
    </p:spTree>
    <p:extLst>
      <p:ext uri="{BB962C8B-B14F-4D97-AF65-F5344CB8AC3E}">
        <p14:creationId xmlns:p14="http://schemas.microsoft.com/office/powerpoint/2010/main" val="3213375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23925" y="2190750"/>
            <a:ext cx="10553700" cy="2246769"/>
          </a:xfrm>
          <a:prstGeom prst="rect">
            <a:avLst/>
          </a:prstGeom>
          <a:solidFill>
            <a:schemeClr val="bg1"/>
          </a:solidFill>
          <a:ln w="19050">
            <a:solidFill>
              <a:srgbClr val="00B050"/>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r>
              <a:rPr lang="en-AU" sz="2800" dirty="0">
                <a:latin typeface="Century Gothic" panose="020B0502020202020204" pitchFamily="34" charset="0"/>
              </a:rPr>
              <a:t>We are learning to:</a:t>
            </a:r>
          </a:p>
          <a:p>
            <a:endParaRPr lang="en-AU" sz="2800" dirty="0">
              <a:latin typeface="Century Gothic" panose="020B0502020202020204" pitchFamily="34" charset="0"/>
            </a:endParaRPr>
          </a:p>
          <a:p>
            <a:pPr marL="457200" indent="-457200">
              <a:buFont typeface="Arial" panose="020B0604020202020204" pitchFamily="34" charset="0"/>
              <a:buChar char="•"/>
            </a:pPr>
            <a:r>
              <a:rPr lang="en-US" sz="2800" dirty="0">
                <a:latin typeface="Century Gothic" panose="020B0502020202020204" pitchFamily="34" charset="0"/>
              </a:rPr>
              <a:t>identify the difference between first person and third person point of view (POV)and </a:t>
            </a:r>
          </a:p>
          <a:p>
            <a:pPr marL="457200" indent="-457200">
              <a:buFont typeface="Arial" panose="020B0604020202020204" pitchFamily="34" charset="0"/>
              <a:buChar char="•"/>
            </a:pPr>
            <a:r>
              <a:rPr lang="en-US" sz="2800" dirty="0">
                <a:latin typeface="Century Gothic" panose="020B0502020202020204" pitchFamily="34" charset="0"/>
              </a:rPr>
              <a:t>edit the POV of a sentence.</a:t>
            </a:r>
            <a:endParaRPr lang="en-AU" sz="2800" dirty="0">
              <a:latin typeface="Century Gothic" panose="020B0502020202020204" pitchFamily="34" charset="0"/>
            </a:endParaRPr>
          </a:p>
        </p:txBody>
      </p:sp>
      <p:sp>
        <p:nvSpPr>
          <p:cNvPr id="6" name="TextBox 5"/>
          <p:cNvSpPr txBox="1"/>
          <p:nvPr/>
        </p:nvSpPr>
        <p:spPr>
          <a:xfrm>
            <a:off x="0" y="-1"/>
            <a:ext cx="3600450" cy="369332"/>
          </a:xfrm>
          <a:prstGeom prst="rect">
            <a:avLst/>
          </a:prstGeom>
          <a:solidFill>
            <a:srgbClr val="00B050"/>
          </a:solidFill>
        </p:spPr>
        <p:txBody>
          <a:bodyPr wrap="square" rtlCol="0">
            <a:spAutoFit/>
          </a:bodyPr>
          <a:lstStyle/>
          <a:p>
            <a:r>
              <a:rPr lang="en-AU" b="1" dirty="0">
                <a:solidFill>
                  <a:schemeClr val="bg1"/>
                </a:solidFill>
                <a:latin typeface="Century Gothic" panose="020B0502020202020204" pitchFamily="34" charset="0"/>
              </a:rPr>
              <a:t>Learning Objective</a:t>
            </a:r>
          </a:p>
        </p:txBody>
      </p:sp>
      <p:pic>
        <p:nvPicPr>
          <p:cNvPr id="7" name="Content Placeholder 4" descr="Icon&#10;&#10;Description automatically generated">
            <a:extLst>
              <a:ext uri="{FF2B5EF4-FFF2-40B4-BE49-F238E27FC236}">
                <a16:creationId xmlns:a16="http://schemas.microsoft.com/office/drawing/2014/main" id="{F16066D5-6604-4985-B021-5CBC12B18126}"/>
              </a:ext>
            </a:extLst>
          </p:cNvPr>
          <p:cNvPicPr>
            <a:picLocks noGrp="1" noChangeAspect="1"/>
          </p:cNvPicPr>
          <p:nvPr>
            <p:ph idx="1"/>
          </p:nvPr>
        </p:nvPicPr>
        <p:blipFill>
          <a:blip r:embed="rId2"/>
          <a:stretch>
            <a:fillRect/>
          </a:stretch>
        </p:blipFill>
        <p:spPr>
          <a:xfrm>
            <a:off x="10061364" y="184665"/>
            <a:ext cx="674079" cy="674079"/>
          </a:xfrm>
        </p:spPr>
      </p:pic>
    </p:spTree>
    <p:extLst>
      <p:ext uri="{BB962C8B-B14F-4D97-AF65-F5344CB8AC3E}">
        <p14:creationId xmlns:p14="http://schemas.microsoft.com/office/powerpoint/2010/main" val="198030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43F7D7-5A93-4D1D-8E7D-8136E6F2E2DF}"/>
              </a:ext>
            </a:extLst>
          </p:cNvPr>
          <p:cNvSpPr>
            <a:spLocks noGrp="1"/>
          </p:cNvSpPr>
          <p:nvPr>
            <p:ph idx="1"/>
          </p:nvPr>
        </p:nvSpPr>
        <p:spPr/>
        <p:txBody>
          <a:bodyPr/>
          <a:lstStyle/>
          <a:p>
            <a:pPr marL="0" indent="0">
              <a:buNone/>
            </a:pPr>
            <a:endParaRPr lang="en-AU" dirty="0"/>
          </a:p>
          <a:p>
            <a:pPr>
              <a:buFont typeface="Wingdings" panose="05000000000000000000" pitchFamily="2" charset="2"/>
              <a:buChar char="§"/>
            </a:pPr>
            <a:endParaRPr lang="en-AU" dirty="0"/>
          </a:p>
          <a:p>
            <a:pPr marL="0" indent="0">
              <a:buNone/>
            </a:pPr>
            <a:endParaRPr lang="en-AU" sz="2000" dirty="0"/>
          </a:p>
        </p:txBody>
      </p:sp>
      <p:sp>
        <p:nvSpPr>
          <p:cNvPr id="9" name="Content Placeholder 3">
            <a:extLst>
              <a:ext uri="{FF2B5EF4-FFF2-40B4-BE49-F238E27FC236}">
                <a16:creationId xmlns:a16="http://schemas.microsoft.com/office/drawing/2014/main" id="{05ECB126-5402-49D0-A7AC-AE7D948BABE0}"/>
              </a:ext>
            </a:extLst>
          </p:cNvPr>
          <p:cNvSpPr txBox="1">
            <a:spLocks/>
          </p:cNvSpPr>
          <p:nvPr/>
        </p:nvSpPr>
        <p:spPr>
          <a:xfrm>
            <a:off x="-15285" y="383765"/>
            <a:ext cx="9210767" cy="1446092"/>
          </a:xfrm>
          <a:prstGeom prst="rect">
            <a:avLst/>
          </a:prstGeom>
          <a:solidFill>
            <a:srgbClr val="F5D327"/>
          </a:solidFill>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Century Gothic" panose="020B0502020202020204" pitchFamily="34" charset="0"/>
              </a:rPr>
              <a:t>The point of view (POV) of a story is the perspective from which the story is told.</a:t>
            </a:r>
          </a:p>
          <a:p>
            <a:pPr marL="0" indent="0">
              <a:buNone/>
            </a:pPr>
            <a:r>
              <a:rPr lang="en-US" dirty="0">
                <a:latin typeface="Century Gothic" panose="020B0502020202020204" pitchFamily="34" charset="0"/>
              </a:rPr>
              <a:t>- Who is telling the story?</a:t>
            </a:r>
          </a:p>
        </p:txBody>
      </p:sp>
      <p:sp>
        <p:nvSpPr>
          <p:cNvPr id="11" name="Content Placeholder 3">
            <a:extLst>
              <a:ext uri="{FF2B5EF4-FFF2-40B4-BE49-F238E27FC236}">
                <a16:creationId xmlns:a16="http://schemas.microsoft.com/office/drawing/2014/main" id="{05ECB126-5402-49D0-A7AC-AE7D948BABE0}"/>
              </a:ext>
            </a:extLst>
          </p:cNvPr>
          <p:cNvSpPr txBox="1">
            <a:spLocks/>
          </p:cNvSpPr>
          <p:nvPr/>
        </p:nvSpPr>
        <p:spPr>
          <a:xfrm>
            <a:off x="154906" y="2893359"/>
            <a:ext cx="11845504" cy="3096491"/>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latin typeface="Century Gothic" panose="020B0502020202020204" pitchFamily="34" charset="0"/>
              </a:rPr>
              <a:t>When looking for the POV you must:</a:t>
            </a:r>
          </a:p>
          <a:p>
            <a:r>
              <a:rPr lang="en-US" dirty="0">
                <a:latin typeface="Century Gothic" panose="020B0502020202020204" pitchFamily="34" charset="0"/>
              </a:rPr>
              <a:t>Figure out WHO is telling the story! Is it a character or is it a narrator?</a:t>
            </a:r>
          </a:p>
          <a:p>
            <a:r>
              <a:rPr lang="en-US" dirty="0">
                <a:latin typeface="Century Gothic" panose="020B0502020202020204" pitchFamily="34" charset="0"/>
              </a:rPr>
              <a:t>Look at what pronouns are being used- I, he, she, they, we, us, them, you, me. </a:t>
            </a:r>
          </a:p>
        </p:txBody>
      </p:sp>
      <p:sp>
        <p:nvSpPr>
          <p:cNvPr id="12" name="TextBox 11"/>
          <p:cNvSpPr txBox="1"/>
          <p:nvPr/>
        </p:nvSpPr>
        <p:spPr>
          <a:xfrm>
            <a:off x="0" y="-1"/>
            <a:ext cx="3600450" cy="369332"/>
          </a:xfrm>
          <a:prstGeom prst="rect">
            <a:avLst/>
          </a:prstGeom>
          <a:solidFill>
            <a:srgbClr val="00B050"/>
          </a:solidFill>
        </p:spPr>
        <p:txBody>
          <a:bodyPr wrap="square" rtlCol="0">
            <a:spAutoFit/>
          </a:bodyPr>
          <a:lstStyle/>
          <a:p>
            <a:r>
              <a:rPr lang="en-AU" b="1" dirty="0">
                <a:solidFill>
                  <a:schemeClr val="bg1"/>
                </a:solidFill>
                <a:latin typeface="Century Gothic" panose="020B0502020202020204" pitchFamily="34" charset="0"/>
              </a:rPr>
              <a:t>Concept Development</a:t>
            </a:r>
          </a:p>
        </p:txBody>
      </p:sp>
      <p:sp>
        <p:nvSpPr>
          <p:cNvPr id="3" name="TextBox 2"/>
          <p:cNvSpPr txBox="1"/>
          <p:nvPr/>
        </p:nvSpPr>
        <p:spPr>
          <a:xfrm>
            <a:off x="9803082" y="1250631"/>
            <a:ext cx="2367521" cy="523220"/>
          </a:xfrm>
          <a:prstGeom prst="rect">
            <a:avLst/>
          </a:prstGeom>
          <a:solidFill>
            <a:srgbClr val="79FF9C"/>
          </a:solidFill>
        </p:spPr>
        <p:txBody>
          <a:bodyPr wrap="square" rtlCol="0">
            <a:spAutoFit/>
          </a:bodyPr>
          <a:lstStyle/>
          <a:p>
            <a:r>
              <a:rPr lang="en-AU" sz="1400" b="1" dirty="0">
                <a:latin typeface="Century Gothic" panose="020B0502020202020204" pitchFamily="34" charset="0"/>
              </a:rPr>
              <a:t>CFU:</a:t>
            </a:r>
          </a:p>
          <a:p>
            <a:pPr marL="285750" indent="-285750">
              <a:buFont typeface="Arial" panose="020B0604020202020204" pitchFamily="34" charset="0"/>
              <a:buChar char="•"/>
            </a:pPr>
            <a:r>
              <a:rPr lang="en-AU" sz="1400" dirty="0">
                <a:latin typeface="Century Gothic" panose="020B0502020202020204" pitchFamily="34" charset="0"/>
              </a:rPr>
              <a:t>What is point of view? </a:t>
            </a:r>
          </a:p>
        </p:txBody>
      </p:sp>
      <p:pic>
        <p:nvPicPr>
          <p:cNvPr id="19" name="Picture 18" descr="Logo, icon&#10;&#10;Description automatically generated">
            <a:extLst>
              <a:ext uri="{FF2B5EF4-FFF2-40B4-BE49-F238E27FC236}">
                <a16:creationId xmlns:a16="http://schemas.microsoft.com/office/drawing/2014/main" id="{4FEBD567-C5A9-482A-B60B-3B397AB64671}"/>
              </a:ext>
            </a:extLst>
          </p:cNvPr>
          <p:cNvPicPr>
            <a:picLocks noChangeAspect="1"/>
          </p:cNvPicPr>
          <p:nvPr/>
        </p:nvPicPr>
        <p:blipFill>
          <a:blip r:embed="rId2"/>
          <a:stretch>
            <a:fillRect/>
          </a:stretch>
        </p:blipFill>
        <p:spPr>
          <a:xfrm>
            <a:off x="11411429" y="111175"/>
            <a:ext cx="674078" cy="674078"/>
          </a:xfrm>
          <a:prstGeom prst="rect">
            <a:avLst/>
          </a:prstGeom>
        </p:spPr>
      </p:pic>
      <p:pic>
        <p:nvPicPr>
          <p:cNvPr id="20" name="Picture 19" descr="Icon&#10;&#10;Description automatically generated">
            <a:extLst>
              <a:ext uri="{FF2B5EF4-FFF2-40B4-BE49-F238E27FC236}">
                <a16:creationId xmlns:a16="http://schemas.microsoft.com/office/drawing/2014/main" id="{37B39385-9D01-4620-857A-B91B1C1A020E}"/>
              </a:ext>
            </a:extLst>
          </p:cNvPr>
          <p:cNvPicPr>
            <a:picLocks noChangeAspect="1"/>
          </p:cNvPicPr>
          <p:nvPr/>
        </p:nvPicPr>
        <p:blipFill>
          <a:blip r:embed="rId3"/>
          <a:stretch>
            <a:fillRect/>
          </a:stretch>
        </p:blipFill>
        <p:spPr>
          <a:xfrm>
            <a:off x="10604475" y="127102"/>
            <a:ext cx="674078" cy="674078"/>
          </a:xfrm>
          <a:prstGeom prst="rect">
            <a:avLst/>
          </a:prstGeom>
        </p:spPr>
      </p:pic>
      <p:pic>
        <p:nvPicPr>
          <p:cNvPr id="21" name="Picture 20" descr="Icon&#10;&#10;Description automatically generated">
            <a:extLst>
              <a:ext uri="{FF2B5EF4-FFF2-40B4-BE49-F238E27FC236}">
                <a16:creationId xmlns:a16="http://schemas.microsoft.com/office/drawing/2014/main" id="{A2B7E20C-7DA4-44E0-B1AC-924A53ED4BDE}"/>
              </a:ext>
            </a:extLst>
          </p:cNvPr>
          <p:cNvPicPr>
            <a:picLocks noChangeAspect="1"/>
          </p:cNvPicPr>
          <p:nvPr/>
        </p:nvPicPr>
        <p:blipFill>
          <a:blip r:embed="rId4"/>
          <a:stretch>
            <a:fillRect/>
          </a:stretch>
        </p:blipFill>
        <p:spPr>
          <a:xfrm>
            <a:off x="9771566" y="154632"/>
            <a:ext cx="693813" cy="679158"/>
          </a:xfrm>
          <a:prstGeom prst="rect">
            <a:avLst/>
          </a:prstGeom>
        </p:spPr>
      </p:pic>
    </p:spTree>
    <p:extLst>
      <p:ext uri="{BB962C8B-B14F-4D97-AF65-F5344CB8AC3E}">
        <p14:creationId xmlns:p14="http://schemas.microsoft.com/office/powerpoint/2010/main" val="3100074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43F7D7-5A93-4D1D-8E7D-8136E6F2E2DF}"/>
              </a:ext>
            </a:extLst>
          </p:cNvPr>
          <p:cNvSpPr>
            <a:spLocks noGrp="1"/>
          </p:cNvSpPr>
          <p:nvPr>
            <p:ph idx="1"/>
          </p:nvPr>
        </p:nvSpPr>
        <p:spPr>
          <a:xfrm>
            <a:off x="154907" y="766354"/>
            <a:ext cx="11845504" cy="3456021"/>
          </a:xfrm>
        </p:spPr>
        <p:txBody>
          <a:bodyPr/>
          <a:lstStyle/>
          <a:p>
            <a:pPr marL="0" indent="0">
              <a:buNone/>
            </a:pPr>
            <a:endParaRPr lang="en-AU" dirty="0"/>
          </a:p>
          <a:p>
            <a:pPr>
              <a:buFont typeface="Wingdings" panose="05000000000000000000" pitchFamily="2" charset="2"/>
              <a:buChar char="§"/>
            </a:pPr>
            <a:endParaRPr lang="en-AU" dirty="0"/>
          </a:p>
          <a:p>
            <a:pPr marL="0" indent="0">
              <a:buNone/>
            </a:pPr>
            <a:endParaRPr lang="en-AU" sz="2000" dirty="0"/>
          </a:p>
        </p:txBody>
      </p:sp>
      <p:sp>
        <p:nvSpPr>
          <p:cNvPr id="9" name="Content Placeholder 3">
            <a:extLst>
              <a:ext uri="{FF2B5EF4-FFF2-40B4-BE49-F238E27FC236}">
                <a16:creationId xmlns:a16="http://schemas.microsoft.com/office/drawing/2014/main" id="{05ECB126-5402-49D0-A7AC-AE7D948BABE0}"/>
              </a:ext>
            </a:extLst>
          </p:cNvPr>
          <p:cNvSpPr txBox="1">
            <a:spLocks/>
          </p:cNvSpPr>
          <p:nvPr/>
        </p:nvSpPr>
        <p:spPr>
          <a:xfrm>
            <a:off x="0" y="369331"/>
            <a:ext cx="9210767" cy="394059"/>
          </a:xfrm>
          <a:prstGeom prst="rect">
            <a:avLst/>
          </a:prstGeom>
          <a:solidFill>
            <a:srgbClr val="F5D327"/>
          </a:solidFill>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Century Gothic" panose="020B0502020202020204" pitchFamily="34" charset="0"/>
              </a:rPr>
              <a:t>One common point of view is told from </a:t>
            </a:r>
            <a:r>
              <a:rPr lang="en-US" i="1" dirty="0">
                <a:latin typeface="Century Gothic" panose="020B0502020202020204" pitchFamily="34" charset="0"/>
              </a:rPr>
              <a:t>first person</a:t>
            </a:r>
            <a:r>
              <a:rPr lang="en-US" dirty="0">
                <a:latin typeface="Century Gothic" panose="020B0502020202020204" pitchFamily="34" charset="0"/>
              </a:rPr>
              <a:t>.</a:t>
            </a:r>
          </a:p>
        </p:txBody>
      </p:sp>
      <p:sp>
        <p:nvSpPr>
          <p:cNvPr id="11" name="Content Placeholder 3">
            <a:extLst>
              <a:ext uri="{FF2B5EF4-FFF2-40B4-BE49-F238E27FC236}">
                <a16:creationId xmlns:a16="http://schemas.microsoft.com/office/drawing/2014/main" id="{05ECB126-5402-49D0-A7AC-AE7D948BABE0}"/>
              </a:ext>
            </a:extLst>
          </p:cNvPr>
          <p:cNvSpPr txBox="1">
            <a:spLocks/>
          </p:cNvSpPr>
          <p:nvPr/>
        </p:nvSpPr>
        <p:spPr>
          <a:xfrm>
            <a:off x="154906" y="2995155"/>
            <a:ext cx="9648176" cy="3096491"/>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latin typeface="Century Gothic" panose="020B0502020202020204" pitchFamily="34" charset="0"/>
              </a:rPr>
              <a:t>A character in the story tells the story from his or her point of view. </a:t>
            </a:r>
          </a:p>
          <a:p>
            <a:r>
              <a:rPr lang="en-US" b="1" dirty="0">
                <a:latin typeface="Century Gothic" panose="020B0502020202020204" pitchFamily="34" charset="0"/>
              </a:rPr>
              <a:t>You see the story 'through their eyes'.</a:t>
            </a:r>
          </a:p>
          <a:p>
            <a:r>
              <a:rPr lang="en-US" b="1" dirty="0">
                <a:latin typeface="Century Gothic" panose="020B0502020202020204" pitchFamily="34" charset="0"/>
              </a:rPr>
              <a:t>You will read words like </a:t>
            </a:r>
            <a:r>
              <a:rPr lang="en-US" b="1" dirty="0">
                <a:solidFill>
                  <a:srgbClr val="0070C0"/>
                </a:solidFill>
                <a:latin typeface="Century Gothic" panose="020B0502020202020204" pitchFamily="34" charset="0"/>
              </a:rPr>
              <a:t>I</a:t>
            </a:r>
            <a:r>
              <a:rPr lang="en-US" b="1" dirty="0">
                <a:latin typeface="Century Gothic" panose="020B0502020202020204" pitchFamily="34" charset="0"/>
              </a:rPr>
              <a:t>, </a:t>
            </a:r>
            <a:r>
              <a:rPr lang="en-US" b="1" dirty="0">
                <a:solidFill>
                  <a:srgbClr val="0070C0"/>
                </a:solidFill>
                <a:latin typeface="Century Gothic" panose="020B0502020202020204" pitchFamily="34" charset="0"/>
              </a:rPr>
              <a:t>my</a:t>
            </a:r>
            <a:r>
              <a:rPr lang="en-US" b="1" dirty="0">
                <a:latin typeface="Century Gothic" panose="020B0502020202020204" pitchFamily="34" charset="0"/>
              </a:rPr>
              <a:t> or </a:t>
            </a:r>
            <a:r>
              <a:rPr lang="en-US" b="1" dirty="0">
                <a:solidFill>
                  <a:srgbClr val="0070C0"/>
                </a:solidFill>
                <a:latin typeface="Century Gothic" panose="020B0502020202020204" pitchFamily="34" charset="0"/>
              </a:rPr>
              <a:t>me</a:t>
            </a:r>
            <a:r>
              <a:rPr lang="en-US" b="1" dirty="0">
                <a:latin typeface="Century Gothic" panose="020B0502020202020204" pitchFamily="34" charset="0"/>
              </a:rPr>
              <a:t> in the story.</a:t>
            </a:r>
          </a:p>
        </p:txBody>
      </p:sp>
      <p:sp>
        <p:nvSpPr>
          <p:cNvPr id="12" name="TextBox 11"/>
          <p:cNvSpPr txBox="1"/>
          <p:nvPr/>
        </p:nvSpPr>
        <p:spPr>
          <a:xfrm>
            <a:off x="0" y="-1"/>
            <a:ext cx="3600450" cy="369332"/>
          </a:xfrm>
          <a:prstGeom prst="rect">
            <a:avLst/>
          </a:prstGeom>
          <a:solidFill>
            <a:srgbClr val="00B050"/>
          </a:solidFill>
        </p:spPr>
        <p:txBody>
          <a:bodyPr wrap="square" rtlCol="0">
            <a:spAutoFit/>
          </a:bodyPr>
          <a:lstStyle/>
          <a:p>
            <a:r>
              <a:rPr lang="en-AU" b="1" dirty="0">
                <a:solidFill>
                  <a:schemeClr val="bg1"/>
                </a:solidFill>
                <a:latin typeface="Century Gothic" panose="020B0502020202020204" pitchFamily="34" charset="0"/>
              </a:rPr>
              <a:t>Concept Development</a:t>
            </a:r>
          </a:p>
        </p:txBody>
      </p:sp>
      <p:sp>
        <p:nvSpPr>
          <p:cNvPr id="3" name="TextBox 2"/>
          <p:cNvSpPr txBox="1"/>
          <p:nvPr/>
        </p:nvSpPr>
        <p:spPr>
          <a:xfrm>
            <a:off x="9803082" y="1250631"/>
            <a:ext cx="2367521" cy="1384995"/>
          </a:xfrm>
          <a:prstGeom prst="rect">
            <a:avLst/>
          </a:prstGeom>
          <a:solidFill>
            <a:srgbClr val="79FF9C"/>
          </a:solidFill>
        </p:spPr>
        <p:txBody>
          <a:bodyPr wrap="square" rtlCol="0">
            <a:spAutoFit/>
          </a:bodyPr>
          <a:lstStyle/>
          <a:p>
            <a:r>
              <a:rPr lang="en-AU" sz="1400" b="1" dirty="0">
                <a:latin typeface="Century Gothic" panose="020B0502020202020204" pitchFamily="34" charset="0"/>
              </a:rPr>
              <a:t>CFU:</a:t>
            </a:r>
          </a:p>
          <a:p>
            <a:pPr marL="285750" indent="-285750">
              <a:buFont typeface="Arial" panose="020B0604020202020204" pitchFamily="34" charset="0"/>
              <a:buChar char="•"/>
            </a:pPr>
            <a:r>
              <a:rPr lang="en-AU" sz="1400" dirty="0">
                <a:latin typeface="Century Gothic" panose="020B0502020202020204" pitchFamily="34" charset="0"/>
              </a:rPr>
              <a:t>What is first person point of view? </a:t>
            </a:r>
          </a:p>
          <a:p>
            <a:pPr marL="285750" indent="-285750">
              <a:buFont typeface="Arial" panose="020B0604020202020204" pitchFamily="34" charset="0"/>
              <a:buChar char="•"/>
            </a:pPr>
            <a:r>
              <a:rPr lang="en-AU" sz="1400" dirty="0">
                <a:latin typeface="Century Gothic" panose="020B0502020202020204" pitchFamily="34" charset="0"/>
              </a:rPr>
              <a:t>Why is this an example of first person point of view?</a:t>
            </a:r>
          </a:p>
        </p:txBody>
      </p:sp>
      <p:pic>
        <p:nvPicPr>
          <p:cNvPr id="19" name="Picture 18" descr="Logo, icon&#10;&#10;Description automatically generated">
            <a:extLst>
              <a:ext uri="{FF2B5EF4-FFF2-40B4-BE49-F238E27FC236}">
                <a16:creationId xmlns:a16="http://schemas.microsoft.com/office/drawing/2014/main" id="{4FEBD567-C5A9-482A-B60B-3B397AB64671}"/>
              </a:ext>
            </a:extLst>
          </p:cNvPr>
          <p:cNvPicPr>
            <a:picLocks noChangeAspect="1"/>
          </p:cNvPicPr>
          <p:nvPr/>
        </p:nvPicPr>
        <p:blipFill>
          <a:blip r:embed="rId2"/>
          <a:stretch>
            <a:fillRect/>
          </a:stretch>
        </p:blipFill>
        <p:spPr>
          <a:xfrm>
            <a:off x="11411429" y="111175"/>
            <a:ext cx="674078" cy="674078"/>
          </a:xfrm>
          <a:prstGeom prst="rect">
            <a:avLst/>
          </a:prstGeom>
        </p:spPr>
      </p:pic>
      <p:pic>
        <p:nvPicPr>
          <p:cNvPr id="20" name="Picture 19" descr="Icon&#10;&#10;Description automatically generated">
            <a:extLst>
              <a:ext uri="{FF2B5EF4-FFF2-40B4-BE49-F238E27FC236}">
                <a16:creationId xmlns:a16="http://schemas.microsoft.com/office/drawing/2014/main" id="{37B39385-9D01-4620-857A-B91B1C1A020E}"/>
              </a:ext>
            </a:extLst>
          </p:cNvPr>
          <p:cNvPicPr>
            <a:picLocks noChangeAspect="1"/>
          </p:cNvPicPr>
          <p:nvPr/>
        </p:nvPicPr>
        <p:blipFill>
          <a:blip r:embed="rId3"/>
          <a:stretch>
            <a:fillRect/>
          </a:stretch>
        </p:blipFill>
        <p:spPr>
          <a:xfrm>
            <a:off x="10604475" y="127102"/>
            <a:ext cx="674078" cy="674078"/>
          </a:xfrm>
          <a:prstGeom prst="rect">
            <a:avLst/>
          </a:prstGeom>
        </p:spPr>
      </p:pic>
      <p:pic>
        <p:nvPicPr>
          <p:cNvPr id="21" name="Picture 20" descr="Icon&#10;&#10;Description automatically generated">
            <a:extLst>
              <a:ext uri="{FF2B5EF4-FFF2-40B4-BE49-F238E27FC236}">
                <a16:creationId xmlns:a16="http://schemas.microsoft.com/office/drawing/2014/main" id="{A2B7E20C-7DA4-44E0-B1AC-924A53ED4BDE}"/>
              </a:ext>
            </a:extLst>
          </p:cNvPr>
          <p:cNvPicPr>
            <a:picLocks noChangeAspect="1"/>
          </p:cNvPicPr>
          <p:nvPr/>
        </p:nvPicPr>
        <p:blipFill>
          <a:blip r:embed="rId4"/>
          <a:stretch>
            <a:fillRect/>
          </a:stretch>
        </p:blipFill>
        <p:spPr>
          <a:xfrm>
            <a:off x="9771566" y="154632"/>
            <a:ext cx="693813" cy="679158"/>
          </a:xfrm>
          <a:prstGeom prst="rect">
            <a:avLst/>
          </a:prstGeom>
        </p:spPr>
      </p:pic>
      <p:sp>
        <p:nvSpPr>
          <p:cNvPr id="10" name="Rectangle 9">
            <a:extLst>
              <a:ext uri="{FF2B5EF4-FFF2-40B4-BE49-F238E27FC236}">
                <a16:creationId xmlns:a16="http://schemas.microsoft.com/office/drawing/2014/main" id="{2901B9CA-F3A2-9416-6A0C-50CFC186A7AE}"/>
              </a:ext>
            </a:extLst>
          </p:cNvPr>
          <p:cNvSpPr/>
          <p:nvPr/>
        </p:nvSpPr>
        <p:spPr>
          <a:xfrm>
            <a:off x="191589" y="2339815"/>
            <a:ext cx="2592668" cy="461665"/>
          </a:xfrm>
          <a:prstGeom prst="rect">
            <a:avLst/>
          </a:prstGeom>
        </p:spPr>
        <p:txBody>
          <a:bodyPr wrap="square">
            <a:spAutoFit/>
          </a:bodyPr>
          <a:lstStyle/>
          <a:p>
            <a:r>
              <a:rPr lang="en-AU" sz="2400" b="1" dirty="0">
                <a:solidFill>
                  <a:srgbClr val="0070C0"/>
                </a:solidFill>
                <a:latin typeface="Century Gothic" panose="020B0502020202020204" pitchFamily="34" charset="0"/>
              </a:rPr>
              <a:t>FIRST PERSON</a:t>
            </a:r>
          </a:p>
        </p:txBody>
      </p:sp>
      <p:sp>
        <p:nvSpPr>
          <p:cNvPr id="13" name="Rectangle 12">
            <a:extLst>
              <a:ext uri="{FF2B5EF4-FFF2-40B4-BE49-F238E27FC236}">
                <a16:creationId xmlns:a16="http://schemas.microsoft.com/office/drawing/2014/main" id="{7C85EB11-294F-FC40-B296-4F18ED6BA5CF}"/>
              </a:ext>
            </a:extLst>
          </p:cNvPr>
          <p:cNvSpPr/>
          <p:nvPr/>
        </p:nvSpPr>
        <p:spPr>
          <a:xfrm>
            <a:off x="9803082" y="3274713"/>
            <a:ext cx="1988192" cy="3179427"/>
          </a:xfrm>
          <a:prstGeom prst="rect">
            <a:avLst/>
          </a:prstGeom>
          <a:noFill/>
          <a:ln>
            <a:solidFill>
              <a:srgbClr val="7F93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7386DBC0-E57D-A29C-E9CE-3C007E04AC22}"/>
              </a:ext>
            </a:extLst>
          </p:cNvPr>
          <p:cNvSpPr/>
          <p:nvPr/>
        </p:nvSpPr>
        <p:spPr>
          <a:xfrm>
            <a:off x="9828629" y="3314819"/>
            <a:ext cx="2171782" cy="3139321"/>
          </a:xfrm>
          <a:prstGeom prst="rect">
            <a:avLst/>
          </a:prstGeom>
        </p:spPr>
        <p:txBody>
          <a:bodyPr wrap="square">
            <a:spAutoFit/>
          </a:bodyPr>
          <a:lstStyle/>
          <a:p>
            <a:r>
              <a:rPr lang="en-GB" dirty="0"/>
              <a:t>Pronouns used in first person:</a:t>
            </a:r>
          </a:p>
          <a:p>
            <a:endParaRPr lang="en-GB" dirty="0"/>
          </a:p>
          <a:p>
            <a:r>
              <a:rPr lang="en-GB" dirty="0">
                <a:solidFill>
                  <a:srgbClr val="0070C0"/>
                </a:solidFill>
              </a:rPr>
              <a:t>I</a:t>
            </a:r>
          </a:p>
          <a:p>
            <a:r>
              <a:rPr lang="en-GB" dirty="0">
                <a:solidFill>
                  <a:srgbClr val="0070C0"/>
                </a:solidFill>
              </a:rPr>
              <a:t>my</a:t>
            </a:r>
          </a:p>
          <a:p>
            <a:r>
              <a:rPr lang="en-GB" dirty="0">
                <a:solidFill>
                  <a:srgbClr val="0070C0"/>
                </a:solidFill>
              </a:rPr>
              <a:t>me</a:t>
            </a:r>
          </a:p>
          <a:p>
            <a:r>
              <a:rPr lang="en-GB" dirty="0">
                <a:solidFill>
                  <a:srgbClr val="0070C0"/>
                </a:solidFill>
              </a:rPr>
              <a:t>mine</a:t>
            </a:r>
          </a:p>
          <a:p>
            <a:r>
              <a:rPr lang="en-GB" dirty="0">
                <a:solidFill>
                  <a:srgbClr val="0070C0"/>
                </a:solidFill>
              </a:rPr>
              <a:t>we</a:t>
            </a:r>
          </a:p>
          <a:p>
            <a:r>
              <a:rPr lang="en-GB" dirty="0">
                <a:solidFill>
                  <a:srgbClr val="0070C0"/>
                </a:solidFill>
              </a:rPr>
              <a:t>our</a:t>
            </a:r>
          </a:p>
          <a:p>
            <a:r>
              <a:rPr lang="en-GB" dirty="0">
                <a:solidFill>
                  <a:srgbClr val="0070C0"/>
                </a:solidFill>
              </a:rPr>
              <a:t>ours</a:t>
            </a:r>
          </a:p>
          <a:p>
            <a:r>
              <a:rPr lang="en-GB" dirty="0">
                <a:solidFill>
                  <a:srgbClr val="0070C0"/>
                </a:solidFill>
              </a:rPr>
              <a:t>us</a:t>
            </a:r>
          </a:p>
        </p:txBody>
      </p:sp>
      <p:sp>
        <p:nvSpPr>
          <p:cNvPr id="15" name="TextBox 14">
            <a:extLst>
              <a:ext uri="{FF2B5EF4-FFF2-40B4-BE49-F238E27FC236}">
                <a16:creationId xmlns:a16="http://schemas.microsoft.com/office/drawing/2014/main" id="{F2E34B75-9673-DD1C-80BC-05572D6D3DB0}"/>
              </a:ext>
            </a:extLst>
          </p:cNvPr>
          <p:cNvSpPr txBox="1"/>
          <p:nvPr/>
        </p:nvSpPr>
        <p:spPr>
          <a:xfrm>
            <a:off x="191589" y="4404920"/>
            <a:ext cx="9402356" cy="923330"/>
          </a:xfrm>
          <a:prstGeom prst="rect">
            <a:avLst/>
          </a:prstGeom>
          <a:noFill/>
        </p:spPr>
        <p:txBody>
          <a:bodyPr wrap="square">
            <a:spAutoFit/>
          </a:bodyPr>
          <a:lstStyle/>
          <a:p>
            <a:pPr marL="0" indent="0">
              <a:buNone/>
            </a:pPr>
            <a:r>
              <a:rPr lang="en-US" u="sng" dirty="0">
                <a:latin typeface="Century Gothic" panose="020B0502020202020204" pitchFamily="34" charset="0"/>
              </a:rPr>
              <a:t>Example:</a:t>
            </a:r>
          </a:p>
          <a:p>
            <a:pPr marL="0" indent="0">
              <a:buNone/>
            </a:pPr>
            <a:r>
              <a:rPr lang="en-US" dirty="0">
                <a:latin typeface="Century Gothic" panose="020B0502020202020204" pitchFamily="34" charset="0"/>
              </a:rPr>
              <a:t>Yesterday, </a:t>
            </a:r>
            <a:r>
              <a:rPr lang="en-US" dirty="0">
                <a:solidFill>
                  <a:srgbClr val="0070C0"/>
                </a:solidFill>
                <a:latin typeface="Century Gothic" panose="020B0502020202020204" pitchFamily="34" charset="0"/>
              </a:rPr>
              <a:t>I</a:t>
            </a:r>
            <a:r>
              <a:rPr lang="en-US" dirty="0">
                <a:latin typeface="Century Gothic" panose="020B0502020202020204" pitchFamily="34" charset="0"/>
              </a:rPr>
              <a:t> took a trip to the market. As </a:t>
            </a:r>
            <a:r>
              <a:rPr lang="en-US" dirty="0">
                <a:solidFill>
                  <a:srgbClr val="0070C0"/>
                </a:solidFill>
                <a:latin typeface="Century Gothic" panose="020B0502020202020204" pitchFamily="34" charset="0"/>
              </a:rPr>
              <a:t>I</a:t>
            </a:r>
            <a:r>
              <a:rPr lang="en-US" dirty="0">
                <a:latin typeface="Century Gothic" panose="020B0502020202020204" pitchFamily="34" charset="0"/>
              </a:rPr>
              <a:t> turned the key and pulled out of </a:t>
            </a:r>
            <a:r>
              <a:rPr lang="en-US" dirty="0">
                <a:solidFill>
                  <a:srgbClr val="0070C0"/>
                </a:solidFill>
                <a:latin typeface="Century Gothic" panose="020B0502020202020204" pitchFamily="34" charset="0"/>
              </a:rPr>
              <a:t>my</a:t>
            </a:r>
            <a:r>
              <a:rPr lang="en-US" dirty="0">
                <a:latin typeface="Century Gothic" panose="020B0502020202020204" pitchFamily="34" charset="0"/>
              </a:rPr>
              <a:t> driveway, </a:t>
            </a:r>
            <a:r>
              <a:rPr lang="en-US" dirty="0">
                <a:solidFill>
                  <a:srgbClr val="0070C0"/>
                </a:solidFill>
                <a:latin typeface="Century Gothic" panose="020B0502020202020204" pitchFamily="34" charset="0"/>
              </a:rPr>
              <a:t>I </a:t>
            </a:r>
            <a:r>
              <a:rPr lang="en-US" dirty="0">
                <a:latin typeface="Century Gothic" panose="020B0502020202020204" pitchFamily="34" charset="0"/>
              </a:rPr>
              <a:t>couldn’t help but notice the dog in </a:t>
            </a:r>
            <a:r>
              <a:rPr lang="en-US" dirty="0">
                <a:solidFill>
                  <a:srgbClr val="0070C0"/>
                </a:solidFill>
                <a:latin typeface="Century Gothic" panose="020B0502020202020204" pitchFamily="34" charset="0"/>
              </a:rPr>
              <a:t>my</a:t>
            </a:r>
            <a:r>
              <a:rPr lang="en-US" dirty="0">
                <a:latin typeface="Century Gothic" panose="020B0502020202020204" pitchFamily="34" charset="0"/>
              </a:rPr>
              <a:t> yard.</a:t>
            </a:r>
          </a:p>
        </p:txBody>
      </p:sp>
    </p:spTree>
    <p:extLst>
      <p:ext uri="{BB962C8B-B14F-4D97-AF65-F5344CB8AC3E}">
        <p14:creationId xmlns:p14="http://schemas.microsoft.com/office/powerpoint/2010/main" val="315935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up)">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43F7D7-5A93-4D1D-8E7D-8136E6F2E2DF}"/>
              </a:ext>
            </a:extLst>
          </p:cNvPr>
          <p:cNvSpPr>
            <a:spLocks noGrp="1"/>
          </p:cNvSpPr>
          <p:nvPr>
            <p:ph idx="1"/>
          </p:nvPr>
        </p:nvSpPr>
        <p:spPr>
          <a:xfrm>
            <a:off x="154907" y="766354"/>
            <a:ext cx="11845504" cy="3456021"/>
          </a:xfrm>
        </p:spPr>
        <p:txBody>
          <a:bodyPr/>
          <a:lstStyle/>
          <a:p>
            <a:pPr marL="0" indent="0">
              <a:buNone/>
            </a:pPr>
            <a:endParaRPr lang="en-AU" dirty="0"/>
          </a:p>
          <a:p>
            <a:pPr>
              <a:buFont typeface="Wingdings" panose="05000000000000000000" pitchFamily="2" charset="2"/>
              <a:buChar char="§"/>
            </a:pPr>
            <a:endParaRPr lang="en-AU" dirty="0"/>
          </a:p>
          <a:p>
            <a:pPr marL="0" indent="0">
              <a:buNone/>
            </a:pPr>
            <a:endParaRPr lang="en-AU" sz="2000" dirty="0"/>
          </a:p>
        </p:txBody>
      </p:sp>
      <p:sp>
        <p:nvSpPr>
          <p:cNvPr id="9" name="Content Placeholder 3">
            <a:extLst>
              <a:ext uri="{FF2B5EF4-FFF2-40B4-BE49-F238E27FC236}">
                <a16:creationId xmlns:a16="http://schemas.microsoft.com/office/drawing/2014/main" id="{05ECB126-5402-49D0-A7AC-AE7D948BABE0}"/>
              </a:ext>
            </a:extLst>
          </p:cNvPr>
          <p:cNvSpPr txBox="1">
            <a:spLocks/>
          </p:cNvSpPr>
          <p:nvPr/>
        </p:nvSpPr>
        <p:spPr>
          <a:xfrm>
            <a:off x="-15285" y="368135"/>
            <a:ext cx="9210767" cy="461666"/>
          </a:xfrm>
          <a:prstGeom prst="rect">
            <a:avLst/>
          </a:prstGeom>
          <a:solidFill>
            <a:srgbClr val="F5D327"/>
          </a:solidFill>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Century Gothic" panose="020B0502020202020204" pitchFamily="34" charset="0"/>
              </a:rPr>
              <a:t>Let’s look at some sentences told from </a:t>
            </a:r>
            <a:r>
              <a:rPr lang="en-US" i="1" dirty="0">
                <a:latin typeface="Century Gothic" panose="020B0502020202020204" pitchFamily="34" charset="0"/>
              </a:rPr>
              <a:t>first person </a:t>
            </a:r>
            <a:r>
              <a:rPr lang="en-US" dirty="0">
                <a:latin typeface="Century Gothic" panose="020B0502020202020204" pitchFamily="34" charset="0"/>
              </a:rPr>
              <a:t>point of view.</a:t>
            </a:r>
          </a:p>
        </p:txBody>
      </p:sp>
      <p:sp>
        <p:nvSpPr>
          <p:cNvPr id="11" name="Content Placeholder 3">
            <a:extLst>
              <a:ext uri="{FF2B5EF4-FFF2-40B4-BE49-F238E27FC236}">
                <a16:creationId xmlns:a16="http://schemas.microsoft.com/office/drawing/2014/main" id="{05ECB126-5402-49D0-A7AC-AE7D948BABE0}"/>
              </a:ext>
            </a:extLst>
          </p:cNvPr>
          <p:cNvSpPr txBox="1">
            <a:spLocks/>
          </p:cNvSpPr>
          <p:nvPr/>
        </p:nvSpPr>
        <p:spPr>
          <a:xfrm>
            <a:off x="180454" y="2494364"/>
            <a:ext cx="9648176" cy="796441"/>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Century Gothic" panose="020B0502020202020204" pitchFamily="34" charset="0"/>
              </a:rPr>
              <a:t>My mother and I were taking a road trip to the beach. We had been planning it for months. </a:t>
            </a:r>
          </a:p>
        </p:txBody>
      </p:sp>
      <p:sp>
        <p:nvSpPr>
          <p:cNvPr id="12" name="TextBox 11"/>
          <p:cNvSpPr txBox="1"/>
          <p:nvPr/>
        </p:nvSpPr>
        <p:spPr>
          <a:xfrm>
            <a:off x="0" y="-1"/>
            <a:ext cx="3600450" cy="369332"/>
          </a:xfrm>
          <a:prstGeom prst="rect">
            <a:avLst/>
          </a:prstGeom>
          <a:solidFill>
            <a:srgbClr val="00B050"/>
          </a:solidFill>
        </p:spPr>
        <p:txBody>
          <a:bodyPr wrap="square" rtlCol="0">
            <a:spAutoFit/>
          </a:bodyPr>
          <a:lstStyle/>
          <a:p>
            <a:r>
              <a:rPr lang="en-AU" b="1" dirty="0">
                <a:solidFill>
                  <a:schemeClr val="bg1"/>
                </a:solidFill>
                <a:latin typeface="Century Gothic" panose="020B0502020202020204" pitchFamily="34" charset="0"/>
              </a:rPr>
              <a:t>Concept Development</a:t>
            </a:r>
          </a:p>
        </p:txBody>
      </p:sp>
      <p:sp>
        <p:nvSpPr>
          <p:cNvPr id="3" name="TextBox 2"/>
          <p:cNvSpPr txBox="1"/>
          <p:nvPr/>
        </p:nvSpPr>
        <p:spPr>
          <a:xfrm>
            <a:off x="9803082" y="1250631"/>
            <a:ext cx="2367521" cy="1384995"/>
          </a:xfrm>
          <a:prstGeom prst="rect">
            <a:avLst/>
          </a:prstGeom>
          <a:solidFill>
            <a:srgbClr val="79FF9C"/>
          </a:solidFill>
        </p:spPr>
        <p:txBody>
          <a:bodyPr wrap="square" rtlCol="0">
            <a:spAutoFit/>
          </a:bodyPr>
          <a:lstStyle/>
          <a:p>
            <a:r>
              <a:rPr lang="en-AU" sz="1400" b="1" dirty="0">
                <a:latin typeface="Century Gothic" panose="020B0502020202020204" pitchFamily="34" charset="0"/>
              </a:rPr>
              <a:t>CFU:</a:t>
            </a:r>
          </a:p>
          <a:p>
            <a:pPr marL="285750" indent="-285750">
              <a:buFont typeface="Arial" panose="020B0604020202020204" pitchFamily="34" charset="0"/>
              <a:buChar char="•"/>
            </a:pPr>
            <a:r>
              <a:rPr lang="en-AU" sz="1400" dirty="0">
                <a:latin typeface="Century Gothic" panose="020B0502020202020204" pitchFamily="34" charset="0"/>
              </a:rPr>
              <a:t>What is first person point of view? </a:t>
            </a:r>
          </a:p>
          <a:p>
            <a:pPr marL="285750" indent="-285750">
              <a:buFont typeface="Arial" panose="020B0604020202020204" pitchFamily="34" charset="0"/>
              <a:buChar char="•"/>
            </a:pPr>
            <a:r>
              <a:rPr lang="en-AU" sz="1400" dirty="0">
                <a:latin typeface="Century Gothic" panose="020B0502020202020204" pitchFamily="34" charset="0"/>
              </a:rPr>
              <a:t>Why is this an example of first person point of view?</a:t>
            </a:r>
          </a:p>
        </p:txBody>
      </p:sp>
      <p:pic>
        <p:nvPicPr>
          <p:cNvPr id="19" name="Picture 18" descr="Logo, icon&#10;&#10;Description automatically generated">
            <a:extLst>
              <a:ext uri="{FF2B5EF4-FFF2-40B4-BE49-F238E27FC236}">
                <a16:creationId xmlns:a16="http://schemas.microsoft.com/office/drawing/2014/main" id="{4FEBD567-C5A9-482A-B60B-3B397AB64671}"/>
              </a:ext>
            </a:extLst>
          </p:cNvPr>
          <p:cNvPicPr>
            <a:picLocks noChangeAspect="1"/>
          </p:cNvPicPr>
          <p:nvPr/>
        </p:nvPicPr>
        <p:blipFill>
          <a:blip r:embed="rId2"/>
          <a:stretch>
            <a:fillRect/>
          </a:stretch>
        </p:blipFill>
        <p:spPr>
          <a:xfrm>
            <a:off x="11411429" y="111175"/>
            <a:ext cx="674078" cy="674078"/>
          </a:xfrm>
          <a:prstGeom prst="rect">
            <a:avLst/>
          </a:prstGeom>
        </p:spPr>
      </p:pic>
      <p:pic>
        <p:nvPicPr>
          <p:cNvPr id="20" name="Picture 19" descr="Icon&#10;&#10;Description automatically generated">
            <a:extLst>
              <a:ext uri="{FF2B5EF4-FFF2-40B4-BE49-F238E27FC236}">
                <a16:creationId xmlns:a16="http://schemas.microsoft.com/office/drawing/2014/main" id="{37B39385-9D01-4620-857A-B91B1C1A020E}"/>
              </a:ext>
            </a:extLst>
          </p:cNvPr>
          <p:cNvPicPr>
            <a:picLocks noChangeAspect="1"/>
          </p:cNvPicPr>
          <p:nvPr/>
        </p:nvPicPr>
        <p:blipFill>
          <a:blip r:embed="rId3"/>
          <a:stretch>
            <a:fillRect/>
          </a:stretch>
        </p:blipFill>
        <p:spPr>
          <a:xfrm>
            <a:off x="10604475" y="127102"/>
            <a:ext cx="674078" cy="674078"/>
          </a:xfrm>
          <a:prstGeom prst="rect">
            <a:avLst/>
          </a:prstGeom>
        </p:spPr>
      </p:pic>
      <p:pic>
        <p:nvPicPr>
          <p:cNvPr id="21" name="Picture 20" descr="Icon&#10;&#10;Description automatically generated">
            <a:extLst>
              <a:ext uri="{FF2B5EF4-FFF2-40B4-BE49-F238E27FC236}">
                <a16:creationId xmlns:a16="http://schemas.microsoft.com/office/drawing/2014/main" id="{A2B7E20C-7DA4-44E0-B1AC-924A53ED4BDE}"/>
              </a:ext>
            </a:extLst>
          </p:cNvPr>
          <p:cNvPicPr>
            <a:picLocks noChangeAspect="1"/>
          </p:cNvPicPr>
          <p:nvPr/>
        </p:nvPicPr>
        <p:blipFill>
          <a:blip r:embed="rId4"/>
          <a:stretch>
            <a:fillRect/>
          </a:stretch>
        </p:blipFill>
        <p:spPr>
          <a:xfrm>
            <a:off x="9771566" y="154632"/>
            <a:ext cx="693813" cy="679158"/>
          </a:xfrm>
          <a:prstGeom prst="rect">
            <a:avLst/>
          </a:prstGeom>
        </p:spPr>
      </p:pic>
      <p:sp>
        <p:nvSpPr>
          <p:cNvPr id="10" name="Rectangle 9">
            <a:extLst>
              <a:ext uri="{FF2B5EF4-FFF2-40B4-BE49-F238E27FC236}">
                <a16:creationId xmlns:a16="http://schemas.microsoft.com/office/drawing/2014/main" id="{2901B9CA-F3A2-9416-6A0C-50CFC186A7AE}"/>
              </a:ext>
            </a:extLst>
          </p:cNvPr>
          <p:cNvSpPr/>
          <p:nvPr/>
        </p:nvSpPr>
        <p:spPr>
          <a:xfrm>
            <a:off x="191589" y="1818557"/>
            <a:ext cx="2592668" cy="461665"/>
          </a:xfrm>
          <a:prstGeom prst="rect">
            <a:avLst/>
          </a:prstGeom>
        </p:spPr>
        <p:txBody>
          <a:bodyPr wrap="square">
            <a:spAutoFit/>
          </a:bodyPr>
          <a:lstStyle/>
          <a:p>
            <a:r>
              <a:rPr lang="en-AU" sz="2400" b="1" dirty="0">
                <a:solidFill>
                  <a:srgbClr val="0070C0"/>
                </a:solidFill>
                <a:latin typeface="Century Gothic" panose="020B0502020202020204" pitchFamily="34" charset="0"/>
              </a:rPr>
              <a:t>FIRST PERSON</a:t>
            </a:r>
          </a:p>
        </p:txBody>
      </p:sp>
      <p:sp>
        <p:nvSpPr>
          <p:cNvPr id="13" name="Rectangle 12">
            <a:extLst>
              <a:ext uri="{FF2B5EF4-FFF2-40B4-BE49-F238E27FC236}">
                <a16:creationId xmlns:a16="http://schemas.microsoft.com/office/drawing/2014/main" id="{7C85EB11-294F-FC40-B296-4F18ED6BA5CF}"/>
              </a:ext>
            </a:extLst>
          </p:cNvPr>
          <p:cNvSpPr/>
          <p:nvPr/>
        </p:nvSpPr>
        <p:spPr>
          <a:xfrm>
            <a:off x="9803082" y="3274713"/>
            <a:ext cx="1988192" cy="3179427"/>
          </a:xfrm>
          <a:prstGeom prst="rect">
            <a:avLst/>
          </a:prstGeom>
          <a:noFill/>
          <a:ln>
            <a:solidFill>
              <a:srgbClr val="7F93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7386DBC0-E57D-A29C-E9CE-3C007E04AC22}"/>
              </a:ext>
            </a:extLst>
          </p:cNvPr>
          <p:cNvSpPr/>
          <p:nvPr/>
        </p:nvSpPr>
        <p:spPr>
          <a:xfrm>
            <a:off x="9828629" y="3314819"/>
            <a:ext cx="2171782" cy="3139321"/>
          </a:xfrm>
          <a:prstGeom prst="rect">
            <a:avLst/>
          </a:prstGeom>
        </p:spPr>
        <p:txBody>
          <a:bodyPr wrap="square">
            <a:spAutoFit/>
          </a:bodyPr>
          <a:lstStyle/>
          <a:p>
            <a:r>
              <a:rPr lang="en-GB" dirty="0"/>
              <a:t>Pronouns used in first person:</a:t>
            </a:r>
          </a:p>
          <a:p>
            <a:endParaRPr lang="en-GB" dirty="0">
              <a:solidFill>
                <a:srgbClr val="0070C0"/>
              </a:solidFill>
            </a:endParaRPr>
          </a:p>
          <a:p>
            <a:r>
              <a:rPr lang="en-GB" dirty="0">
                <a:solidFill>
                  <a:srgbClr val="0070C0"/>
                </a:solidFill>
              </a:rPr>
              <a:t>I</a:t>
            </a:r>
          </a:p>
          <a:p>
            <a:r>
              <a:rPr lang="en-GB" dirty="0">
                <a:solidFill>
                  <a:srgbClr val="0070C0"/>
                </a:solidFill>
              </a:rPr>
              <a:t>my</a:t>
            </a:r>
          </a:p>
          <a:p>
            <a:r>
              <a:rPr lang="en-GB" dirty="0">
                <a:solidFill>
                  <a:srgbClr val="0070C0"/>
                </a:solidFill>
              </a:rPr>
              <a:t>me</a:t>
            </a:r>
          </a:p>
          <a:p>
            <a:r>
              <a:rPr lang="en-GB" dirty="0">
                <a:solidFill>
                  <a:srgbClr val="0070C0"/>
                </a:solidFill>
              </a:rPr>
              <a:t>mine</a:t>
            </a:r>
          </a:p>
          <a:p>
            <a:r>
              <a:rPr lang="en-GB" dirty="0">
                <a:solidFill>
                  <a:srgbClr val="0070C0"/>
                </a:solidFill>
              </a:rPr>
              <a:t>we</a:t>
            </a:r>
          </a:p>
          <a:p>
            <a:r>
              <a:rPr lang="en-GB" dirty="0">
                <a:solidFill>
                  <a:srgbClr val="0070C0"/>
                </a:solidFill>
              </a:rPr>
              <a:t>our</a:t>
            </a:r>
          </a:p>
          <a:p>
            <a:r>
              <a:rPr lang="en-GB" dirty="0">
                <a:solidFill>
                  <a:srgbClr val="0070C0"/>
                </a:solidFill>
              </a:rPr>
              <a:t>ours</a:t>
            </a:r>
          </a:p>
          <a:p>
            <a:r>
              <a:rPr lang="en-GB" dirty="0">
                <a:solidFill>
                  <a:srgbClr val="0070C0"/>
                </a:solidFill>
              </a:rPr>
              <a:t>us</a:t>
            </a:r>
          </a:p>
        </p:txBody>
      </p:sp>
      <p:sp>
        <p:nvSpPr>
          <p:cNvPr id="16" name="Oval 15">
            <a:extLst>
              <a:ext uri="{FF2B5EF4-FFF2-40B4-BE49-F238E27FC236}">
                <a16:creationId xmlns:a16="http://schemas.microsoft.com/office/drawing/2014/main" id="{5C04ED93-FF08-AFE1-D3EC-BA318E93984D}"/>
              </a:ext>
            </a:extLst>
          </p:cNvPr>
          <p:cNvSpPr/>
          <p:nvPr/>
        </p:nvSpPr>
        <p:spPr>
          <a:xfrm>
            <a:off x="191589" y="2372909"/>
            <a:ext cx="514458" cy="51903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Oval 16">
            <a:extLst>
              <a:ext uri="{FF2B5EF4-FFF2-40B4-BE49-F238E27FC236}">
                <a16:creationId xmlns:a16="http://schemas.microsoft.com/office/drawing/2014/main" id="{F6645C94-07F6-B822-1330-AB6A599F314B}"/>
              </a:ext>
            </a:extLst>
          </p:cNvPr>
          <p:cNvSpPr/>
          <p:nvPr/>
        </p:nvSpPr>
        <p:spPr>
          <a:xfrm>
            <a:off x="2128091" y="2418746"/>
            <a:ext cx="257229" cy="45837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8" name="Oval 17">
            <a:extLst>
              <a:ext uri="{FF2B5EF4-FFF2-40B4-BE49-F238E27FC236}">
                <a16:creationId xmlns:a16="http://schemas.microsoft.com/office/drawing/2014/main" id="{CA125818-7093-6A62-5586-48770E6F642E}"/>
              </a:ext>
            </a:extLst>
          </p:cNvPr>
          <p:cNvSpPr/>
          <p:nvPr/>
        </p:nvSpPr>
        <p:spPr>
          <a:xfrm>
            <a:off x="6952607" y="2372909"/>
            <a:ext cx="514458" cy="51903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2" name="Content Placeholder 3">
            <a:extLst>
              <a:ext uri="{FF2B5EF4-FFF2-40B4-BE49-F238E27FC236}">
                <a16:creationId xmlns:a16="http://schemas.microsoft.com/office/drawing/2014/main" id="{D18811C6-61D4-C8D5-5BFB-FB2F1EFB3D7D}"/>
              </a:ext>
            </a:extLst>
          </p:cNvPr>
          <p:cNvSpPr txBox="1">
            <a:spLocks/>
          </p:cNvSpPr>
          <p:nvPr/>
        </p:nvSpPr>
        <p:spPr>
          <a:xfrm>
            <a:off x="180453" y="3824154"/>
            <a:ext cx="9648176" cy="796441"/>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Century Gothic" panose="020B0502020202020204" pitchFamily="34" charset="0"/>
              </a:rPr>
              <a:t>Last year, I went to Spain with my family. It was our first International trip together and we loved it.</a:t>
            </a:r>
          </a:p>
        </p:txBody>
      </p:sp>
      <p:sp>
        <p:nvSpPr>
          <p:cNvPr id="23" name="Oval 22">
            <a:extLst>
              <a:ext uri="{FF2B5EF4-FFF2-40B4-BE49-F238E27FC236}">
                <a16:creationId xmlns:a16="http://schemas.microsoft.com/office/drawing/2014/main" id="{0703E531-E0AB-F6BD-C3A6-31CD0F3718DA}"/>
              </a:ext>
            </a:extLst>
          </p:cNvPr>
          <p:cNvSpPr/>
          <p:nvPr/>
        </p:nvSpPr>
        <p:spPr>
          <a:xfrm>
            <a:off x="3907326" y="3770374"/>
            <a:ext cx="514458" cy="51903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Oval 23">
            <a:extLst>
              <a:ext uri="{FF2B5EF4-FFF2-40B4-BE49-F238E27FC236}">
                <a16:creationId xmlns:a16="http://schemas.microsoft.com/office/drawing/2014/main" id="{CA19F64D-F667-150F-CA6B-5ECEDA283FB6}"/>
              </a:ext>
            </a:extLst>
          </p:cNvPr>
          <p:cNvSpPr/>
          <p:nvPr/>
        </p:nvSpPr>
        <p:spPr>
          <a:xfrm>
            <a:off x="1407512" y="3726250"/>
            <a:ext cx="257229" cy="45837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5" name="Oval 24">
            <a:extLst>
              <a:ext uri="{FF2B5EF4-FFF2-40B4-BE49-F238E27FC236}">
                <a16:creationId xmlns:a16="http://schemas.microsoft.com/office/drawing/2014/main" id="{DB6E2B0D-0E0E-37C0-BB44-F6199831E660}"/>
              </a:ext>
            </a:extLst>
          </p:cNvPr>
          <p:cNvSpPr/>
          <p:nvPr/>
        </p:nvSpPr>
        <p:spPr>
          <a:xfrm>
            <a:off x="5997814" y="3777920"/>
            <a:ext cx="514458" cy="45837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6" name="Oval 25">
            <a:extLst>
              <a:ext uri="{FF2B5EF4-FFF2-40B4-BE49-F238E27FC236}">
                <a16:creationId xmlns:a16="http://schemas.microsoft.com/office/drawing/2014/main" id="{524AA5C6-B7AA-5180-57C1-4F612F0A9F66}"/>
              </a:ext>
            </a:extLst>
          </p:cNvPr>
          <p:cNvSpPr/>
          <p:nvPr/>
        </p:nvSpPr>
        <p:spPr>
          <a:xfrm>
            <a:off x="1925548" y="4031455"/>
            <a:ext cx="448636" cy="45837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9" name="Content Placeholder 3">
            <a:extLst>
              <a:ext uri="{FF2B5EF4-FFF2-40B4-BE49-F238E27FC236}">
                <a16:creationId xmlns:a16="http://schemas.microsoft.com/office/drawing/2014/main" id="{40EFA488-7BE8-4E38-2CD3-8C7D73F87984}"/>
              </a:ext>
            </a:extLst>
          </p:cNvPr>
          <p:cNvSpPr txBox="1">
            <a:spLocks/>
          </p:cNvSpPr>
          <p:nvPr/>
        </p:nvSpPr>
        <p:spPr>
          <a:xfrm>
            <a:off x="191589" y="5209148"/>
            <a:ext cx="9579977" cy="796441"/>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Century Gothic" panose="020B0502020202020204" pitchFamily="34" charset="0"/>
              </a:rPr>
              <a:t>It’s my birthday next week and I can’t wait to have a party. I’m inviting all my friends to Flip Out.</a:t>
            </a:r>
          </a:p>
        </p:txBody>
      </p:sp>
      <p:sp>
        <p:nvSpPr>
          <p:cNvPr id="30" name="Oval 29">
            <a:extLst>
              <a:ext uri="{FF2B5EF4-FFF2-40B4-BE49-F238E27FC236}">
                <a16:creationId xmlns:a16="http://schemas.microsoft.com/office/drawing/2014/main" id="{9D02A7B7-B76F-09C9-8C1A-D9688B3FDFC4}"/>
              </a:ext>
            </a:extLst>
          </p:cNvPr>
          <p:cNvSpPr/>
          <p:nvPr/>
        </p:nvSpPr>
        <p:spPr>
          <a:xfrm>
            <a:off x="595745" y="5171137"/>
            <a:ext cx="542167" cy="395113"/>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1" name="Oval 30">
            <a:extLst>
              <a:ext uri="{FF2B5EF4-FFF2-40B4-BE49-F238E27FC236}">
                <a16:creationId xmlns:a16="http://schemas.microsoft.com/office/drawing/2014/main" id="{70E97A0D-3AF2-5379-64AA-4E7F3420C228}"/>
              </a:ext>
            </a:extLst>
          </p:cNvPr>
          <p:cNvSpPr/>
          <p:nvPr/>
        </p:nvSpPr>
        <p:spPr>
          <a:xfrm>
            <a:off x="4035940" y="5163388"/>
            <a:ext cx="257229" cy="45837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2" name="Oval 31">
            <a:extLst>
              <a:ext uri="{FF2B5EF4-FFF2-40B4-BE49-F238E27FC236}">
                <a16:creationId xmlns:a16="http://schemas.microsoft.com/office/drawing/2014/main" id="{5FC19902-BCE0-E9CF-E93A-8B0C92D54C54}"/>
              </a:ext>
            </a:extLst>
          </p:cNvPr>
          <p:cNvSpPr/>
          <p:nvPr/>
        </p:nvSpPr>
        <p:spPr>
          <a:xfrm>
            <a:off x="7581497" y="5129930"/>
            <a:ext cx="514458" cy="51903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3" name="Oval 32">
            <a:extLst>
              <a:ext uri="{FF2B5EF4-FFF2-40B4-BE49-F238E27FC236}">
                <a16:creationId xmlns:a16="http://schemas.microsoft.com/office/drawing/2014/main" id="{046C64F6-0876-F176-EC53-73CCA7C60AA5}"/>
              </a:ext>
            </a:extLst>
          </p:cNvPr>
          <p:cNvSpPr/>
          <p:nvPr/>
        </p:nvSpPr>
        <p:spPr>
          <a:xfrm>
            <a:off x="221137" y="5503644"/>
            <a:ext cx="471055" cy="342972"/>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518337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up)">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up)">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500"/>
                                        <p:tgtEl>
                                          <p:spTgt spid="3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50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fade">
                                      <p:cBhvr>
                                        <p:cTn id="7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animBg="1"/>
      <p:bldP spid="17" grpId="0" animBg="1"/>
      <p:bldP spid="18" grpId="0" animBg="1"/>
      <p:bldP spid="22" grpId="0"/>
      <p:bldP spid="23" grpId="0" animBg="1"/>
      <p:bldP spid="24" grpId="0" animBg="1"/>
      <p:bldP spid="25" grpId="0" animBg="1"/>
      <p:bldP spid="26" grpId="0" animBg="1"/>
      <p:bldP spid="29" grpId="0"/>
      <p:bldP spid="30" grpId="0" animBg="1"/>
      <p:bldP spid="31"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43F7D7-5A93-4D1D-8E7D-8136E6F2E2DF}"/>
              </a:ext>
            </a:extLst>
          </p:cNvPr>
          <p:cNvSpPr>
            <a:spLocks noGrp="1"/>
          </p:cNvSpPr>
          <p:nvPr>
            <p:ph idx="1"/>
          </p:nvPr>
        </p:nvSpPr>
        <p:spPr>
          <a:xfrm>
            <a:off x="154907" y="766354"/>
            <a:ext cx="11845504" cy="3456021"/>
          </a:xfrm>
        </p:spPr>
        <p:txBody>
          <a:bodyPr/>
          <a:lstStyle/>
          <a:p>
            <a:pPr marL="0" indent="0">
              <a:buNone/>
            </a:pPr>
            <a:endParaRPr lang="en-AU" dirty="0"/>
          </a:p>
          <a:p>
            <a:pPr>
              <a:buFont typeface="Wingdings" panose="05000000000000000000" pitchFamily="2" charset="2"/>
              <a:buChar char="§"/>
            </a:pPr>
            <a:endParaRPr lang="en-AU" dirty="0"/>
          </a:p>
          <a:p>
            <a:pPr marL="0" indent="0">
              <a:buNone/>
            </a:pPr>
            <a:endParaRPr lang="en-AU" sz="2000" dirty="0"/>
          </a:p>
        </p:txBody>
      </p:sp>
      <p:sp>
        <p:nvSpPr>
          <p:cNvPr id="11" name="Content Placeholder 3">
            <a:extLst>
              <a:ext uri="{FF2B5EF4-FFF2-40B4-BE49-F238E27FC236}">
                <a16:creationId xmlns:a16="http://schemas.microsoft.com/office/drawing/2014/main" id="{05ECB126-5402-49D0-A7AC-AE7D948BABE0}"/>
              </a:ext>
            </a:extLst>
          </p:cNvPr>
          <p:cNvSpPr txBox="1">
            <a:spLocks/>
          </p:cNvSpPr>
          <p:nvPr/>
        </p:nvSpPr>
        <p:spPr>
          <a:xfrm>
            <a:off x="154906" y="2995155"/>
            <a:ext cx="9648176" cy="3096491"/>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latin typeface="Century Gothic" panose="020B0502020202020204" pitchFamily="34" charset="0"/>
              </a:rPr>
              <a:t>The narrator, or person telling the story, is not a character in the story. </a:t>
            </a:r>
          </a:p>
          <a:p>
            <a:r>
              <a:rPr lang="en-US" b="1" dirty="0">
                <a:latin typeface="Century Gothic" panose="020B0502020202020204" pitchFamily="34" charset="0"/>
              </a:rPr>
              <a:t>The author will use </a:t>
            </a:r>
            <a:r>
              <a:rPr lang="en-US" b="1" dirty="0">
                <a:solidFill>
                  <a:srgbClr val="00B050"/>
                </a:solidFill>
                <a:latin typeface="Century Gothic" panose="020B0502020202020204" pitchFamily="34" charset="0"/>
              </a:rPr>
              <a:t>character’s names</a:t>
            </a:r>
            <a:r>
              <a:rPr lang="en-US" b="1" dirty="0">
                <a:latin typeface="Century Gothic" panose="020B0502020202020204" pitchFamily="34" charset="0"/>
              </a:rPr>
              <a:t>, or words like </a:t>
            </a:r>
            <a:r>
              <a:rPr lang="en-US" b="1" dirty="0">
                <a:solidFill>
                  <a:srgbClr val="00B050"/>
                </a:solidFill>
                <a:latin typeface="Century Gothic" panose="020B0502020202020204" pitchFamily="34" charset="0"/>
              </a:rPr>
              <a:t>he</a:t>
            </a:r>
            <a:r>
              <a:rPr lang="en-US" b="1" dirty="0">
                <a:latin typeface="Century Gothic" panose="020B0502020202020204" pitchFamily="34" charset="0"/>
              </a:rPr>
              <a:t>, </a:t>
            </a:r>
            <a:r>
              <a:rPr lang="en-US" b="1" dirty="0">
                <a:solidFill>
                  <a:srgbClr val="00B050"/>
                </a:solidFill>
                <a:latin typeface="Century Gothic" panose="020B0502020202020204" pitchFamily="34" charset="0"/>
              </a:rPr>
              <a:t>she</a:t>
            </a:r>
            <a:r>
              <a:rPr lang="en-US" b="1" dirty="0">
                <a:latin typeface="Century Gothic" panose="020B0502020202020204" pitchFamily="34" charset="0"/>
              </a:rPr>
              <a:t> and </a:t>
            </a:r>
            <a:r>
              <a:rPr lang="en-US" b="1" dirty="0">
                <a:solidFill>
                  <a:srgbClr val="00B050"/>
                </a:solidFill>
                <a:latin typeface="Century Gothic" panose="020B0502020202020204" pitchFamily="34" charset="0"/>
              </a:rPr>
              <a:t>they</a:t>
            </a:r>
            <a:r>
              <a:rPr lang="en-US" b="1" dirty="0">
                <a:latin typeface="Century Gothic" panose="020B0502020202020204" pitchFamily="34" charset="0"/>
              </a:rPr>
              <a:t>.</a:t>
            </a:r>
          </a:p>
        </p:txBody>
      </p:sp>
      <p:sp>
        <p:nvSpPr>
          <p:cNvPr id="12" name="TextBox 11"/>
          <p:cNvSpPr txBox="1"/>
          <p:nvPr/>
        </p:nvSpPr>
        <p:spPr>
          <a:xfrm>
            <a:off x="0" y="-1"/>
            <a:ext cx="3600450" cy="369332"/>
          </a:xfrm>
          <a:prstGeom prst="rect">
            <a:avLst/>
          </a:prstGeom>
          <a:solidFill>
            <a:srgbClr val="00B050"/>
          </a:solidFill>
        </p:spPr>
        <p:txBody>
          <a:bodyPr wrap="square" rtlCol="0">
            <a:spAutoFit/>
          </a:bodyPr>
          <a:lstStyle/>
          <a:p>
            <a:r>
              <a:rPr lang="en-AU" b="1" dirty="0">
                <a:solidFill>
                  <a:schemeClr val="bg1"/>
                </a:solidFill>
                <a:latin typeface="Century Gothic" panose="020B0502020202020204" pitchFamily="34" charset="0"/>
              </a:rPr>
              <a:t>Concept Development</a:t>
            </a:r>
          </a:p>
        </p:txBody>
      </p:sp>
      <p:sp>
        <p:nvSpPr>
          <p:cNvPr id="3" name="TextBox 2"/>
          <p:cNvSpPr txBox="1"/>
          <p:nvPr/>
        </p:nvSpPr>
        <p:spPr>
          <a:xfrm>
            <a:off x="9803082" y="1250631"/>
            <a:ext cx="2367521" cy="1384995"/>
          </a:xfrm>
          <a:prstGeom prst="rect">
            <a:avLst/>
          </a:prstGeom>
          <a:solidFill>
            <a:srgbClr val="79FF9C"/>
          </a:solidFill>
        </p:spPr>
        <p:txBody>
          <a:bodyPr wrap="square" rtlCol="0">
            <a:spAutoFit/>
          </a:bodyPr>
          <a:lstStyle/>
          <a:p>
            <a:r>
              <a:rPr lang="en-AU" sz="1400" b="1" dirty="0">
                <a:latin typeface="Century Gothic" panose="020B0502020202020204" pitchFamily="34" charset="0"/>
              </a:rPr>
              <a:t>CFU:</a:t>
            </a:r>
          </a:p>
          <a:p>
            <a:pPr marL="285750" indent="-285750">
              <a:buFont typeface="Arial" panose="020B0604020202020204" pitchFamily="34" charset="0"/>
              <a:buChar char="•"/>
            </a:pPr>
            <a:r>
              <a:rPr lang="en-AU" sz="1400" dirty="0">
                <a:latin typeface="Century Gothic" panose="020B0502020202020204" pitchFamily="34" charset="0"/>
              </a:rPr>
              <a:t>What is third person point of view? </a:t>
            </a:r>
          </a:p>
          <a:p>
            <a:pPr marL="285750" indent="-285750">
              <a:buFont typeface="Arial" panose="020B0604020202020204" pitchFamily="34" charset="0"/>
              <a:buChar char="•"/>
            </a:pPr>
            <a:r>
              <a:rPr lang="en-AU" sz="1400" dirty="0">
                <a:latin typeface="Century Gothic" panose="020B0502020202020204" pitchFamily="34" charset="0"/>
              </a:rPr>
              <a:t>Why is this an example of first person point of view?</a:t>
            </a:r>
          </a:p>
        </p:txBody>
      </p:sp>
      <p:pic>
        <p:nvPicPr>
          <p:cNvPr id="19" name="Picture 18" descr="Logo, icon&#10;&#10;Description automatically generated">
            <a:extLst>
              <a:ext uri="{FF2B5EF4-FFF2-40B4-BE49-F238E27FC236}">
                <a16:creationId xmlns:a16="http://schemas.microsoft.com/office/drawing/2014/main" id="{4FEBD567-C5A9-482A-B60B-3B397AB64671}"/>
              </a:ext>
            </a:extLst>
          </p:cNvPr>
          <p:cNvPicPr>
            <a:picLocks noChangeAspect="1"/>
          </p:cNvPicPr>
          <p:nvPr/>
        </p:nvPicPr>
        <p:blipFill>
          <a:blip r:embed="rId2"/>
          <a:stretch>
            <a:fillRect/>
          </a:stretch>
        </p:blipFill>
        <p:spPr>
          <a:xfrm>
            <a:off x="11411429" y="111175"/>
            <a:ext cx="674078" cy="674078"/>
          </a:xfrm>
          <a:prstGeom prst="rect">
            <a:avLst/>
          </a:prstGeom>
        </p:spPr>
      </p:pic>
      <p:pic>
        <p:nvPicPr>
          <p:cNvPr id="20" name="Picture 19" descr="Icon&#10;&#10;Description automatically generated">
            <a:extLst>
              <a:ext uri="{FF2B5EF4-FFF2-40B4-BE49-F238E27FC236}">
                <a16:creationId xmlns:a16="http://schemas.microsoft.com/office/drawing/2014/main" id="{37B39385-9D01-4620-857A-B91B1C1A020E}"/>
              </a:ext>
            </a:extLst>
          </p:cNvPr>
          <p:cNvPicPr>
            <a:picLocks noChangeAspect="1"/>
          </p:cNvPicPr>
          <p:nvPr/>
        </p:nvPicPr>
        <p:blipFill>
          <a:blip r:embed="rId3"/>
          <a:stretch>
            <a:fillRect/>
          </a:stretch>
        </p:blipFill>
        <p:spPr>
          <a:xfrm>
            <a:off x="10604475" y="127102"/>
            <a:ext cx="674078" cy="674078"/>
          </a:xfrm>
          <a:prstGeom prst="rect">
            <a:avLst/>
          </a:prstGeom>
        </p:spPr>
      </p:pic>
      <p:pic>
        <p:nvPicPr>
          <p:cNvPr id="21" name="Picture 20" descr="Icon&#10;&#10;Description automatically generated">
            <a:extLst>
              <a:ext uri="{FF2B5EF4-FFF2-40B4-BE49-F238E27FC236}">
                <a16:creationId xmlns:a16="http://schemas.microsoft.com/office/drawing/2014/main" id="{A2B7E20C-7DA4-44E0-B1AC-924A53ED4BDE}"/>
              </a:ext>
            </a:extLst>
          </p:cNvPr>
          <p:cNvPicPr>
            <a:picLocks noChangeAspect="1"/>
          </p:cNvPicPr>
          <p:nvPr/>
        </p:nvPicPr>
        <p:blipFill>
          <a:blip r:embed="rId4"/>
          <a:stretch>
            <a:fillRect/>
          </a:stretch>
        </p:blipFill>
        <p:spPr>
          <a:xfrm>
            <a:off x="9771566" y="154632"/>
            <a:ext cx="693813" cy="679158"/>
          </a:xfrm>
          <a:prstGeom prst="rect">
            <a:avLst/>
          </a:prstGeom>
        </p:spPr>
      </p:pic>
      <p:sp>
        <p:nvSpPr>
          <p:cNvPr id="13" name="Rectangle 12">
            <a:extLst>
              <a:ext uri="{FF2B5EF4-FFF2-40B4-BE49-F238E27FC236}">
                <a16:creationId xmlns:a16="http://schemas.microsoft.com/office/drawing/2014/main" id="{7C85EB11-294F-FC40-B296-4F18ED6BA5CF}"/>
              </a:ext>
            </a:extLst>
          </p:cNvPr>
          <p:cNvSpPr/>
          <p:nvPr/>
        </p:nvSpPr>
        <p:spPr>
          <a:xfrm>
            <a:off x="9803082" y="3274714"/>
            <a:ext cx="1988192" cy="2348430"/>
          </a:xfrm>
          <a:prstGeom prst="rect">
            <a:avLst/>
          </a:prstGeom>
          <a:noFill/>
          <a:ln>
            <a:solidFill>
              <a:srgbClr val="7F93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7386DBC0-E57D-A29C-E9CE-3C007E04AC22}"/>
              </a:ext>
            </a:extLst>
          </p:cNvPr>
          <p:cNvSpPr/>
          <p:nvPr/>
        </p:nvSpPr>
        <p:spPr>
          <a:xfrm>
            <a:off x="9828629" y="3347772"/>
            <a:ext cx="1962645" cy="2308324"/>
          </a:xfrm>
          <a:prstGeom prst="rect">
            <a:avLst/>
          </a:prstGeom>
        </p:spPr>
        <p:txBody>
          <a:bodyPr wrap="square">
            <a:spAutoFit/>
          </a:bodyPr>
          <a:lstStyle/>
          <a:p>
            <a:r>
              <a:rPr lang="en-US" dirty="0"/>
              <a:t>Pronouns used in the third person:</a:t>
            </a:r>
          </a:p>
          <a:p>
            <a:endParaRPr lang="en-US" dirty="0"/>
          </a:p>
          <a:p>
            <a:r>
              <a:rPr lang="en-US" dirty="0">
                <a:solidFill>
                  <a:srgbClr val="00B050"/>
                </a:solidFill>
              </a:rPr>
              <a:t>he/she</a:t>
            </a:r>
          </a:p>
          <a:p>
            <a:r>
              <a:rPr lang="en-US" dirty="0">
                <a:solidFill>
                  <a:srgbClr val="00B050"/>
                </a:solidFill>
              </a:rPr>
              <a:t>her/him</a:t>
            </a:r>
          </a:p>
          <a:p>
            <a:r>
              <a:rPr lang="en-US" dirty="0">
                <a:solidFill>
                  <a:srgbClr val="00B050"/>
                </a:solidFill>
              </a:rPr>
              <a:t>his</a:t>
            </a:r>
          </a:p>
          <a:p>
            <a:r>
              <a:rPr lang="en-US" dirty="0">
                <a:solidFill>
                  <a:srgbClr val="00B050"/>
                </a:solidFill>
              </a:rPr>
              <a:t>theirs</a:t>
            </a:r>
          </a:p>
          <a:p>
            <a:r>
              <a:rPr lang="en-US" dirty="0">
                <a:solidFill>
                  <a:srgbClr val="00B050"/>
                </a:solidFill>
              </a:rPr>
              <a:t>they</a:t>
            </a:r>
          </a:p>
        </p:txBody>
      </p:sp>
      <p:sp>
        <p:nvSpPr>
          <p:cNvPr id="15" name="TextBox 14">
            <a:extLst>
              <a:ext uri="{FF2B5EF4-FFF2-40B4-BE49-F238E27FC236}">
                <a16:creationId xmlns:a16="http://schemas.microsoft.com/office/drawing/2014/main" id="{F2E34B75-9673-DD1C-80BC-05572D6D3DB0}"/>
              </a:ext>
            </a:extLst>
          </p:cNvPr>
          <p:cNvSpPr txBox="1"/>
          <p:nvPr/>
        </p:nvSpPr>
        <p:spPr>
          <a:xfrm>
            <a:off x="191589" y="4404920"/>
            <a:ext cx="9402356" cy="923330"/>
          </a:xfrm>
          <a:prstGeom prst="rect">
            <a:avLst/>
          </a:prstGeom>
          <a:noFill/>
        </p:spPr>
        <p:txBody>
          <a:bodyPr wrap="square">
            <a:spAutoFit/>
          </a:bodyPr>
          <a:lstStyle/>
          <a:p>
            <a:pPr marL="0" indent="0">
              <a:buNone/>
            </a:pPr>
            <a:r>
              <a:rPr lang="en-US" u="sng" dirty="0">
                <a:latin typeface="Century Gothic" panose="020B0502020202020204" pitchFamily="34" charset="0"/>
              </a:rPr>
              <a:t>Example:</a:t>
            </a:r>
          </a:p>
          <a:p>
            <a:r>
              <a:rPr lang="en-US" dirty="0">
                <a:solidFill>
                  <a:srgbClr val="00B050"/>
                </a:solidFill>
                <a:latin typeface="Century Gothic" panose="020B0502020202020204" pitchFamily="34" charset="0"/>
              </a:rPr>
              <a:t>Michelle</a:t>
            </a:r>
            <a:r>
              <a:rPr lang="en-US" dirty="0">
                <a:latin typeface="Century Gothic" panose="020B0502020202020204" pitchFamily="34" charset="0"/>
              </a:rPr>
              <a:t> sped off at top speed and </a:t>
            </a:r>
            <a:r>
              <a:rPr lang="en-US" dirty="0">
                <a:solidFill>
                  <a:srgbClr val="00B050"/>
                </a:solidFill>
                <a:latin typeface="Century Gothic" panose="020B0502020202020204" pitchFamily="34" charset="0"/>
              </a:rPr>
              <a:t>she</a:t>
            </a:r>
            <a:r>
              <a:rPr lang="en-US" dirty="0">
                <a:latin typeface="Century Gothic" panose="020B0502020202020204" pitchFamily="34" charset="0"/>
              </a:rPr>
              <a:t> was soon in first place. </a:t>
            </a:r>
            <a:r>
              <a:rPr lang="en-US" dirty="0">
                <a:solidFill>
                  <a:srgbClr val="00B050"/>
                </a:solidFill>
                <a:latin typeface="Century Gothic" panose="020B0502020202020204" pitchFamily="34" charset="0"/>
              </a:rPr>
              <a:t>She</a:t>
            </a:r>
            <a:r>
              <a:rPr lang="en-US" dirty="0">
                <a:latin typeface="Century Gothic" panose="020B0502020202020204" pitchFamily="34" charset="0"/>
              </a:rPr>
              <a:t> couldn’t believe that </a:t>
            </a:r>
            <a:r>
              <a:rPr lang="en-US" dirty="0">
                <a:solidFill>
                  <a:srgbClr val="00B050"/>
                </a:solidFill>
                <a:latin typeface="Century Gothic" panose="020B0502020202020204" pitchFamily="34" charset="0"/>
              </a:rPr>
              <a:t>she</a:t>
            </a:r>
            <a:r>
              <a:rPr lang="en-US" dirty="0">
                <a:latin typeface="Century Gothic" panose="020B0502020202020204" pitchFamily="34" charset="0"/>
              </a:rPr>
              <a:t> was going to win! </a:t>
            </a:r>
            <a:r>
              <a:rPr lang="en-US" dirty="0">
                <a:solidFill>
                  <a:srgbClr val="00B050"/>
                </a:solidFill>
                <a:latin typeface="Century Gothic" panose="020B0502020202020204" pitchFamily="34" charset="0"/>
              </a:rPr>
              <a:t>They</a:t>
            </a:r>
            <a:r>
              <a:rPr lang="en-US" dirty="0">
                <a:latin typeface="Century Gothic" panose="020B0502020202020204" pitchFamily="34" charset="0"/>
              </a:rPr>
              <a:t> were all cheering for </a:t>
            </a:r>
            <a:r>
              <a:rPr lang="en-US" dirty="0">
                <a:solidFill>
                  <a:srgbClr val="00B050"/>
                </a:solidFill>
                <a:latin typeface="Century Gothic" panose="020B0502020202020204" pitchFamily="34" charset="0"/>
              </a:rPr>
              <a:t>her </a:t>
            </a:r>
            <a:r>
              <a:rPr lang="en-US" dirty="0">
                <a:latin typeface="Century Gothic" panose="020B0502020202020204" pitchFamily="34" charset="0"/>
              </a:rPr>
              <a:t>in the stands.</a:t>
            </a:r>
          </a:p>
        </p:txBody>
      </p:sp>
      <p:sp>
        <p:nvSpPr>
          <p:cNvPr id="16" name="Rectangle 15">
            <a:extLst>
              <a:ext uri="{FF2B5EF4-FFF2-40B4-BE49-F238E27FC236}">
                <a16:creationId xmlns:a16="http://schemas.microsoft.com/office/drawing/2014/main" id="{92DCBAEB-13A3-FE5A-B797-F6B4CA612BBD}"/>
              </a:ext>
            </a:extLst>
          </p:cNvPr>
          <p:cNvSpPr/>
          <p:nvPr/>
        </p:nvSpPr>
        <p:spPr>
          <a:xfrm>
            <a:off x="191589" y="2339815"/>
            <a:ext cx="2592668" cy="461665"/>
          </a:xfrm>
          <a:prstGeom prst="rect">
            <a:avLst/>
          </a:prstGeom>
        </p:spPr>
        <p:txBody>
          <a:bodyPr wrap="square">
            <a:spAutoFit/>
          </a:bodyPr>
          <a:lstStyle/>
          <a:p>
            <a:r>
              <a:rPr lang="en-AU" sz="2400" b="1" dirty="0">
                <a:solidFill>
                  <a:srgbClr val="00B050"/>
                </a:solidFill>
                <a:latin typeface="Century Gothic" panose="020B0502020202020204" pitchFamily="34" charset="0"/>
              </a:rPr>
              <a:t>THIRD PERSON</a:t>
            </a:r>
          </a:p>
        </p:txBody>
      </p:sp>
      <p:sp>
        <p:nvSpPr>
          <p:cNvPr id="17" name="Content Placeholder 3">
            <a:extLst>
              <a:ext uri="{FF2B5EF4-FFF2-40B4-BE49-F238E27FC236}">
                <a16:creationId xmlns:a16="http://schemas.microsoft.com/office/drawing/2014/main" id="{86781281-A791-BECC-B743-D5488E1E0508}"/>
              </a:ext>
            </a:extLst>
          </p:cNvPr>
          <p:cNvSpPr txBox="1">
            <a:spLocks/>
          </p:cNvSpPr>
          <p:nvPr/>
        </p:nvSpPr>
        <p:spPr>
          <a:xfrm>
            <a:off x="0" y="369331"/>
            <a:ext cx="9210767" cy="536763"/>
          </a:xfrm>
          <a:prstGeom prst="rect">
            <a:avLst/>
          </a:prstGeom>
          <a:solidFill>
            <a:srgbClr val="F5D327"/>
          </a:solidFill>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Century Gothic" panose="020B0502020202020204" pitchFamily="34" charset="0"/>
              </a:rPr>
              <a:t>Another common point of view is told from </a:t>
            </a:r>
            <a:r>
              <a:rPr lang="en-US" i="1" dirty="0">
                <a:latin typeface="Century Gothic" panose="020B0502020202020204" pitchFamily="34" charset="0"/>
              </a:rPr>
              <a:t>third person</a:t>
            </a:r>
            <a:r>
              <a:rPr lang="en-US" dirty="0">
                <a:latin typeface="Century Gothic" panose="020B0502020202020204" pitchFamily="34" charset="0"/>
              </a:rPr>
              <a:t>.</a:t>
            </a:r>
          </a:p>
        </p:txBody>
      </p:sp>
    </p:spTree>
    <p:extLst>
      <p:ext uri="{BB962C8B-B14F-4D97-AF65-F5344CB8AC3E}">
        <p14:creationId xmlns:p14="http://schemas.microsoft.com/office/powerpoint/2010/main" val="257130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up)">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4"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43F7D7-5A93-4D1D-8E7D-8136E6F2E2DF}"/>
              </a:ext>
            </a:extLst>
          </p:cNvPr>
          <p:cNvSpPr>
            <a:spLocks noGrp="1"/>
          </p:cNvSpPr>
          <p:nvPr>
            <p:ph idx="1"/>
          </p:nvPr>
        </p:nvSpPr>
        <p:spPr>
          <a:xfrm>
            <a:off x="154907" y="766354"/>
            <a:ext cx="11845504" cy="3456021"/>
          </a:xfrm>
        </p:spPr>
        <p:txBody>
          <a:bodyPr/>
          <a:lstStyle/>
          <a:p>
            <a:pPr marL="0" indent="0">
              <a:buNone/>
            </a:pPr>
            <a:endParaRPr lang="en-AU" dirty="0"/>
          </a:p>
          <a:p>
            <a:pPr>
              <a:buFont typeface="Wingdings" panose="05000000000000000000" pitchFamily="2" charset="2"/>
              <a:buChar char="§"/>
            </a:pPr>
            <a:endParaRPr lang="en-AU" dirty="0"/>
          </a:p>
          <a:p>
            <a:pPr marL="0" indent="0">
              <a:buNone/>
            </a:pPr>
            <a:endParaRPr lang="en-AU" sz="2000" dirty="0"/>
          </a:p>
        </p:txBody>
      </p:sp>
      <p:sp>
        <p:nvSpPr>
          <p:cNvPr id="9" name="Content Placeholder 3">
            <a:extLst>
              <a:ext uri="{FF2B5EF4-FFF2-40B4-BE49-F238E27FC236}">
                <a16:creationId xmlns:a16="http://schemas.microsoft.com/office/drawing/2014/main" id="{05ECB126-5402-49D0-A7AC-AE7D948BABE0}"/>
              </a:ext>
            </a:extLst>
          </p:cNvPr>
          <p:cNvSpPr txBox="1">
            <a:spLocks/>
          </p:cNvSpPr>
          <p:nvPr/>
        </p:nvSpPr>
        <p:spPr>
          <a:xfrm>
            <a:off x="0" y="342232"/>
            <a:ext cx="9210767" cy="519035"/>
          </a:xfrm>
          <a:prstGeom prst="rect">
            <a:avLst/>
          </a:prstGeom>
          <a:solidFill>
            <a:srgbClr val="F5D327"/>
          </a:solidFill>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Century Gothic" panose="020B0502020202020204" pitchFamily="34" charset="0"/>
              </a:rPr>
              <a:t>Let’s look at some sentences told from </a:t>
            </a:r>
            <a:r>
              <a:rPr lang="en-US" i="1" dirty="0">
                <a:latin typeface="Century Gothic" panose="020B0502020202020204" pitchFamily="34" charset="0"/>
              </a:rPr>
              <a:t>third person </a:t>
            </a:r>
            <a:r>
              <a:rPr lang="en-US" dirty="0">
                <a:latin typeface="Century Gothic" panose="020B0502020202020204" pitchFamily="34" charset="0"/>
              </a:rPr>
              <a:t>point of view.</a:t>
            </a:r>
          </a:p>
        </p:txBody>
      </p:sp>
      <p:sp>
        <p:nvSpPr>
          <p:cNvPr id="11" name="Content Placeholder 3">
            <a:extLst>
              <a:ext uri="{FF2B5EF4-FFF2-40B4-BE49-F238E27FC236}">
                <a16:creationId xmlns:a16="http://schemas.microsoft.com/office/drawing/2014/main" id="{05ECB126-5402-49D0-A7AC-AE7D948BABE0}"/>
              </a:ext>
            </a:extLst>
          </p:cNvPr>
          <p:cNvSpPr txBox="1">
            <a:spLocks/>
          </p:cNvSpPr>
          <p:nvPr/>
        </p:nvSpPr>
        <p:spPr>
          <a:xfrm>
            <a:off x="180454" y="2494364"/>
            <a:ext cx="9648176" cy="796441"/>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Century Gothic" panose="020B0502020202020204" pitchFamily="34" charset="0"/>
              </a:rPr>
              <a:t>Haley looked up as Juan walked in the room. She wondered why he had a sad look on his face. </a:t>
            </a:r>
          </a:p>
        </p:txBody>
      </p:sp>
      <p:sp>
        <p:nvSpPr>
          <p:cNvPr id="12" name="TextBox 11"/>
          <p:cNvSpPr txBox="1"/>
          <p:nvPr/>
        </p:nvSpPr>
        <p:spPr>
          <a:xfrm>
            <a:off x="0" y="-1"/>
            <a:ext cx="3600450" cy="369332"/>
          </a:xfrm>
          <a:prstGeom prst="rect">
            <a:avLst/>
          </a:prstGeom>
          <a:solidFill>
            <a:srgbClr val="00B050"/>
          </a:solidFill>
        </p:spPr>
        <p:txBody>
          <a:bodyPr wrap="square" rtlCol="0">
            <a:spAutoFit/>
          </a:bodyPr>
          <a:lstStyle/>
          <a:p>
            <a:r>
              <a:rPr lang="en-AU" b="1" dirty="0">
                <a:solidFill>
                  <a:schemeClr val="bg1"/>
                </a:solidFill>
                <a:latin typeface="Century Gothic" panose="020B0502020202020204" pitchFamily="34" charset="0"/>
              </a:rPr>
              <a:t>Concept Development</a:t>
            </a:r>
          </a:p>
        </p:txBody>
      </p:sp>
      <p:sp>
        <p:nvSpPr>
          <p:cNvPr id="3" name="TextBox 2"/>
          <p:cNvSpPr txBox="1"/>
          <p:nvPr/>
        </p:nvSpPr>
        <p:spPr>
          <a:xfrm>
            <a:off x="9803082" y="1250631"/>
            <a:ext cx="2367521" cy="1384995"/>
          </a:xfrm>
          <a:prstGeom prst="rect">
            <a:avLst/>
          </a:prstGeom>
          <a:solidFill>
            <a:srgbClr val="79FF9C"/>
          </a:solidFill>
        </p:spPr>
        <p:txBody>
          <a:bodyPr wrap="square" rtlCol="0">
            <a:spAutoFit/>
          </a:bodyPr>
          <a:lstStyle/>
          <a:p>
            <a:r>
              <a:rPr lang="en-AU" sz="1400" b="1" dirty="0">
                <a:latin typeface="Century Gothic" panose="020B0502020202020204" pitchFamily="34" charset="0"/>
              </a:rPr>
              <a:t>CFU:</a:t>
            </a:r>
          </a:p>
          <a:p>
            <a:pPr marL="285750" indent="-285750">
              <a:buFont typeface="Arial" panose="020B0604020202020204" pitchFamily="34" charset="0"/>
              <a:buChar char="•"/>
            </a:pPr>
            <a:r>
              <a:rPr lang="en-AU" sz="1400" dirty="0">
                <a:latin typeface="Century Gothic" panose="020B0502020202020204" pitchFamily="34" charset="0"/>
              </a:rPr>
              <a:t>What is first person point of view? </a:t>
            </a:r>
          </a:p>
          <a:p>
            <a:pPr marL="285750" indent="-285750">
              <a:buFont typeface="Arial" panose="020B0604020202020204" pitchFamily="34" charset="0"/>
              <a:buChar char="•"/>
            </a:pPr>
            <a:r>
              <a:rPr lang="en-AU" sz="1400" dirty="0">
                <a:latin typeface="Century Gothic" panose="020B0502020202020204" pitchFamily="34" charset="0"/>
              </a:rPr>
              <a:t>Why is this an example of first person point of view?</a:t>
            </a:r>
          </a:p>
        </p:txBody>
      </p:sp>
      <p:pic>
        <p:nvPicPr>
          <p:cNvPr id="19" name="Picture 18" descr="Logo, icon&#10;&#10;Description automatically generated">
            <a:extLst>
              <a:ext uri="{FF2B5EF4-FFF2-40B4-BE49-F238E27FC236}">
                <a16:creationId xmlns:a16="http://schemas.microsoft.com/office/drawing/2014/main" id="{4FEBD567-C5A9-482A-B60B-3B397AB64671}"/>
              </a:ext>
            </a:extLst>
          </p:cNvPr>
          <p:cNvPicPr>
            <a:picLocks noChangeAspect="1"/>
          </p:cNvPicPr>
          <p:nvPr/>
        </p:nvPicPr>
        <p:blipFill>
          <a:blip r:embed="rId2"/>
          <a:stretch>
            <a:fillRect/>
          </a:stretch>
        </p:blipFill>
        <p:spPr>
          <a:xfrm>
            <a:off x="11411429" y="111175"/>
            <a:ext cx="674078" cy="674078"/>
          </a:xfrm>
          <a:prstGeom prst="rect">
            <a:avLst/>
          </a:prstGeom>
        </p:spPr>
      </p:pic>
      <p:pic>
        <p:nvPicPr>
          <p:cNvPr id="20" name="Picture 19" descr="Icon&#10;&#10;Description automatically generated">
            <a:extLst>
              <a:ext uri="{FF2B5EF4-FFF2-40B4-BE49-F238E27FC236}">
                <a16:creationId xmlns:a16="http://schemas.microsoft.com/office/drawing/2014/main" id="{37B39385-9D01-4620-857A-B91B1C1A020E}"/>
              </a:ext>
            </a:extLst>
          </p:cNvPr>
          <p:cNvPicPr>
            <a:picLocks noChangeAspect="1"/>
          </p:cNvPicPr>
          <p:nvPr/>
        </p:nvPicPr>
        <p:blipFill>
          <a:blip r:embed="rId3"/>
          <a:stretch>
            <a:fillRect/>
          </a:stretch>
        </p:blipFill>
        <p:spPr>
          <a:xfrm>
            <a:off x="10604475" y="127102"/>
            <a:ext cx="674078" cy="674078"/>
          </a:xfrm>
          <a:prstGeom prst="rect">
            <a:avLst/>
          </a:prstGeom>
        </p:spPr>
      </p:pic>
      <p:pic>
        <p:nvPicPr>
          <p:cNvPr id="21" name="Picture 20" descr="Icon&#10;&#10;Description automatically generated">
            <a:extLst>
              <a:ext uri="{FF2B5EF4-FFF2-40B4-BE49-F238E27FC236}">
                <a16:creationId xmlns:a16="http://schemas.microsoft.com/office/drawing/2014/main" id="{A2B7E20C-7DA4-44E0-B1AC-924A53ED4BDE}"/>
              </a:ext>
            </a:extLst>
          </p:cNvPr>
          <p:cNvPicPr>
            <a:picLocks noChangeAspect="1"/>
          </p:cNvPicPr>
          <p:nvPr/>
        </p:nvPicPr>
        <p:blipFill>
          <a:blip r:embed="rId4"/>
          <a:stretch>
            <a:fillRect/>
          </a:stretch>
        </p:blipFill>
        <p:spPr>
          <a:xfrm>
            <a:off x="9771566" y="154632"/>
            <a:ext cx="693813" cy="679158"/>
          </a:xfrm>
          <a:prstGeom prst="rect">
            <a:avLst/>
          </a:prstGeom>
        </p:spPr>
      </p:pic>
      <p:sp>
        <p:nvSpPr>
          <p:cNvPr id="10" name="Rectangle 9">
            <a:extLst>
              <a:ext uri="{FF2B5EF4-FFF2-40B4-BE49-F238E27FC236}">
                <a16:creationId xmlns:a16="http://schemas.microsoft.com/office/drawing/2014/main" id="{2901B9CA-F3A2-9416-6A0C-50CFC186A7AE}"/>
              </a:ext>
            </a:extLst>
          </p:cNvPr>
          <p:cNvSpPr/>
          <p:nvPr/>
        </p:nvSpPr>
        <p:spPr>
          <a:xfrm>
            <a:off x="191589" y="1818557"/>
            <a:ext cx="2592668" cy="461665"/>
          </a:xfrm>
          <a:prstGeom prst="rect">
            <a:avLst/>
          </a:prstGeom>
        </p:spPr>
        <p:txBody>
          <a:bodyPr wrap="square">
            <a:spAutoFit/>
          </a:bodyPr>
          <a:lstStyle/>
          <a:p>
            <a:r>
              <a:rPr lang="en-AU" sz="2400" b="1" dirty="0">
                <a:solidFill>
                  <a:srgbClr val="00B050"/>
                </a:solidFill>
                <a:latin typeface="Century Gothic" panose="020B0502020202020204" pitchFamily="34" charset="0"/>
              </a:rPr>
              <a:t>THIRD PERSON</a:t>
            </a:r>
          </a:p>
        </p:txBody>
      </p:sp>
      <p:sp>
        <p:nvSpPr>
          <p:cNvPr id="16" name="Oval 15">
            <a:extLst>
              <a:ext uri="{FF2B5EF4-FFF2-40B4-BE49-F238E27FC236}">
                <a16:creationId xmlns:a16="http://schemas.microsoft.com/office/drawing/2014/main" id="{5C04ED93-FF08-AFE1-D3EC-BA318E93984D}"/>
              </a:ext>
            </a:extLst>
          </p:cNvPr>
          <p:cNvSpPr/>
          <p:nvPr/>
        </p:nvSpPr>
        <p:spPr>
          <a:xfrm>
            <a:off x="221136" y="2423385"/>
            <a:ext cx="804099" cy="45373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B050"/>
              </a:solidFill>
            </a:endParaRPr>
          </a:p>
        </p:txBody>
      </p:sp>
      <p:sp>
        <p:nvSpPr>
          <p:cNvPr id="17" name="Oval 16">
            <a:extLst>
              <a:ext uri="{FF2B5EF4-FFF2-40B4-BE49-F238E27FC236}">
                <a16:creationId xmlns:a16="http://schemas.microsoft.com/office/drawing/2014/main" id="{F6645C94-07F6-B822-1330-AB6A599F314B}"/>
              </a:ext>
            </a:extLst>
          </p:cNvPr>
          <p:cNvSpPr/>
          <p:nvPr/>
        </p:nvSpPr>
        <p:spPr>
          <a:xfrm>
            <a:off x="2655642" y="2390433"/>
            <a:ext cx="705610" cy="458371"/>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B050"/>
              </a:solidFill>
            </a:endParaRPr>
          </a:p>
        </p:txBody>
      </p:sp>
      <p:sp>
        <p:nvSpPr>
          <p:cNvPr id="18" name="Oval 17">
            <a:extLst>
              <a:ext uri="{FF2B5EF4-FFF2-40B4-BE49-F238E27FC236}">
                <a16:creationId xmlns:a16="http://schemas.microsoft.com/office/drawing/2014/main" id="{CA125818-7093-6A62-5586-48770E6F642E}"/>
              </a:ext>
            </a:extLst>
          </p:cNvPr>
          <p:cNvSpPr/>
          <p:nvPr/>
        </p:nvSpPr>
        <p:spPr>
          <a:xfrm>
            <a:off x="5838771" y="2441179"/>
            <a:ext cx="514458" cy="51903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B050"/>
              </a:solidFill>
            </a:endParaRPr>
          </a:p>
        </p:txBody>
      </p:sp>
      <p:sp>
        <p:nvSpPr>
          <p:cNvPr id="22" name="Content Placeholder 3">
            <a:extLst>
              <a:ext uri="{FF2B5EF4-FFF2-40B4-BE49-F238E27FC236}">
                <a16:creationId xmlns:a16="http://schemas.microsoft.com/office/drawing/2014/main" id="{D18811C6-61D4-C8D5-5BFB-FB2F1EFB3D7D}"/>
              </a:ext>
            </a:extLst>
          </p:cNvPr>
          <p:cNvSpPr txBox="1">
            <a:spLocks/>
          </p:cNvSpPr>
          <p:nvPr/>
        </p:nvSpPr>
        <p:spPr>
          <a:xfrm>
            <a:off x="180453" y="3824154"/>
            <a:ext cx="9648176" cy="877790"/>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Century Gothic" panose="020B0502020202020204" pitchFamily="34" charset="0"/>
              </a:rPr>
              <a:t>Brad decided to go to the skate park with his friends after school. As soon as the bell went, they grabbed their bags, sped out of school and sprinted off down the street.</a:t>
            </a:r>
          </a:p>
        </p:txBody>
      </p:sp>
      <p:sp>
        <p:nvSpPr>
          <p:cNvPr id="23" name="Oval 22">
            <a:extLst>
              <a:ext uri="{FF2B5EF4-FFF2-40B4-BE49-F238E27FC236}">
                <a16:creationId xmlns:a16="http://schemas.microsoft.com/office/drawing/2014/main" id="{0703E531-E0AB-F6BD-C3A6-31CD0F3718DA}"/>
              </a:ext>
            </a:extLst>
          </p:cNvPr>
          <p:cNvSpPr/>
          <p:nvPr/>
        </p:nvSpPr>
        <p:spPr>
          <a:xfrm>
            <a:off x="5412234" y="3798009"/>
            <a:ext cx="426537" cy="42501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B050"/>
              </a:solidFill>
            </a:endParaRPr>
          </a:p>
        </p:txBody>
      </p:sp>
      <p:sp>
        <p:nvSpPr>
          <p:cNvPr id="24" name="Oval 23">
            <a:extLst>
              <a:ext uri="{FF2B5EF4-FFF2-40B4-BE49-F238E27FC236}">
                <a16:creationId xmlns:a16="http://schemas.microsoft.com/office/drawing/2014/main" id="{CA19F64D-F667-150F-CA6B-5ECEDA283FB6}"/>
              </a:ext>
            </a:extLst>
          </p:cNvPr>
          <p:cNvSpPr/>
          <p:nvPr/>
        </p:nvSpPr>
        <p:spPr>
          <a:xfrm>
            <a:off x="202836" y="3757914"/>
            <a:ext cx="711850" cy="458371"/>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B050"/>
              </a:solidFill>
            </a:endParaRPr>
          </a:p>
        </p:txBody>
      </p:sp>
      <p:sp>
        <p:nvSpPr>
          <p:cNvPr id="25" name="Oval 24">
            <a:extLst>
              <a:ext uri="{FF2B5EF4-FFF2-40B4-BE49-F238E27FC236}">
                <a16:creationId xmlns:a16="http://schemas.microsoft.com/office/drawing/2014/main" id="{DB6E2B0D-0E0E-37C0-BB44-F6199831E660}"/>
              </a:ext>
            </a:extLst>
          </p:cNvPr>
          <p:cNvSpPr/>
          <p:nvPr/>
        </p:nvSpPr>
        <p:spPr>
          <a:xfrm>
            <a:off x="1943792" y="4038949"/>
            <a:ext cx="711850" cy="458371"/>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B050"/>
              </a:solidFill>
            </a:endParaRPr>
          </a:p>
        </p:txBody>
      </p:sp>
      <p:sp>
        <p:nvSpPr>
          <p:cNvPr id="26" name="Oval 25">
            <a:extLst>
              <a:ext uri="{FF2B5EF4-FFF2-40B4-BE49-F238E27FC236}">
                <a16:creationId xmlns:a16="http://schemas.microsoft.com/office/drawing/2014/main" id="{524AA5C6-B7AA-5180-57C1-4F612F0A9F66}"/>
              </a:ext>
            </a:extLst>
          </p:cNvPr>
          <p:cNvSpPr/>
          <p:nvPr/>
        </p:nvSpPr>
        <p:spPr>
          <a:xfrm>
            <a:off x="3751353" y="4059429"/>
            <a:ext cx="597235" cy="458371"/>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B050"/>
              </a:solidFill>
            </a:endParaRPr>
          </a:p>
        </p:txBody>
      </p:sp>
      <p:sp>
        <p:nvSpPr>
          <p:cNvPr id="29" name="Content Placeholder 3">
            <a:extLst>
              <a:ext uri="{FF2B5EF4-FFF2-40B4-BE49-F238E27FC236}">
                <a16:creationId xmlns:a16="http://schemas.microsoft.com/office/drawing/2014/main" id="{40EFA488-7BE8-4E38-2CD3-8C7D73F87984}"/>
              </a:ext>
            </a:extLst>
          </p:cNvPr>
          <p:cNvSpPr txBox="1">
            <a:spLocks/>
          </p:cNvSpPr>
          <p:nvPr/>
        </p:nvSpPr>
        <p:spPr>
          <a:xfrm>
            <a:off x="191589" y="5209148"/>
            <a:ext cx="9579977" cy="796441"/>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Century Gothic" panose="020B0502020202020204" pitchFamily="34" charset="0"/>
              </a:rPr>
              <a:t>She scored a goal and celebrated by cartwheeling five times and finishing with a roly-poly. Maria knew her gymnastics lessons would pay off one day! </a:t>
            </a:r>
          </a:p>
        </p:txBody>
      </p:sp>
      <p:sp>
        <p:nvSpPr>
          <p:cNvPr id="30" name="Oval 29">
            <a:extLst>
              <a:ext uri="{FF2B5EF4-FFF2-40B4-BE49-F238E27FC236}">
                <a16:creationId xmlns:a16="http://schemas.microsoft.com/office/drawing/2014/main" id="{9D02A7B7-B76F-09C9-8C1A-D9688B3FDFC4}"/>
              </a:ext>
            </a:extLst>
          </p:cNvPr>
          <p:cNvSpPr/>
          <p:nvPr/>
        </p:nvSpPr>
        <p:spPr>
          <a:xfrm>
            <a:off x="221136" y="5170969"/>
            <a:ext cx="542167" cy="39511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B050"/>
              </a:solidFill>
            </a:endParaRPr>
          </a:p>
        </p:txBody>
      </p:sp>
      <p:sp>
        <p:nvSpPr>
          <p:cNvPr id="31" name="Oval 30">
            <a:extLst>
              <a:ext uri="{FF2B5EF4-FFF2-40B4-BE49-F238E27FC236}">
                <a16:creationId xmlns:a16="http://schemas.microsoft.com/office/drawing/2014/main" id="{70E97A0D-3AF2-5379-64AA-4E7F3420C228}"/>
              </a:ext>
            </a:extLst>
          </p:cNvPr>
          <p:cNvSpPr/>
          <p:nvPr/>
        </p:nvSpPr>
        <p:spPr>
          <a:xfrm>
            <a:off x="2270704" y="5445944"/>
            <a:ext cx="777296" cy="458371"/>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B050"/>
              </a:solidFill>
            </a:endParaRPr>
          </a:p>
        </p:txBody>
      </p:sp>
      <p:sp>
        <p:nvSpPr>
          <p:cNvPr id="32" name="Oval 31">
            <a:extLst>
              <a:ext uri="{FF2B5EF4-FFF2-40B4-BE49-F238E27FC236}">
                <a16:creationId xmlns:a16="http://schemas.microsoft.com/office/drawing/2014/main" id="{5FC19902-BCE0-E9CF-E93A-8B0C92D54C54}"/>
              </a:ext>
            </a:extLst>
          </p:cNvPr>
          <p:cNvSpPr/>
          <p:nvPr/>
        </p:nvSpPr>
        <p:spPr>
          <a:xfrm>
            <a:off x="3723643" y="5445945"/>
            <a:ext cx="514458" cy="40067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B050"/>
              </a:solidFill>
            </a:endParaRPr>
          </a:p>
        </p:txBody>
      </p:sp>
      <p:sp>
        <p:nvSpPr>
          <p:cNvPr id="27" name="Rectangle 26">
            <a:extLst>
              <a:ext uri="{FF2B5EF4-FFF2-40B4-BE49-F238E27FC236}">
                <a16:creationId xmlns:a16="http://schemas.microsoft.com/office/drawing/2014/main" id="{EF734AF6-FB6F-FA4F-EDAC-84681248196E}"/>
              </a:ext>
            </a:extLst>
          </p:cNvPr>
          <p:cNvSpPr/>
          <p:nvPr/>
        </p:nvSpPr>
        <p:spPr>
          <a:xfrm>
            <a:off x="9803082" y="3274714"/>
            <a:ext cx="1988192" cy="2348430"/>
          </a:xfrm>
          <a:prstGeom prst="rect">
            <a:avLst/>
          </a:prstGeom>
          <a:noFill/>
          <a:ln>
            <a:solidFill>
              <a:srgbClr val="7F93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3B5112D1-F050-CF5F-617D-019ADBA14EBD}"/>
              </a:ext>
            </a:extLst>
          </p:cNvPr>
          <p:cNvSpPr/>
          <p:nvPr/>
        </p:nvSpPr>
        <p:spPr>
          <a:xfrm>
            <a:off x="9828629" y="3347772"/>
            <a:ext cx="1962645" cy="2308324"/>
          </a:xfrm>
          <a:prstGeom prst="rect">
            <a:avLst/>
          </a:prstGeom>
        </p:spPr>
        <p:txBody>
          <a:bodyPr wrap="square">
            <a:spAutoFit/>
          </a:bodyPr>
          <a:lstStyle/>
          <a:p>
            <a:r>
              <a:rPr lang="en-US" dirty="0"/>
              <a:t>Pronouns used in the third person:</a:t>
            </a:r>
          </a:p>
          <a:p>
            <a:endParaRPr lang="en-US" dirty="0"/>
          </a:p>
          <a:p>
            <a:r>
              <a:rPr lang="en-US" dirty="0">
                <a:solidFill>
                  <a:srgbClr val="00B050"/>
                </a:solidFill>
              </a:rPr>
              <a:t>he/she</a:t>
            </a:r>
          </a:p>
          <a:p>
            <a:r>
              <a:rPr lang="en-US" dirty="0">
                <a:solidFill>
                  <a:srgbClr val="00B050"/>
                </a:solidFill>
              </a:rPr>
              <a:t>her/him</a:t>
            </a:r>
          </a:p>
          <a:p>
            <a:r>
              <a:rPr lang="en-US" dirty="0">
                <a:solidFill>
                  <a:srgbClr val="00B050"/>
                </a:solidFill>
              </a:rPr>
              <a:t>his</a:t>
            </a:r>
          </a:p>
          <a:p>
            <a:r>
              <a:rPr lang="en-US" dirty="0">
                <a:solidFill>
                  <a:srgbClr val="00B050"/>
                </a:solidFill>
              </a:rPr>
              <a:t>theirs</a:t>
            </a:r>
          </a:p>
          <a:p>
            <a:r>
              <a:rPr lang="en-US" dirty="0">
                <a:solidFill>
                  <a:srgbClr val="00B050"/>
                </a:solidFill>
              </a:rPr>
              <a:t>they</a:t>
            </a:r>
          </a:p>
        </p:txBody>
      </p:sp>
      <p:sp>
        <p:nvSpPr>
          <p:cNvPr id="34" name="Oval 33">
            <a:extLst>
              <a:ext uri="{FF2B5EF4-FFF2-40B4-BE49-F238E27FC236}">
                <a16:creationId xmlns:a16="http://schemas.microsoft.com/office/drawing/2014/main" id="{58A8A605-9FFD-1FDD-2DBD-D308E8C6B55E}"/>
              </a:ext>
            </a:extLst>
          </p:cNvPr>
          <p:cNvSpPr/>
          <p:nvPr/>
        </p:nvSpPr>
        <p:spPr>
          <a:xfrm>
            <a:off x="8285017" y="2390433"/>
            <a:ext cx="390373" cy="502151"/>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B050"/>
              </a:solidFill>
            </a:endParaRPr>
          </a:p>
        </p:txBody>
      </p:sp>
      <p:sp>
        <p:nvSpPr>
          <p:cNvPr id="35" name="Oval 34">
            <a:extLst>
              <a:ext uri="{FF2B5EF4-FFF2-40B4-BE49-F238E27FC236}">
                <a16:creationId xmlns:a16="http://schemas.microsoft.com/office/drawing/2014/main" id="{90D5E7F7-D89E-309D-EDB3-43C173E5A073}"/>
              </a:ext>
            </a:extLst>
          </p:cNvPr>
          <p:cNvSpPr/>
          <p:nvPr/>
        </p:nvSpPr>
        <p:spPr>
          <a:xfrm>
            <a:off x="1706145" y="2735415"/>
            <a:ext cx="390373" cy="354149"/>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B050"/>
              </a:solidFill>
            </a:endParaRPr>
          </a:p>
        </p:txBody>
      </p:sp>
    </p:spTree>
    <p:extLst>
      <p:ext uri="{BB962C8B-B14F-4D97-AF65-F5344CB8AC3E}">
        <p14:creationId xmlns:p14="http://schemas.microsoft.com/office/powerpoint/2010/main" val="8310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up)">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up)">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500"/>
                                        <p:tgtEl>
                                          <p:spTgt spid="3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fade">
                                      <p:cBhvr>
                                        <p:cTn id="72" dur="500"/>
                                        <p:tgtEl>
                                          <p:spTgt spid="3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500"/>
                                        <p:tgtEl>
                                          <p:spTgt spid="32"/>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grpId="0"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wipe(up)">
                                      <p:cBhvr>
                                        <p:cTn id="82" dur="500"/>
                                        <p:tgtEl>
                                          <p:spTgt spid="28"/>
                                        </p:tgtEl>
                                      </p:cBhvr>
                                    </p:animEffect>
                                  </p:childTnLst>
                                </p:cTn>
                              </p:par>
                              <p:par>
                                <p:cTn id="83" presetID="22" presetClass="entr" presetSubtype="1"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animBg="1"/>
      <p:bldP spid="17" grpId="0" animBg="1"/>
      <p:bldP spid="18" grpId="0" animBg="1"/>
      <p:bldP spid="22" grpId="0"/>
      <p:bldP spid="23" grpId="0" animBg="1"/>
      <p:bldP spid="24" grpId="0" animBg="1"/>
      <p:bldP spid="25" grpId="0" animBg="1"/>
      <p:bldP spid="26" grpId="0" animBg="1"/>
      <p:bldP spid="29" grpId="0"/>
      <p:bldP spid="30" grpId="0" animBg="1"/>
      <p:bldP spid="31" grpId="0" animBg="1"/>
      <p:bldP spid="32" grpId="0" animBg="1"/>
      <p:bldP spid="27" grpId="0" animBg="1"/>
      <p:bldP spid="28" grpId="0"/>
      <p:bldP spid="34" grpId="0" animBg="1"/>
      <p:bldP spid="3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767006" y="917628"/>
            <a:ext cx="2424994" cy="1815882"/>
          </a:xfrm>
          <a:prstGeom prst="rect">
            <a:avLst/>
          </a:prstGeom>
          <a:solidFill>
            <a:srgbClr val="79FF9C"/>
          </a:solidFill>
        </p:spPr>
        <p:txBody>
          <a:bodyPr wrap="square" rtlCol="0">
            <a:spAutoFit/>
          </a:bodyPr>
          <a:lstStyle/>
          <a:p>
            <a:r>
              <a:rPr lang="en-AU" sz="1400" b="1" dirty="0">
                <a:latin typeface="Century Gothic" panose="020B0502020202020204" pitchFamily="34" charset="0"/>
              </a:rPr>
              <a:t>CFU:</a:t>
            </a:r>
          </a:p>
          <a:p>
            <a:pPr marL="285750" indent="-285750">
              <a:buFont typeface="Arial" panose="020B0604020202020204" pitchFamily="34" charset="0"/>
              <a:buChar char="•"/>
            </a:pPr>
            <a:r>
              <a:rPr lang="en-AU" sz="1400" dirty="0">
                <a:latin typeface="Century Gothic" panose="020B0502020202020204" pitchFamily="34" charset="0"/>
              </a:rPr>
              <a:t>Which POV is each sentence written in?</a:t>
            </a:r>
          </a:p>
          <a:p>
            <a:pPr marL="285750" indent="-285750">
              <a:buFont typeface="Arial" panose="020B0604020202020204" pitchFamily="34" charset="0"/>
              <a:buChar char="•"/>
            </a:pPr>
            <a:r>
              <a:rPr lang="en-AU" sz="1400" dirty="0">
                <a:latin typeface="Century Gothic" panose="020B0502020202020204" pitchFamily="34" charset="0"/>
              </a:rPr>
              <a:t>Go through each option one-at-a-time once students have answered on their whiteboards</a:t>
            </a:r>
            <a:endParaRPr lang="en-AU" dirty="0">
              <a:latin typeface="Century Gothic" panose="020B0502020202020204" pitchFamily="34" charset="0"/>
            </a:endParaRPr>
          </a:p>
        </p:txBody>
      </p:sp>
      <p:sp>
        <p:nvSpPr>
          <p:cNvPr id="2" name="Rectangle 1"/>
          <p:cNvSpPr/>
          <p:nvPr/>
        </p:nvSpPr>
        <p:spPr>
          <a:xfrm>
            <a:off x="166929" y="4124491"/>
            <a:ext cx="10261455" cy="2392001"/>
          </a:xfrm>
          <a:prstGeom prst="rect">
            <a:avLst/>
          </a:prstGeom>
        </p:spPr>
        <p:txBody>
          <a:bodyPr wrap="square">
            <a:spAutoFit/>
          </a:bodyPr>
          <a:lstStyle/>
          <a:p>
            <a:endParaRPr lang="en-AU" sz="1000" dirty="0">
              <a:solidFill>
                <a:srgbClr val="333333"/>
              </a:solidFill>
              <a:latin typeface="Century Gothic" panose="020B0502020202020204" pitchFamily="34" charset="0"/>
              <a:ea typeface="Verdana" panose="020B0604030504040204" pitchFamily="34" charset="0"/>
            </a:endParaRPr>
          </a:p>
          <a:p>
            <a:pPr marL="514350" indent="-514350">
              <a:lnSpc>
                <a:spcPct val="150000"/>
              </a:lnSpc>
              <a:buFont typeface="+mj-lt"/>
              <a:buAutoNum type="alphaLcParenR"/>
            </a:pPr>
            <a:r>
              <a:rPr lang="en-AU" sz="2400" dirty="0">
                <a:latin typeface="Century Gothic" panose="020B0502020202020204" pitchFamily="34" charset="0"/>
              </a:rPr>
              <a:t>I baked cakes for my birthday this weekend. </a:t>
            </a:r>
          </a:p>
          <a:p>
            <a:pPr marL="514350" indent="-514350">
              <a:lnSpc>
                <a:spcPct val="150000"/>
              </a:lnSpc>
              <a:buFont typeface="+mj-lt"/>
              <a:buAutoNum type="alphaLcParenR"/>
            </a:pPr>
            <a:r>
              <a:rPr lang="en-AU" sz="2400" dirty="0">
                <a:latin typeface="Century Gothic" panose="020B0502020202020204" pitchFamily="34" charset="0"/>
              </a:rPr>
              <a:t>After that long run, I feel really tired. </a:t>
            </a:r>
          </a:p>
          <a:p>
            <a:pPr marL="514350" indent="-514350">
              <a:lnSpc>
                <a:spcPct val="150000"/>
              </a:lnSpc>
              <a:buFont typeface="+mj-lt"/>
              <a:buAutoNum type="alphaLcParenR"/>
            </a:pPr>
            <a:r>
              <a:rPr lang="en-AU" sz="2400" dirty="0">
                <a:latin typeface="Century Gothic" panose="020B0502020202020204" pitchFamily="34" charset="0"/>
              </a:rPr>
              <a:t>As they walked through the bush, Amber felt nervous. </a:t>
            </a:r>
          </a:p>
          <a:p>
            <a:pPr marL="514350" indent="-514350">
              <a:lnSpc>
                <a:spcPct val="150000"/>
              </a:lnSpc>
              <a:buFont typeface="+mj-lt"/>
              <a:buAutoNum type="alphaLcParenR"/>
            </a:pPr>
            <a:r>
              <a:rPr lang="en-AU" sz="2400" dirty="0">
                <a:latin typeface="Century Gothic" panose="020B0502020202020204" pitchFamily="34" charset="0"/>
              </a:rPr>
              <a:t>He stepped very carefully, not wanting to disturb anyone. </a:t>
            </a:r>
          </a:p>
        </p:txBody>
      </p:sp>
      <p:sp>
        <p:nvSpPr>
          <p:cNvPr id="13" name="Content Placeholder 3">
            <a:extLst>
              <a:ext uri="{FF2B5EF4-FFF2-40B4-BE49-F238E27FC236}">
                <a16:creationId xmlns:a16="http://schemas.microsoft.com/office/drawing/2014/main" id="{7CB520CA-2E05-4979-80A3-7D5304903C54}"/>
              </a:ext>
            </a:extLst>
          </p:cNvPr>
          <p:cNvSpPr txBox="1">
            <a:spLocks/>
          </p:cNvSpPr>
          <p:nvPr/>
        </p:nvSpPr>
        <p:spPr>
          <a:xfrm>
            <a:off x="0" y="370599"/>
            <a:ext cx="6229687" cy="743736"/>
          </a:xfrm>
          <a:prstGeom prst="rect">
            <a:avLst/>
          </a:prstGeom>
          <a:solidFill>
            <a:srgbClr val="F5D327"/>
          </a:solidFill>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b="1" u="sng" dirty="0">
                <a:latin typeface="Century Gothic" panose="020B0502020202020204" pitchFamily="34" charset="0"/>
              </a:rPr>
              <a:t>Point of View:</a:t>
            </a:r>
            <a:r>
              <a:rPr lang="en-AU" dirty="0">
                <a:latin typeface="Century Gothic" panose="020B0502020202020204" pitchFamily="34" charset="0"/>
              </a:rPr>
              <a:t> </a:t>
            </a:r>
            <a:r>
              <a:rPr lang="en-US" dirty="0">
                <a:latin typeface="Century Gothic" panose="020B0502020202020204" pitchFamily="34" charset="0"/>
              </a:rPr>
              <a:t>The point of view of a story is the perspective from which the story is told. </a:t>
            </a:r>
            <a:endParaRPr lang="en-AU" dirty="0">
              <a:latin typeface="Century Gothic" panose="020B0502020202020204" pitchFamily="34" charset="0"/>
            </a:endParaRPr>
          </a:p>
        </p:txBody>
      </p:sp>
      <p:sp>
        <p:nvSpPr>
          <p:cNvPr id="14" name="Content Placeholder 3">
            <a:extLst>
              <a:ext uri="{FF2B5EF4-FFF2-40B4-BE49-F238E27FC236}">
                <a16:creationId xmlns:a16="http://schemas.microsoft.com/office/drawing/2014/main" id="{CD08AAC1-B342-47AB-812B-501B6E27D409}"/>
              </a:ext>
            </a:extLst>
          </p:cNvPr>
          <p:cNvSpPr txBox="1">
            <a:spLocks/>
          </p:cNvSpPr>
          <p:nvPr/>
        </p:nvSpPr>
        <p:spPr>
          <a:xfrm>
            <a:off x="265101" y="3783027"/>
            <a:ext cx="11845504" cy="941583"/>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latin typeface="Century Gothic" panose="020B0502020202020204" pitchFamily="34" charset="0"/>
              </a:rPr>
              <a:t>Which point of view is each sentence written in?</a:t>
            </a:r>
          </a:p>
        </p:txBody>
      </p:sp>
      <p:sp>
        <p:nvSpPr>
          <p:cNvPr id="25" name="TextBox 24">
            <a:extLst>
              <a:ext uri="{FF2B5EF4-FFF2-40B4-BE49-F238E27FC236}">
                <a16:creationId xmlns:a16="http://schemas.microsoft.com/office/drawing/2014/main" id="{5ADB9802-F6DB-1406-DD2C-7D6A5C3C6825}"/>
              </a:ext>
            </a:extLst>
          </p:cNvPr>
          <p:cNvSpPr txBox="1"/>
          <p:nvPr/>
        </p:nvSpPr>
        <p:spPr>
          <a:xfrm>
            <a:off x="7299292" y="4430878"/>
            <a:ext cx="1042587" cy="461665"/>
          </a:xfrm>
          <a:prstGeom prst="rect">
            <a:avLst/>
          </a:prstGeom>
          <a:noFill/>
        </p:spPr>
        <p:txBody>
          <a:bodyPr wrap="square" rtlCol="0">
            <a:spAutoFit/>
          </a:bodyPr>
          <a:lstStyle/>
          <a:p>
            <a:pPr algn="ctr"/>
            <a:r>
              <a:rPr lang="en-AU" sz="2400" dirty="0">
                <a:solidFill>
                  <a:srgbClr val="0070C0"/>
                </a:solidFill>
              </a:rPr>
              <a:t>first</a:t>
            </a:r>
            <a:endParaRPr lang="en-AU" dirty="0">
              <a:solidFill>
                <a:srgbClr val="0070C0"/>
              </a:solidFill>
            </a:endParaRPr>
          </a:p>
        </p:txBody>
      </p:sp>
      <p:sp>
        <p:nvSpPr>
          <p:cNvPr id="26" name="TextBox 25">
            <a:extLst>
              <a:ext uri="{FF2B5EF4-FFF2-40B4-BE49-F238E27FC236}">
                <a16:creationId xmlns:a16="http://schemas.microsoft.com/office/drawing/2014/main" id="{125E3A22-D4FA-A2F3-E6A5-867229709C38}"/>
              </a:ext>
            </a:extLst>
          </p:cNvPr>
          <p:cNvSpPr txBox="1"/>
          <p:nvPr/>
        </p:nvSpPr>
        <p:spPr>
          <a:xfrm>
            <a:off x="7142083" y="4938477"/>
            <a:ext cx="1042587" cy="461665"/>
          </a:xfrm>
          <a:prstGeom prst="rect">
            <a:avLst/>
          </a:prstGeom>
          <a:noFill/>
        </p:spPr>
        <p:txBody>
          <a:bodyPr wrap="square" rtlCol="0">
            <a:spAutoFit/>
          </a:bodyPr>
          <a:lstStyle/>
          <a:p>
            <a:pPr algn="ctr"/>
            <a:r>
              <a:rPr lang="en-AU" sz="2400" dirty="0">
                <a:solidFill>
                  <a:srgbClr val="0070C0"/>
                </a:solidFill>
              </a:rPr>
              <a:t>first</a:t>
            </a:r>
            <a:endParaRPr lang="en-AU" dirty="0">
              <a:solidFill>
                <a:srgbClr val="0070C0"/>
              </a:solidFill>
            </a:endParaRPr>
          </a:p>
        </p:txBody>
      </p:sp>
      <p:sp>
        <p:nvSpPr>
          <p:cNvPr id="28" name="TextBox 27">
            <a:extLst>
              <a:ext uri="{FF2B5EF4-FFF2-40B4-BE49-F238E27FC236}">
                <a16:creationId xmlns:a16="http://schemas.microsoft.com/office/drawing/2014/main" id="{8E1C1C82-FD75-A289-800A-8CFB46FA5375}"/>
              </a:ext>
            </a:extLst>
          </p:cNvPr>
          <p:cNvSpPr txBox="1"/>
          <p:nvPr/>
        </p:nvSpPr>
        <p:spPr>
          <a:xfrm>
            <a:off x="8733703" y="5472286"/>
            <a:ext cx="1195917" cy="461665"/>
          </a:xfrm>
          <a:prstGeom prst="rect">
            <a:avLst/>
          </a:prstGeom>
          <a:noFill/>
        </p:spPr>
        <p:txBody>
          <a:bodyPr wrap="square" rtlCol="0">
            <a:spAutoFit/>
          </a:bodyPr>
          <a:lstStyle/>
          <a:p>
            <a:pPr algn="ctr"/>
            <a:r>
              <a:rPr lang="en-AU" sz="2400" dirty="0">
                <a:solidFill>
                  <a:srgbClr val="00B050"/>
                </a:solidFill>
              </a:rPr>
              <a:t>third</a:t>
            </a:r>
            <a:endParaRPr lang="en-AU" dirty="0">
              <a:solidFill>
                <a:srgbClr val="00B050"/>
              </a:solidFill>
            </a:endParaRPr>
          </a:p>
        </p:txBody>
      </p:sp>
      <p:sp>
        <p:nvSpPr>
          <p:cNvPr id="29" name="TextBox 28">
            <a:extLst>
              <a:ext uri="{FF2B5EF4-FFF2-40B4-BE49-F238E27FC236}">
                <a16:creationId xmlns:a16="http://schemas.microsoft.com/office/drawing/2014/main" id="{08E364C0-7E6B-4AC3-A8E2-A910153384BE}"/>
              </a:ext>
            </a:extLst>
          </p:cNvPr>
          <p:cNvSpPr txBox="1"/>
          <p:nvPr/>
        </p:nvSpPr>
        <p:spPr>
          <a:xfrm>
            <a:off x="9232467" y="6054827"/>
            <a:ext cx="1195917" cy="461665"/>
          </a:xfrm>
          <a:prstGeom prst="rect">
            <a:avLst/>
          </a:prstGeom>
          <a:noFill/>
        </p:spPr>
        <p:txBody>
          <a:bodyPr wrap="square" rtlCol="0">
            <a:spAutoFit/>
          </a:bodyPr>
          <a:lstStyle/>
          <a:p>
            <a:pPr algn="ctr"/>
            <a:r>
              <a:rPr lang="en-AU" sz="2400" dirty="0">
                <a:solidFill>
                  <a:srgbClr val="00B050"/>
                </a:solidFill>
              </a:rPr>
              <a:t>third</a:t>
            </a:r>
            <a:endParaRPr lang="en-AU" dirty="0">
              <a:solidFill>
                <a:srgbClr val="00B050"/>
              </a:solidFill>
            </a:endParaRPr>
          </a:p>
        </p:txBody>
      </p:sp>
      <p:sp>
        <p:nvSpPr>
          <p:cNvPr id="30" name="Rectangle 29">
            <a:extLst>
              <a:ext uri="{FF2B5EF4-FFF2-40B4-BE49-F238E27FC236}">
                <a16:creationId xmlns:a16="http://schemas.microsoft.com/office/drawing/2014/main" id="{0684C064-D318-D304-10F7-12C591BC035C}"/>
              </a:ext>
            </a:extLst>
          </p:cNvPr>
          <p:cNvSpPr/>
          <p:nvPr/>
        </p:nvSpPr>
        <p:spPr>
          <a:xfrm>
            <a:off x="437117" y="1819233"/>
            <a:ext cx="1988192" cy="1336443"/>
          </a:xfrm>
          <a:prstGeom prst="rect">
            <a:avLst/>
          </a:prstGeom>
          <a:noFill/>
          <a:ln>
            <a:solidFill>
              <a:srgbClr val="7F93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EF7F1CB1-05BF-3A4B-CADB-E40A22717A6B}"/>
              </a:ext>
            </a:extLst>
          </p:cNvPr>
          <p:cNvSpPr/>
          <p:nvPr/>
        </p:nvSpPr>
        <p:spPr>
          <a:xfrm>
            <a:off x="462664" y="1859339"/>
            <a:ext cx="2171782" cy="1200329"/>
          </a:xfrm>
          <a:prstGeom prst="rect">
            <a:avLst/>
          </a:prstGeom>
        </p:spPr>
        <p:txBody>
          <a:bodyPr wrap="square">
            <a:spAutoFit/>
          </a:bodyPr>
          <a:lstStyle/>
          <a:p>
            <a:r>
              <a:rPr lang="en-GB" b="1" dirty="0"/>
              <a:t>Pronouns used in first person:</a:t>
            </a:r>
          </a:p>
          <a:p>
            <a:r>
              <a:rPr lang="en-GB" dirty="0">
                <a:solidFill>
                  <a:srgbClr val="0070C0"/>
                </a:solidFill>
              </a:rPr>
              <a:t>I, my, me, mine,</a:t>
            </a:r>
          </a:p>
          <a:p>
            <a:r>
              <a:rPr lang="en-GB" dirty="0">
                <a:solidFill>
                  <a:srgbClr val="0070C0"/>
                </a:solidFill>
              </a:rPr>
              <a:t>we, our, ours, us</a:t>
            </a:r>
          </a:p>
        </p:txBody>
      </p:sp>
      <p:sp>
        <p:nvSpPr>
          <p:cNvPr id="32" name="Rectangle 31">
            <a:extLst>
              <a:ext uri="{FF2B5EF4-FFF2-40B4-BE49-F238E27FC236}">
                <a16:creationId xmlns:a16="http://schemas.microsoft.com/office/drawing/2014/main" id="{3C7BDEFB-3660-4E8F-31B1-FE3F6D6176A3}"/>
              </a:ext>
            </a:extLst>
          </p:cNvPr>
          <p:cNvSpPr/>
          <p:nvPr/>
        </p:nvSpPr>
        <p:spPr>
          <a:xfrm>
            <a:off x="3308524" y="1819233"/>
            <a:ext cx="1988192" cy="1336443"/>
          </a:xfrm>
          <a:prstGeom prst="rect">
            <a:avLst/>
          </a:prstGeom>
          <a:noFill/>
          <a:ln>
            <a:solidFill>
              <a:srgbClr val="7F93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5761D236-5864-3D72-69E1-C50A811EF951}"/>
              </a:ext>
            </a:extLst>
          </p:cNvPr>
          <p:cNvSpPr/>
          <p:nvPr/>
        </p:nvSpPr>
        <p:spPr>
          <a:xfrm>
            <a:off x="3334071" y="1892291"/>
            <a:ext cx="1962645" cy="1200329"/>
          </a:xfrm>
          <a:prstGeom prst="rect">
            <a:avLst/>
          </a:prstGeom>
        </p:spPr>
        <p:txBody>
          <a:bodyPr wrap="square">
            <a:spAutoFit/>
          </a:bodyPr>
          <a:lstStyle/>
          <a:p>
            <a:r>
              <a:rPr lang="en-US" b="1" dirty="0"/>
              <a:t>Pronouns used in the third person:</a:t>
            </a:r>
          </a:p>
          <a:p>
            <a:r>
              <a:rPr lang="en-US" dirty="0">
                <a:solidFill>
                  <a:srgbClr val="00B050"/>
                </a:solidFill>
              </a:rPr>
              <a:t>he/she, her/him,</a:t>
            </a:r>
          </a:p>
          <a:p>
            <a:r>
              <a:rPr lang="en-US" dirty="0">
                <a:solidFill>
                  <a:srgbClr val="00B050"/>
                </a:solidFill>
              </a:rPr>
              <a:t>his, theirs, they</a:t>
            </a:r>
          </a:p>
        </p:txBody>
      </p:sp>
      <p:sp>
        <p:nvSpPr>
          <p:cNvPr id="34" name="TextBox 33">
            <a:extLst>
              <a:ext uri="{FF2B5EF4-FFF2-40B4-BE49-F238E27FC236}">
                <a16:creationId xmlns:a16="http://schemas.microsoft.com/office/drawing/2014/main" id="{FCC9D9B1-50FD-AB43-C5AB-4B3C798A962E}"/>
              </a:ext>
            </a:extLst>
          </p:cNvPr>
          <p:cNvSpPr txBox="1"/>
          <p:nvPr/>
        </p:nvSpPr>
        <p:spPr>
          <a:xfrm>
            <a:off x="-1" y="-1"/>
            <a:ext cx="6229687" cy="369332"/>
          </a:xfrm>
          <a:prstGeom prst="rect">
            <a:avLst/>
          </a:prstGeom>
          <a:solidFill>
            <a:srgbClr val="00B050"/>
          </a:solidFill>
        </p:spPr>
        <p:txBody>
          <a:bodyPr wrap="square" rtlCol="0">
            <a:spAutoFit/>
          </a:bodyPr>
          <a:lstStyle/>
          <a:p>
            <a:r>
              <a:rPr lang="en-AU" b="1" dirty="0">
                <a:solidFill>
                  <a:schemeClr val="bg1"/>
                </a:solidFill>
                <a:latin typeface="Century Gothic" panose="020B0502020202020204" pitchFamily="34" charset="0"/>
              </a:rPr>
              <a:t>Hinge Point Question</a:t>
            </a:r>
          </a:p>
        </p:txBody>
      </p:sp>
      <p:pic>
        <p:nvPicPr>
          <p:cNvPr id="35" name="Picture 34" descr="Logo, icon&#10;&#10;Description automatically generated">
            <a:extLst>
              <a:ext uri="{FF2B5EF4-FFF2-40B4-BE49-F238E27FC236}">
                <a16:creationId xmlns:a16="http://schemas.microsoft.com/office/drawing/2014/main" id="{18845683-C68D-930F-88D1-D64B65408F6F}"/>
              </a:ext>
            </a:extLst>
          </p:cNvPr>
          <p:cNvPicPr>
            <a:picLocks noChangeAspect="1"/>
          </p:cNvPicPr>
          <p:nvPr/>
        </p:nvPicPr>
        <p:blipFill>
          <a:blip r:embed="rId2"/>
          <a:stretch>
            <a:fillRect/>
          </a:stretch>
        </p:blipFill>
        <p:spPr>
          <a:xfrm>
            <a:off x="10976594" y="89736"/>
            <a:ext cx="674078" cy="674078"/>
          </a:xfrm>
          <a:prstGeom prst="rect">
            <a:avLst/>
          </a:prstGeom>
        </p:spPr>
      </p:pic>
      <p:pic>
        <p:nvPicPr>
          <p:cNvPr id="36" name="Picture 35" descr="Icon&#10;&#10;Description automatically generated">
            <a:extLst>
              <a:ext uri="{FF2B5EF4-FFF2-40B4-BE49-F238E27FC236}">
                <a16:creationId xmlns:a16="http://schemas.microsoft.com/office/drawing/2014/main" id="{2044E580-7589-4728-8823-AF8F8F19DC35}"/>
              </a:ext>
            </a:extLst>
          </p:cNvPr>
          <p:cNvPicPr>
            <a:picLocks noChangeAspect="1"/>
          </p:cNvPicPr>
          <p:nvPr/>
        </p:nvPicPr>
        <p:blipFill>
          <a:blip r:embed="rId3"/>
          <a:stretch>
            <a:fillRect/>
          </a:stretch>
        </p:blipFill>
        <p:spPr>
          <a:xfrm>
            <a:off x="10182166" y="89735"/>
            <a:ext cx="674079" cy="674079"/>
          </a:xfrm>
          <a:prstGeom prst="rect">
            <a:avLst/>
          </a:prstGeom>
        </p:spPr>
      </p:pic>
      <p:pic>
        <p:nvPicPr>
          <p:cNvPr id="37" name="Content Placeholder 4" descr="Icon&#10;&#10;Description automatically generated">
            <a:extLst>
              <a:ext uri="{FF2B5EF4-FFF2-40B4-BE49-F238E27FC236}">
                <a16:creationId xmlns:a16="http://schemas.microsoft.com/office/drawing/2014/main" id="{43E1959B-EDFB-6737-18C7-778855BA919D}"/>
              </a:ext>
            </a:extLst>
          </p:cNvPr>
          <p:cNvPicPr>
            <a:picLocks noChangeAspect="1"/>
          </p:cNvPicPr>
          <p:nvPr/>
        </p:nvPicPr>
        <p:blipFill>
          <a:blip r:embed="rId4"/>
          <a:stretch>
            <a:fillRect/>
          </a:stretch>
        </p:blipFill>
        <p:spPr>
          <a:xfrm>
            <a:off x="9387738" y="100831"/>
            <a:ext cx="674079" cy="674079"/>
          </a:xfrm>
          <a:prstGeom prst="rect">
            <a:avLst/>
          </a:prstGeom>
        </p:spPr>
      </p:pic>
    </p:spTree>
    <p:extLst>
      <p:ext uri="{BB962C8B-B14F-4D97-AF65-F5344CB8AC3E}">
        <p14:creationId xmlns:p14="http://schemas.microsoft.com/office/powerpoint/2010/main" val="119152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500"/>
                                        <p:tgtEl>
                                          <p:spTgt spid="3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up)">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up)">
                                      <p:cBhvr>
                                        <p:cTn id="15" dur="500"/>
                                        <p:tgtEl>
                                          <p:spTgt spid="33"/>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wipe(up)">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par>
                          <p:cTn id="23" fill="hold">
                            <p:stCondLst>
                              <p:cond delay="0"/>
                            </p:stCondLst>
                            <p:childTnLst>
                              <p:par>
                                <p:cTn id="24" presetID="22" presetClass="entr" presetSubtype="1"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up)">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25" grpId="0"/>
      <p:bldP spid="26" grpId="0"/>
      <p:bldP spid="28" grpId="0"/>
      <p:bldP spid="29" grpId="0"/>
      <p:bldP spid="30" grpId="0" animBg="1"/>
      <p:bldP spid="31" grpId="0"/>
      <p:bldP spid="32" grpId="0" animBg="1"/>
      <p:bldP spid="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2568</TotalTime>
  <Words>1435</Words>
  <Application>Microsoft Office PowerPoint</Application>
  <PresentationFormat>Widescreen</PresentationFormat>
  <Paragraphs>179</Paragraphs>
  <Slides>14</Slides>
  <Notes>0</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Arial Rounded MT Bold</vt:lpstr>
      <vt:lpstr>Calibri</vt:lpstr>
      <vt:lpstr>Century Gothic</vt:lpstr>
      <vt:lpstr>Segoe UI Symbol</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Department of Education Western Australia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Appositives</dc:title>
  <dc:creator>LE LIEVRE Stephanie [Serpentine Primary School]</dc:creator>
  <cp:lastModifiedBy>LE LIEVRE Stephanie [Serpentine Primary School]</cp:lastModifiedBy>
  <cp:revision>59</cp:revision>
  <dcterms:created xsi:type="dcterms:W3CDTF">2021-08-04T08:19:39Z</dcterms:created>
  <dcterms:modified xsi:type="dcterms:W3CDTF">2023-04-18T06:17:26Z</dcterms:modified>
</cp:coreProperties>
</file>