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83" r:id="rId8"/>
    <p:sldId id="284" r:id="rId9"/>
    <p:sldId id="262" r:id="rId10"/>
    <p:sldId id="263" r:id="rId11"/>
    <p:sldId id="276" r:id="rId12"/>
    <p:sldId id="265" r:id="rId13"/>
    <p:sldId id="285" r:id="rId14"/>
    <p:sldId id="292" r:id="rId15"/>
    <p:sldId id="293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26/04/2022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Pre-primary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Identify fragments vs sentences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Leah </a:t>
            </a:r>
            <a:r>
              <a:rPr lang="en-AU" b="1" dirty="0" err="1"/>
              <a:t>Giometti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F or S on your whiteboard. 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S= sentence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F= fragment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sentence/fragment?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It’s a sentence because…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21" name="TextBox 20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00A66F-01C9-3EBE-30B6-C1C2559BC3A9}"/>
              </a:ext>
            </a:extLst>
          </p:cNvPr>
          <p:cNvSpPr/>
          <p:nvPr/>
        </p:nvSpPr>
        <p:spPr>
          <a:xfrm>
            <a:off x="479885" y="2418967"/>
            <a:ext cx="48173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John dances to the music.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8021C2-F8C0-9C46-0C36-A26BF235B983}"/>
              </a:ext>
            </a:extLst>
          </p:cNvPr>
          <p:cNvSpPr/>
          <p:nvPr/>
        </p:nvSpPr>
        <p:spPr>
          <a:xfrm>
            <a:off x="479885" y="3182778"/>
            <a:ext cx="51908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We are going to the beach!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62C896-6385-A4AF-C3FB-2FFFC3D3FC60}"/>
              </a:ext>
            </a:extLst>
          </p:cNvPr>
          <p:cNvSpPr/>
          <p:nvPr/>
        </p:nvSpPr>
        <p:spPr>
          <a:xfrm>
            <a:off x="479885" y="4085114"/>
            <a:ext cx="30492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3. Eating apples?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2B5909-8EFD-06EA-A4D7-32B83C2F21A7}"/>
              </a:ext>
            </a:extLst>
          </p:cNvPr>
          <p:cNvSpPr/>
          <p:nvPr/>
        </p:nvSpPr>
        <p:spPr>
          <a:xfrm>
            <a:off x="914400" y="2418967"/>
            <a:ext cx="797169" cy="4924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8AE16-6205-5D14-12FF-37952BAA3940}"/>
              </a:ext>
            </a:extLst>
          </p:cNvPr>
          <p:cNvCxnSpPr/>
          <p:nvPr/>
        </p:nvCxnSpPr>
        <p:spPr>
          <a:xfrm>
            <a:off x="1800225" y="2843635"/>
            <a:ext cx="3158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15285FB-39C6-35DD-02D4-0D55EEA5A24B}"/>
              </a:ext>
            </a:extLst>
          </p:cNvPr>
          <p:cNvSpPr txBox="1"/>
          <p:nvPr/>
        </p:nvSpPr>
        <p:spPr>
          <a:xfrm>
            <a:off x="5289973" y="2480144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8C1837-AB3E-87A9-D44A-0B0C0BD1D441}"/>
              </a:ext>
            </a:extLst>
          </p:cNvPr>
          <p:cNvSpPr/>
          <p:nvPr/>
        </p:nvSpPr>
        <p:spPr>
          <a:xfrm>
            <a:off x="914400" y="3182778"/>
            <a:ext cx="644769" cy="4924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F13DEA-8582-5CEF-1CA9-26EAD050F425}"/>
              </a:ext>
            </a:extLst>
          </p:cNvPr>
          <p:cNvCxnSpPr>
            <a:cxnSpLocks/>
          </p:cNvCxnSpPr>
          <p:nvPr/>
        </p:nvCxnSpPr>
        <p:spPr>
          <a:xfrm>
            <a:off x="1711569" y="3740315"/>
            <a:ext cx="3481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0D1C9B-4F15-F74E-C54D-C725D1001A17}"/>
              </a:ext>
            </a:extLst>
          </p:cNvPr>
          <p:cNvSpPr txBox="1"/>
          <p:nvPr/>
        </p:nvSpPr>
        <p:spPr>
          <a:xfrm>
            <a:off x="5481204" y="3221997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CEB14E-CAB8-4669-E2A3-46175DB3507F}"/>
              </a:ext>
            </a:extLst>
          </p:cNvPr>
          <p:cNvCxnSpPr/>
          <p:nvPr/>
        </p:nvCxnSpPr>
        <p:spPr>
          <a:xfrm>
            <a:off x="914400" y="4639957"/>
            <a:ext cx="2250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9451BE-5D4E-E821-2377-854F387225C5}"/>
              </a:ext>
            </a:extLst>
          </p:cNvPr>
          <p:cNvSpPr txBox="1"/>
          <p:nvPr/>
        </p:nvSpPr>
        <p:spPr>
          <a:xfrm>
            <a:off x="3843091" y="4169902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171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2" grpId="0" animBg="1"/>
      <p:bldP spid="29" grpId="0" animBg="1"/>
      <p:bldP spid="5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F or S on your whiteboard. 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S= sentence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F= fragment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sentence/fragment?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It’s a sentence because…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78760" y="2947186"/>
            <a:ext cx="5372224" cy="3785652"/>
            <a:chOff x="6395125" y="2896128"/>
            <a:chExt cx="5435541" cy="3785652"/>
          </a:xfrm>
        </p:grpSpPr>
        <p:sp>
          <p:nvSpPr>
            <p:cNvPr id="21" name="TextBox 20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00A66F-01C9-3EBE-30B6-C1C2559BC3A9}"/>
              </a:ext>
            </a:extLst>
          </p:cNvPr>
          <p:cNvSpPr/>
          <p:nvPr/>
        </p:nvSpPr>
        <p:spPr>
          <a:xfrm>
            <a:off x="24721" y="2418967"/>
            <a:ext cx="24994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Sing a song.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8021C2-F8C0-9C46-0C36-A26BF235B983}"/>
              </a:ext>
            </a:extLst>
          </p:cNvPr>
          <p:cNvSpPr/>
          <p:nvPr/>
        </p:nvSpPr>
        <p:spPr>
          <a:xfrm>
            <a:off x="41017" y="3201450"/>
            <a:ext cx="50834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Has Eleanor seen the baby?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62C896-6385-A4AF-C3FB-2FFFC3D3FC60}"/>
              </a:ext>
            </a:extLst>
          </p:cNvPr>
          <p:cNvSpPr/>
          <p:nvPr/>
        </p:nvSpPr>
        <p:spPr>
          <a:xfrm>
            <a:off x="41017" y="4072298"/>
            <a:ext cx="68066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3. He jumped up and shouted, </a:t>
            </a:r>
            <a:r>
              <a:rPr lang="en-AU" sz="2600" dirty="0" smtClean="0">
                <a:latin typeface="Century Gothic" panose="020B0502020202020204" pitchFamily="34" charset="0"/>
              </a:rPr>
              <a:t>“Hooray</a:t>
            </a:r>
            <a:r>
              <a:rPr lang="en-AU" sz="2600" dirty="0">
                <a:latin typeface="Century Gothic" panose="020B0502020202020204" pitchFamily="34" charset="0"/>
              </a:rPr>
              <a:t>”!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8AE16-6205-5D14-12FF-37952BAA3940}"/>
              </a:ext>
            </a:extLst>
          </p:cNvPr>
          <p:cNvCxnSpPr>
            <a:cxnSpLocks/>
          </p:cNvCxnSpPr>
          <p:nvPr/>
        </p:nvCxnSpPr>
        <p:spPr>
          <a:xfrm>
            <a:off x="425299" y="2936169"/>
            <a:ext cx="1922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D8C1837-AB3E-87A9-D44A-0B0C0BD1D441}"/>
              </a:ext>
            </a:extLst>
          </p:cNvPr>
          <p:cNvSpPr/>
          <p:nvPr/>
        </p:nvSpPr>
        <p:spPr>
          <a:xfrm>
            <a:off x="1104910" y="3112310"/>
            <a:ext cx="1298702" cy="602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F13DEA-8582-5CEF-1CA9-26EAD050F425}"/>
              </a:ext>
            </a:extLst>
          </p:cNvPr>
          <p:cNvCxnSpPr>
            <a:cxnSpLocks/>
          </p:cNvCxnSpPr>
          <p:nvPr/>
        </p:nvCxnSpPr>
        <p:spPr>
          <a:xfrm>
            <a:off x="2347884" y="3646207"/>
            <a:ext cx="221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0D1C9B-4F15-F74E-C54D-C725D1001A17}"/>
              </a:ext>
            </a:extLst>
          </p:cNvPr>
          <p:cNvSpPr txBox="1"/>
          <p:nvPr/>
        </p:nvSpPr>
        <p:spPr>
          <a:xfrm>
            <a:off x="5125628" y="3228945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CEB14E-CAB8-4669-E2A3-46175DB3507F}"/>
              </a:ext>
            </a:extLst>
          </p:cNvPr>
          <p:cNvCxnSpPr>
            <a:cxnSpLocks/>
          </p:cNvCxnSpPr>
          <p:nvPr/>
        </p:nvCxnSpPr>
        <p:spPr>
          <a:xfrm>
            <a:off x="1104910" y="4570298"/>
            <a:ext cx="5413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9451BE-5D4E-E821-2377-854F387225C5}"/>
              </a:ext>
            </a:extLst>
          </p:cNvPr>
          <p:cNvSpPr txBox="1"/>
          <p:nvPr/>
        </p:nvSpPr>
        <p:spPr>
          <a:xfrm>
            <a:off x="2855894" y="2464624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B7E467-7670-5982-44E0-D0660C67A1AC}"/>
              </a:ext>
            </a:extLst>
          </p:cNvPr>
          <p:cNvSpPr/>
          <p:nvPr/>
        </p:nvSpPr>
        <p:spPr>
          <a:xfrm>
            <a:off x="425299" y="4030609"/>
            <a:ext cx="582163" cy="5817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273A98-EB84-FDC9-FF93-E94B714A5EF6}"/>
              </a:ext>
            </a:extLst>
          </p:cNvPr>
          <p:cNvSpPr txBox="1"/>
          <p:nvPr/>
        </p:nvSpPr>
        <p:spPr>
          <a:xfrm>
            <a:off x="5511034" y="4639957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167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F or S on your whiteboard. 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S= sentence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F= fragment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sentence/fragment?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It’s a sentence because…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78760" y="2947186"/>
            <a:ext cx="5372224" cy="3785652"/>
            <a:chOff x="6395125" y="2896128"/>
            <a:chExt cx="5435541" cy="3785652"/>
          </a:xfrm>
        </p:grpSpPr>
        <p:sp>
          <p:nvSpPr>
            <p:cNvPr id="21" name="TextBox 20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00A66F-01C9-3EBE-30B6-C1C2559BC3A9}"/>
              </a:ext>
            </a:extLst>
          </p:cNvPr>
          <p:cNvSpPr/>
          <p:nvPr/>
        </p:nvSpPr>
        <p:spPr>
          <a:xfrm>
            <a:off x="24721" y="2418967"/>
            <a:ext cx="27158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Jump on top.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8021C2-F8C0-9C46-0C36-A26BF235B983}"/>
              </a:ext>
            </a:extLst>
          </p:cNvPr>
          <p:cNvSpPr/>
          <p:nvPr/>
        </p:nvSpPr>
        <p:spPr>
          <a:xfrm>
            <a:off x="41017" y="3201450"/>
            <a:ext cx="4703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Does Cara like to dance?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62C896-6385-A4AF-C3FB-2FFFC3D3FC60}"/>
              </a:ext>
            </a:extLst>
          </p:cNvPr>
          <p:cNvSpPr/>
          <p:nvPr/>
        </p:nvSpPr>
        <p:spPr>
          <a:xfrm>
            <a:off x="41017" y="4072298"/>
            <a:ext cx="41841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3. We love to play Bingo!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8AE16-6205-5D14-12FF-37952BAA3940}"/>
              </a:ext>
            </a:extLst>
          </p:cNvPr>
          <p:cNvCxnSpPr>
            <a:cxnSpLocks/>
          </p:cNvCxnSpPr>
          <p:nvPr/>
        </p:nvCxnSpPr>
        <p:spPr>
          <a:xfrm flipV="1">
            <a:off x="425299" y="2911410"/>
            <a:ext cx="2083439" cy="24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D8C1837-AB3E-87A9-D44A-0B0C0BD1D441}"/>
              </a:ext>
            </a:extLst>
          </p:cNvPr>
          <p:cNvSpPr/>
          <p:nvPr/>
        </p:nvSpPr>
        <p:spPr>
          <a:xfrm>
            <a:off x="1336431" y="3112310"/>
            <a:ext cx="914132" cy="602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F13DEA-8582-5CEF-1CA9-26EAD050F425}"/>
              </a:ext>
            </a:extLst>
          </p:cNvPr>
          <p:cNvCxnSpPr>
            <a:cxnSpLocks/>
          </p:cNvCxnSpPr>
          <p:nvPr/>
        </p:nvCxnSpPr>
        <p:spPr>
          <a:xfrm>
            <a:off x="2250563" y="3629385"/>
            <a:ext cx="221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0D1C9B-4F15-F74E-C54D-C725D1001A17}"/>
              </a:ext>
            </a:extLst>
          </p:cNvPr>
          <p:cNvSpPr txBox="1"/>
          <p:nvPr/>
        </p:nvSpPr>
        <p:spPr>
          <a:xfrm>
            <a:off x="5125628" y="3228945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CEB14E-CAB8-4669-E2A3-46175DB3507F}"/>
              </a:ext>
            </a:extLst>
          </p:cNvPr>
          <p:cNvCxnSpPr>
            <a:cxnSpLocks/>
          </p:cNvCxnSpPr>
          <p:nvPr/>
        </p:nvCxnSpPr>
        <p:spPr>
          <a:xfrm>
            <a:off x="1104910" y="4570298"/>
            <a:ext cx="2916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59451BE-5D4E-E821-2377-854F387225C5}"/>
              </a:ext>
            </a:extLst>
          </p:cNvPr>
          <p:cNvSpPr txBox="1"/>
          <p:nvPr/>
        </p:nvSpPr>
        <p:spPr>
          <a:xfrm>
            <a:off x="2855894" y="2464624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B7E467-7670-5982-44E0-D0660C67A1AC}"/>
              </a:ext>
            </a:extLst>
          </p:cNvPr>
          <p:cNvSpPr/>
          <p:nvPr/>
        </p:nvSpPr>
        <p:spPr>
          <a:xfrm>
            <a:off x="425299" y="4030609"/>
            <a:ext cx="582163" cy="5817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273A98-EB84-FDC9-FF93-E94B714A5EF6}"/>
              </a:ext>
            </a:extLst>
          </p:cNvPr>
          <p:cNvSpPr txBox="1"/>
          <p:nvPr/>
        </p:nvSpPr>
        <p:spPr>
          <a:xfrm>
            <a:off x="4464599" y="4160558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911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F or S on your whiteboard for each of the following sentences. 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S= sentence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F= fragment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sentence/fragment?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It’s a sentence because…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20" name="TextBox 19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4FE3-FE9E-93F7-A5EC-0E4896CE4928}"/>
              </a:ext>
            </a:extLst>
          </p:cNvPr>
          <p:cNvSpPr/>
          <p:nvPr/>
        </p:nvSpPr>
        <p:spPr>
          <a:xfrm>
            <a:off x="658542" y="2843635"/>
            <a:ext cx="47404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My mother walks the dog.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5B0842-D434-D3DA-3AA0-7FCF72742479}"/>
              </a:ext>
            </a:extLst>
          </p:cNvPr>
          <p:cNvSpPr/>
          <p:nvPr/>
        </p:nvSpPr>
        <p:spPr>
          <a:xfrm>
            <a:off x="658542" y="3521923"/>
            <a:ext cx="47740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Can he jump on the bed?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6BC472-15DF-5E25-4095-43161F67B210}"/>
              </a:ext>
            </a:extLst>
          </p:cNvPr>
          <p:cNvSpPr/>
          <p:nvPr/>
        </p:nvSpPr>
        <p:spPr>
          <a:xfrm>
            <a:off x="658542" y="4200211"/>
            <a:ext cx="30941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3. Break the bank.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85537D-C777-07F5-CAFD-DC53592D7DE8}"/>
              </a:ext>
            </a:extLst>
          </p:cNvPr>
          <p:cNvSpPr/>
          <p:nvPr/>
        </p:nvSpPr>
        <p:spPr>
          <a:xfrm>
            <a:off x="670561" y="4795051"/>
            <a:ext cx="20778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4. Jump up!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53EBE-C75C-84E3-9A0D-8C6095EDD81F}"/>
              </a:ext>
            </a:extLst>
          </p:cNvPr>
          <p:cNvSpPr/>
          <p:nvPr/>
        </p:nvSpPr>
        <p:spPr>
          <a:xfrm>
            <a:off x="670561" y="5481083"/>
            <a:ext cx="56669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5. Have you seen the new movie?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029A4A-C3C1-C443-5A5F-36B6050E8DAE}"/>
              </a:ext>
            </a:extLst>
          </p:cNvPr>
          <p:cNvSpPr txBox="1"/>
          <p:nvPr/>
        </p:nvSpPr>
        <p:spPr>
          <a:xfrm>
            <a:off x="5398942" y="3584592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73B232-81EA-9C5A-C038-E5B69DE6E5D6}"/>
              </a:ext>
            </a:extLst>
          </p:cNvPr>
          <p:cNvSpPr txBox="1"/>
          <p:nvPr/>
        </p:nvSpPr>
        <p:spPr>
          <a:xfrm>
            <a:off x="3742210" y="4246377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C31B1C-D892-89E7-C2D8-70EB9EF22BFD}"/>
              </a:ext>
            </a:extLst>
          </p:cNvPr>
          <p:cNvSpPr txBox="1"/>
          <p:nvPr/>
        </p:nvSpPr>
        <p:spPr>
          <a:xfrm>
            <a:off x="3056901" y="4864996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91D87F-3B5D-B266-5600-2F0B03256053}"/>
              </a:ext>
            </a:extLst>
          </p:cNvPr>
          <p:cNvSpPr txBox="1"/>
          <p:nvPr/>
        </p:nvSpPr>
        <p:spPr>
          <a:xfrm>
            <a:off x="5330500" y="2911137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C01BCD-60EC-7A74-059F-B68CFFD3ADFB}"/>
              </a:ext>
            </a:extLst>
          </p:cNvPr>
          <p:cNvSpPr txBox="1"/>
          <p:nvPr/>
        </p:nvSpPr>
        <p:spPr>
          <a:xfrm>
            <a:off x="5404674" y="5926304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056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identify fragments and sentences.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8894801" cy="129718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sentence is a group of words that makes sense by itself.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has a subject (what/who the sentence is about) and a verb (what the subject does, is or has).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starts with a capital and ends with a punctuation mark.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They did not pay the man much.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2. The shop shuts at 6pm. 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I went on my way.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B59F16F-4B5E-8949-A37B-79EBE788002B}"/>
              </a:ext>
            </a:extLst>
          </p:cNvPr>
          <p:cNvSpPr/>
          <p:nvPr/>
        </p:nvSpPr>
        <p:spPr>
          <a:xfrm>
            <a:off x="590309" y="4058223"/>
            <a:ext cx="671332" cy="386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9D9D8A-6601-BD46-89A7-45DC0619754E}"/>
              </a:ext>
            </a:extLst>
          </p:cNvPr>
          <p:cNvCxnSpPr>
            <a:cxnSpLocks/>
          </p:cNvCxnSpPr>
          <p:nvPr/>
        </p:nvCxnSpPr>
        <p:spPr>
          <a:xfrm>
            <a:off x="1261641" y="4445043"/>
            <a:ext cx="3345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078DED7-88C6-114F-BF65-6F6CB2389DC6}"/>
              </a:ext>
            </a:extLst>
          </p:cNvPr>
          <p:cNvSpPr/>
          <p:nvPr/>
        </p:nvSpPr>
        <p:spPr>
          <a:xfrm>
            <a:off x="590309" y="4951931"/>
            <a:ext cx="1250066" cy="383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573933-FE5D-8A49-9881-37AF5EF01A89}"/>
              </a:ext>
            </a:extLst>
          </p:cNvPr>
          <p:cNvCxnSpPr>
            <a:cxnSpLocks/>
          </p:cNvCxnSpPr>
          <p:nvPr/>
        </p:nvCxnSpPr>
        <p:spPr>
          <a:xfrm>
            <a:off x="1840375" y="5335929"/>
            <a:ext cx="15510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C444216-5B29-4548-9ADB-2163EDAF3882}"/>
              </a:ext>
            </a:extLst>
          </p:cNvPr>
          <p:cNvSpPr/>
          <p:nvPr/>
        </p:nvSpPr>
        <p:spPr>
          <a:xfrm>
            <a:off x="671332" y="5732952"/>
            <a:ext cx="162769" cy="459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A31D93-75A5-F147-BA9E-2AA000A22176}"/>
              </a:ext>
            </a:extLst>
          </p:cNvPr>
          <p:cNvCxnSpPr>
            <a:cxnSpLocks/>
          </p:cNvCxnSpPr>
          <p:nvPr/>
        </p:nvCxnSpPr>
        <p:spPr>
          <a:xfrm>
            <a:off x="834101" y="6192457"/>
            <a:ext cx="20132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395125" y="2896128"/>
            <a:ext cx="5435541" cy="3785652"/>
            <a:chOff x="6395125" y="2896128"/>
            <a:chExt cx="5435541" cy="3785652"/>
          </a:xfrm>
        </p:grpSpPr>
        <p:sp>
          <p:nvSpPr>
            <p:cNvPr id="24" name="TextBox 23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56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5" grpId="0" animBg="1"/>
      <p:bldP spid="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713200"/>
            <a:ext cx="9185863" cy="123110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sentence is a group of words that makes sense by itself.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has a subject (what the sentence is about) and a verb (what the subject does, is or has).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starts with a capital and ends with a punctuation mark.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The </a:t>
            </a:r>
            <a:r>
              <a:rPr lang="en-AU" b="1" dirty="0" smtClean="0">
                <a:latin typeface="Century Gothic" panose="020B0502020202020204" pitchFamily="34" charset="0"/>
              </a:rPr>
              <a:t>furry </a:t>
            </a:r>
            <a:r>
              <a:rPr lang="en-AU" b="1" dirty="0">
                <a:latin typeface="Century Gothic" panose="020B0502020202020204" pitchFamily="34" charset="0"/>
              </a:rPr>
              <a:t>wombat.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Shuts at 6pm.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not a sentence because it does not have a verb. It does not make sense by itself.  This is a fragment.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not a sentence because it does not have a subject. It does not make sense by itself. This is a fragment.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220409" y="2565326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231106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sentence.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91589" y="3766964"/>
            <a:ext cx="47740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Jeff and Rex stay with me.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4601657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2. My food tray.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6673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3. The dog sits.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833649"/>
            <a:ext cx="701066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Label the text below with a ‘s’ for sentence or an ‘f’ for fragment.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sentence/fragment?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It’s a sentence because…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78F9E94-7748-EB43-B8DB-A2B34A2AB59D}"/>
              </a:ext>
            </a:extLst>
          </p:cNvPr>
          <p:cNvSpPr/>
          <p:nvPr/>
        </p:nvSpPr>
        <p:spPr>
          <a:xfrm>
            <a:off x="555586" y="3809002"/>
            <a:ext cx="2152890" cy="4504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F1542-703B-0946-81C7-ED3D8B9FD1BA}"/>
              </a:ext>
            </a:extLst>
          </p:cNvPr>
          <p:cNvCxnSpPr>
            <a:cxnSpLocks/>
          </p:cNvCxnSpPr>
          <p:nvPr/>
        </p:nvCxnSpPr>
        <p:spPr>
          <a:xfrm>
            <a:off x="2708476" y="4166886"/>
            <a:ext cx="1898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59F7A98-C950-504A-A366-B2F29BF1EB20}"/>
              </a:ext>
            </a:extLst>
          </p:cNvPr>
          <p:cNvSpPr/>
          <p:nvPr/>
        </p:nvSpPr>
        <p:spPr>
          <a:xfrm>
            <a:off x="555587" y="4565694"/>
            <a:ext cx="590308" cy="4504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E1EFA-1C37-ED42-A9B7-7C2660D21B9D}"/>
              </a:ext>
            </a:extLst>
          </p:cNvPr>
          <p:cNvSpPr/>
          <p:nvPr/>
        </p:nvSpPr>
        <p:spPr>
          <a:xfrm>
            <a:off x="555585" y="5370266"/>
            <a:ext cx="1597305" cy="5442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19FB2A-4CCC-DB4E-A9F0-1DA08EECAE08}"/>
              </a:ext>
            </a:extLst>
          </p:cNvPr>
          <p:cNvCxnSpPr/>
          <p:nvPr/>
        </p:nvCxnSpPr>
        <p:spPr>
          <a:xfrm>
            <a:off x="2060293" y="5914552"/>
            <a:ext cx="520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896244-4992-9240-8DDB-4E5CD0B2142F}"/>
              </a:ext>
            </a:extLst>
          </p:cNvPr>
          <p:cNvSpPr txBox="1"/>
          <p:nvPr/>
        </p:nvSpPr>
        <p:spPr>
          <a:xfrm>
            <a:off x="3600450" y="4621707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36141-A838-C945-A62B-BA88FAFEC0C4}"/>
              </a:ext>
            </a:extLst>
          </p:cNvPr>
          <p:cNvSpPr txBox="1"/>
          <p:nvPr/>
        </p:nvSpPr>
        <p:spPr>
          <a:xfrm>
            <a:off x="5097690" y="3830367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065B7-C99A-EC41-B7CC-1AF9A683B0C2}"/>
              </a:ext>
            </a:extLst>
          </p:cNvPr>
          <p:cNvSpPr txBox="1"/>
          <p:nvPr/>
        </p:nvSpPr>
        <p:spPr>
          <a:xfrm>
            <a:off x="3154099" y="5514442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395125" y="2896128"/>
            <a:ext cx="5435541" cy="3785652"/>
            <a:chOff x="6395125" y="2896128"/>
            <a:chExt cx="5435541" cy="3785652"/>
          </a:xfrm>
        </p:grpSpPr>
        <p:sp>
          <p:nvSpPr>
            <p:cNvPr id="30" name="TextBox 29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4" grpId="0" animBg="1"/>
      <p:bldP spid="7" grpId="0" animBg="1"/>
      <p:bldP spid="19" grpId="0" animBg="1"/>
      <p:bldP spid="11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1" y="1282231"/>
            <a:ext cx="8863797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of the following are sentences?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87743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 fragment/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Go through each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426" y="243583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Century Gothic" panose="020B0502020202020204" pitchFamily="34" charset="0"/>
              </a:rPr>
              <a:t>1.  The King and </a:t>
            </a:r>
            <a:r>
              <a:rPr lang="en-AU" dirty="0" smtClean="0">
                <a:latin typeface="Century Gothic" panose="020B0502020202020204" pitchFamily="34" charset="0"/>
              </a:rPr>
              <a:t>Queen </a:t>
            </a:r>
            <a:r>
              <a:rPr lang="en-AU" dirty="0">
                <a:latin typeface="Century Gothic" panose="020B0502020202020204" pitchFamily="34" charset="0"/>
              </a:rPr>
              <a:t>came into the room.</a:t>
            </a:r>
          </a:p>
          <a:p>
            <a:pPr marL="342900" indent="-342900">
              <a:buAutoNum type="arabicPeriod" startAt="2"/>
            </a:pPr>
            <a:r>
              <a:rPr lang="en-AU" dirty="0">
                <a:latin typeface="Century Gothic" panose="020B0502020202020204" pitchFamily="34" charset="0"/>
              </a:rPr>
              <a:t>Hats and socks in the tray.</a:t>
            </a:r>
          </a:p>
          <a:p>
            <a:pPr marL="342900" indent="-342900">
              <a:buAutoNum type="arabicPeriod" startAt="2"/>
            </a:pPr>
            <a:r>
              <a:rPr lang="en-AU" dirty="0">
                <a:latin typeface="Century Gothic" panose="020B0502020202020204" pitchFamily="34" charset="0"/>
              </a:rPr>
              <a:t>The moth flies into the light. </a:t>
            </a:r>
          </a:p>
          <a:p>
            <a:pPr marL="342900" indent="-342900">
              <a:buAutoNum type="arabicPeriod" startAt="4"/>
            </a:pPr>
            <a:r>
              <a:rPr lang="en-AU" dirty="0">
                <a:latin typeface="Century Gothic" panose="020B0502020202020204" pitchFamily="34" charset="0"/>
              </a:rPr>
              <a:t>John can run to the shop.</a:t>
            </a:r>
          </a:p>
          <a:p>
            <a:pPr marL="342900" indent="-342900">
              <a:buAutoNum type="arabicPeriod" startAt="4"/>
            </a:pPr>
            <a:r>
              <a:rPr lang="en-AU" dirty="0">
                <a:latin typeface="Century Gothic" panose="020B0502020202020204" pitchFamily="34" charset="0"/>
              </a:rPr>
              <a:t>The rock on the roof.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14" name="TextBox 13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pic>
        <p:nvPicPr>
          <p:cNvPr id="1026" name="Picture 2" descr="Green tick checkmark icon Royalty Free Vector Image">
            <a:extLst>
              <a:ext uri="{FF2B5EF4-FFF2-40B4-BE49-F238E27FC236}">
                <a16:creationId xmlns:a16="http://schemas.microsoft.com/office/drawing/2014/main" id="{16E41DA8-3770-E51B-034B-75312331C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19164" r="23910" b="25743"/>
          <a:stretch/>
        </p:blipFill>
        <p:spPr bwMode="auto">
          <a:xfrm>
            <a:off x="5462398" y="2509202"/>
            <a:ext cx="398585" cy="4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Green tick checkmark icon Royalty Free Vector Image">
            <a:extLst>
              <a:ext uri="{FF2B5EF4-FFF2-40B4-BE49-F238E27FC236}">
                <a16:creationId xmlns:a16="http://schemas.microsoft.com/office/drawing/2014/main" id="{B6955EC9-DA11-DD2A-EA98-A19CFDCAD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19164" r="23910" b="25743"/>
          <a:stretch/>
        </p:blipFill>
        <p:spPr bwMode="auto">
          <a:xfrm>
            <a:off x="3785998" y="3109588"/>
            <a:ext cx="398585" cy="4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reen tick checkmark icon Royalty Free Vector Image">
            <a:extLst>
              <a:ext uri="{FF2B5EF4-FFF2-40B4-BE49-F238E27FC236}">
                <a16:creationId xmlns:a16="http://schemas.microsoft.com/office/drawing/2014/main" id="{F7D24F27-8A38-E148-04AF-7FD2BF9EE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19164" r="23910" b="25743"/>
          <a:stretch/>
        </p:blipFill>
        <p:spPr bwMode="auto">
          <a:xfrm>
            <a:off x="4097384" y="3368483"/>
            <a:ext cx="398585" cy="4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See the source image">
            <a:extLst>
              <a:ext uri="{FF2B5EF4-FFF2-40B4-BE49-F238E27FC236}">
                <a16:creationId xmlns:a16="http://schemas.microsoft.com/office/drawing/2014/main" id="{7587BFC7-BA4A-05AC-152B-EDE3B60C2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627185" y="2898635"/>
            <a:ext cx="358105" cy="3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See the source image">
            <a:extLst>
              <a:ext uri="{FF2B5EF4-FFF2-40B4-BE49-F238E27FC236}">
                <a16:creationId xmlns:a16="http://schemas.microsoft.com/office/drawing/2014/main" id="{78D09944-3750-7670-BF26-925AD331D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190373" y="3753025"/>
            <a:ext cx="358105" cy="3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ee the source image">
            <a:extLst>
              <a:ext uri="{FF2B5EF4-FFF2-40B4-BE49-F238E27FC236}">
                <a16:creationId xmlns:a16="http://schemas.microsoft.com/office/drawing/2014/main" id="{6808D5B2-0E79-17B5-37C3-F69096860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903693" y="853841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Green tick checkmark icon Royalty Free Vector Image">
            <a:extLst>
              <a:ext uri="{FF2B5EF4-FFF2-40B4-BE49-F238E27FC236}">
                <a16:creationId xmlns:a16="http://schemas.microsoft.com/office/drawing/2014/main" id="{C2A56117-E63B-602D-CE2E-784279870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t="19164" r="23910" b="25743"/>
          <a:stretch/>
        </p:blipFill>
        <p:spPr bwMode="auto">
          <a:xfrm>
            <a:off x="4904137" y="878729"/>
            <a:ext cx="800683" cy="8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86346" y="3247053"/>
            <a:ext cx="3514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Jack has a bad chill.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1682" y="3868076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She has ten hot chips in her pan.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5118" y="452933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Such a big job!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118" y="888760"/>
            <a:ext cx="7010664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Read the text (we can do this together!)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subject (who or what the sentence is about)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verb (what the subject does, is or has).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Decide if the text is a sentence or a fragment.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</a:t>
            </a:r>
          </a:p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re-explanation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15" name="TextBox 14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F5A5903-4377-97EB-D540-3EC63729D4C4}"/>
              </a:ext>
            </a:extLst>
          </p:cNvPr>
          <p:cNvSpPr/>
          <p:nvPr/>
        </p:nvSpPr>
        <p:spPr>
          <a:xfrm>
            <a:off x="86346" y="3247053"/>
            <a:ext cx="910116" cy="4924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0E4B2A-1ED8-F191-B776-5BDE8BB233FB}"/>
              </a:ext>
            </a:extLst>
          </p:cNvPr>
          <p:cNvCxnSpPr/>
          <p:nvPr/>
        </p:nvCxnSpPr>
        <p:spPr>
          <a:xfrm>
            <a:off x="996462" y="3739496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8FE9AE-4D60-08A5-50C4-8130AE694E18}"/>
              </a:ext>
            </a:extLst>
          </p:cNvPr>
          <p:cNvSpPr txBox="1"/>
          <p:nvPr/>
        </p:nvSpPr>
        <p:spPr>
          <a:xfrm>
            <a:off x="3669011" y="3318449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A427DD-ACE3-F3CB-4D0D-742B6C18E391}"/>
              </a:ext>
            </a:extLst>
          </p:cNvPr>
          <p:cNvSpPr/>
          <p:nvPr/>
        </p:nvSpPr>
        <p:spPr>
          <a:xfrm>
            <a:off x="154907" y="3868076"/>
            <a:ext cx="665708" cy="5018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F78F0-67D9-4875-2A18-535FBB19D950}"/>
              </a:ext>
            </a:extLst>
          </p:cNvPr>
          <p:cNvCxnSpPr/>
          <p:nvPr/>
        </p:nvCxnSpPr>
        <p:spPr>
          <a:xfrm>
            <a:off x="914400" y="4369957"/>
            <a:ext cx="4302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F47A8DB-28EC-0EFF-DBC6-88FF4544281C}"/>
              </a:ext>
            </a:extLst>
          </p:cNvPr>
          <p:cNvSpPr txBox="1"/>
          <p:nvPr/>
        </p:nvSpPr>
        <p:spPr>
          <a:xfrm>
            <a:off x="5592501" y="3899902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E63710-957C-EE62-A750-08FFADC09269}"/>
              </a:ext>
            </a:extLst>
          </p:cNvPr>
          <p:cNvSpPr/>
          <p:nvPr/>
        </p:nvSpPr>
        <p:spPr>
          <a:xfrm>
            <a:off x="1899138" y="4575617"/>
            <a:ext cx="586154" cy="3899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434616-37C5-4FD1-1F97-486012BB0590}"/>
              </a:ext>
            </a:extLst>
          </p:cNvPr>
          <p:cNvSpPr txBox="1"/>
          <p:nvPr/>
        </p:nvSpPr>
        <p:spPr>
          <a:xfrm>
            <a:off x="2881695" y="4579765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4" grpId="0" animBg="1"/>
      <p:bldP spid="24" grpId="0" animBg="1"/>
      <p:bldP spid="7" grpId="0" animBg="1"/>
      <p:bldP spid="25" grpId="0" animBg="1"/>
      <p:bldP spid="1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F or S on your whiteboard. </a:t>
            </a:r>
          </a:p>
          <a:p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>
                <a:latin typeface="Century Gothic" panose="020B0502020202020204" pitchFamily="34" charset="0"/>
              </a:rPr>
              <a:t>S= sentence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F= fragment 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132" y="55294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412" y="55293"/>
            <a:ext cx="674079" cy="674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1800" y="1027753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sentence/fragment?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Sentence frame: It’s a sentence because…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615479" y="2948878"/>
            <a:ext cx="5435541" cy="3785652"/>
            <a:chOff x="6395125" y="2896128"/>
            <a:chExt cx="5435541" cy="3785652"/>
          </a:xfrm>
        </p:grpSpPr>
        <p:sp>
          <p:nvSpPr>
            <p:cNvPr id="19" name="TextBox 18"/>
            <p:cNvSpPr txBox="1"/>
            <p:nvPr/>
          </p:nvSpPr>
          <p:spPr>
            <a:xfrm>
              <a:off x="6395125" y="2896128"/>
              <a:ext cx="5435541" cy="3785652"/>
            </a:xfrm>
            <a:prstGeom prst="rect">
              <a:avLst/>
            </a:prstGeom>
            <a:solidFill>
              <a:srgbClr val="F5D327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latin typeface="Century Gothic" panose="020B0502020202020204" pitchFamily="34" charset="0"/>
                </a:rPr>
                <a:t>Does it…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make sense? 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subject (the WHO/WHAT)?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have a verb (the DO)?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begin with a capital letter?</a:t>
              </a:r>
            </a:p>
            <a:p>
              <a:endParaRPr lang="en-AU" sz="2000" dirty="0">
                <a:latin typeface="Century Gothic" panose="020B0502020202020204" pitchFamily="34" charset="0"/>
              </a:endParaRPr>
            </a:p>
            <a:p>
              <a:r>
                <a:rPr lang="en-AU" sz="2000" dirty="0">
                  <a:latin typeface="Century Gothic" panose="020B0502020202020204" pitchFamily="34" charset="0"/>
                </a:rPr>
                <a:t>	end with a full stop, exclamation 	mark or question mark?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4047207"/>
              <a:ext cx="540000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4742301"/>
              <a:ext cx="540000" cy="5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5379705"/>
              <a:ext cx="540000" cy="540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652" y="6073609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098" y="3417565"/>
              <a:ext cx="540000" cy="5400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CB4CF4-3159-E55B-E8F2-8914583630D3}"/>
              </a:ext>
            </a:extLst>
          </p:cNvPr>
          <p:cNvSpPr/>
          <p:nvPr/>
        </p:nvSpPr>
        <p:spPr>
          <a:xfrm>
            <a:off x="479885" y="4639957"/>
            <a:ext cx="39068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4. Walks into the water.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C51A1B-A22E-7AD4-E536-A053F5E0D9C9}"/>
              </a:ext>
            </a:extLst>
          </p:cNvPr>
          <p:cNvSpPr/>
          <p:nvPr/>
        </p:nvSpPr>
        <p:spPr>
          <a:xfrm>
            <a:off x="479885" y="3061371"/>
            <a:ext cx="48157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2. Can jump into the hoop?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5DB59-ADE4-19EA-3DDE-18FCDA28A263}"/>
              </a:ext>
            </a:extLst>
          </p:cNvPr>
          <p:cNvSpPr/>
          <p:nvPr/>
        </p:nvSpPr>
        <p:spPr>
          <a:xfrm>
            <a:off x="479885" y="3853735"/>
            <a:ext cx="35605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3. I love this weather!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47BB86-CE19-540D-5D64-00DA07FF8445}"/>
              </a:ext>
            </a:extLst>
          </p:cNvPr>
          <p:cNvSpPr/>
          <p:nvPr/>
        </p:nvSpPr>
        <p:spPr>
          <a:xfrm>
            <a:off x="479885" y="2418967"/>
            <a:ext cx="44550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1. Sarah walks to the store.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921B38-5BAF-3BAA-B707-C329190CAA45}"/>
              </a:ext>
            </a:extLst>
          </p:cNvPr>
          <p:cNvSpPr/>
          <p:nvPr/>
        </p:nvSpPr>
        <p:spPr>
          <a:xfrm>
            <a:off x="479885" y="5335051"/>
            <a:ext cx="57839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5. Would you like a piece of cake?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1368AF-C5B9-C467-4D54-D123EEB78E1A}"/>
              </a:ext>
            </a:extLst>
          </p:cNvPr>
          <p:cNvSpPr txBox="1"/>
          <p:nvPr/>
        </p:nvSpPr>
        <p:spPr>
          <a:xfrm>
            <a:off x="5089003" y="2443525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205DD4-CA44-FA6F-F623-00B48B9035D1}"/>
              </a:ext>
            </a:extLst>
          </p:cNvPr>
          <p:cNvSpPr txBox="1"/>
          <p:nvPr/>
        </p:nvSpPr>
        <p:spPr>
          <a:xfrm>
            <a:off x="4616370" y="3900283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440DCF-6AD0-7F4E-C3A5-89622498F7D7}"/>
              </a:ext>
            </a:extLst>
          </p:cNvPr>
          <p:cNvSpPr txBox="1"/>
          <p:nvPr/>
        </p:nvSpPr>
        <p:spPr>
          <a:xfrm>
            <a:off x="5432663" y="5926304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8801D2-89C7-5036-3B40-B868B5F67988}"/>
              </a:ext>
            </a:extLst>
          </p:cNvPr>
          <p:cNvSpPr txBox="1"/>
          <p:nvPr/>
        </p:nvSpPr>
        <p:spPr>
          <a:xfrm>
            <a:off x="5256844" y="3070205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4C1A4C-6AAA-4414-AD0E-4859A7B81055}"/>
              </a:ext>
            </a:extLst>
          </p:cNvPr>
          <p:cNvSpPr txBox="1"/>
          <p:nvPr/>
        </p:nvSpPr>
        <p:spPr>
          <a:xfrm>
            <a:off x="4875337" y="4646862"/>
            <a:ext cx="100699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C244B88-8E42-3FD8-A52A-AE61DBB88643}"/>
              </a:ext>
            </a:extLst>
          </p:cNvPr>
          <p:cNvSpPr/>
          <p:nvPr/>
        </p:nvSpPr>
        <p:spPr>
          <a:xfrm>
            <a:off x="856526" y="2443525"/>
            <a:ext cx="1041721" cy="4924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9F7682-EA58-5769-6FE6-F5736B7D483D}"/>
              </a:ext>
            </a:extLst>
          </p:cNvPr>
          <p:cNvSpPr/>
          <p:nvPr/>
        </p:nvSpPr>
        <p:spPr>
          <a:xfrm>
            <a:off x="758504" y="3900283"/>
            <a:ext cx="375815" cy="3921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2C64FCB-0EEB-6480-DB0C-43D03B1BFEF9}"/>
              </a:ext>
            </a:extLst>
          </p:cNvPr>
          <p:cNvSpPr/>
          <p:nvPr/>
        </p:nvSpPr>
        <p:spPr>
          <a:xfrm>
            <a:off x="2028466" y="5335052"/>
            <a:ext cx="668436" cy="5382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12055F-9FE1-AEDF-3228-F0BB9806C299}"/>
              </a:ext>
            </a:extLst>
          </p:cNvPr>
          <p:cNvCxnSpPr/>
          <p:nvPr/>
        </p:nvCxnSpPr>
        <p:spPr>
          <a:xfrm>
            <a:off x="2028466" y="2911410"/>
            <a:ext cx="2587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CDFB0C-A797-C0BE-E5E4-0CAFB1BFA795}"/>
              </a:ext>
            </a:extLst>
          </p:cNvPr>
          <p:cNvCxnSpPr>
            <a:cxnSpLocks/>
          </p:cNvCxnSpPr>
          <p:nvPr/>
        </p:nvCxnSpPr>
        <p:spPr>
          <a:xfrm>
            <a:off x="1694729" y="3654119"/>
            <a:ext cx="309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5E3B2B-578E-1F10-EB30-0690AD28FDAD}"/>
              </a:ext>
            </a:extLst>
          </p:cNvPr>
          <p:cNvCxnSpPr/>
          <p:nvPr/>
        </p:nvCxnSpPr>
        <p:spPr>
          <a:xfrm>
            <a:off x="1134319" y="4346178"/>
            <a:ext cx="2587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2C1528-C86C-2478-828E-57EE23FCD147}"/>
              </a:ext>
            </a:extLst>
          </p:cNvPr>
          <p:cNvCxnSpPr>
            <a:cxnSpLocks/>
          </p:cNvCxnSpPr>
          <p:nvPr/>
        </p:nvCxnSpPr>
        <p:spPr>
          <a:xfrm>
            <a:off x="1012546" y="5140494"/>
            <a:ext cx="3027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035243-8F9B-253F-6F86-138B97D6FB50}"/>
              </a:ext>
            </a:extLst>
          </p:cNvPr>
          <p:cNvCxnSpPr>
            <a:cxnSpLocks/>
          </p:cNvCxnSpPr>
          <p:nvPr/>
        </p:nvCxnSpPr>
        <p:spPr>
          <a:xfrm>
            <a:off x="2790931" y="5873280"/>
            <a:ext cx="30914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7" grpId="0"/>
      <p:bldP spid="28" grpId="0"/>
      <p:bldP spid="29" grpId="0" animBg="1"/>
      <p:bldP spid="30" grpId="0" animBg="1"/>
      <p:bldP spid="32" grpId="0" animBg="1"/>
      <p:bldP spid="33" grpId="0" animBg="1"/>
      <p:bldP spid="34" grpId="0" animBg="1"/>
      <p:bldP spid="2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42731060059448C28CC3A3B752E12" ma:contentTypeVersion="2" ma:contentTypeDescription="Create a new document." ma:contentTypeScope="" ma:versionID="dcc0f8847c2cf31bfe6270ef6db697eb">
  <xsd:schema xmlns:xsd="http://www.w3.org/2001/XMLSchema" xmlns:xs="http://www.w3.org/2001/XMLSchema" xmlns:p="http://schemas.microsoft.com/office/2006/metadata/properties" xmlns:ns2="54eba4a4-425a-4e4d-b5ea-8946a6383441" targetNamespace="http://schemas.microsoft.com/office/2006/metadata/properties" ma:root="true" ma:fieldsID="64ac933e993c00fd849237684d54d9e2" ns2:_="">
    <xsd:import namespace="54eba4a4-425a-4e4d-b5ea-8946a63834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ba4a4-425a-4e4d-b5ea-8946a6383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FD0FE9-8924-4530-A6EF-DDC58DA0AAF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4eba4a4-425a-4e4d-b5ea-8946a638344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C4C220-A9FA-4F7B-9D3B-E75DB3F46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eba4a4-425a-4e4d-b5ea-8946a6383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9F94B2-F55E-4631-9958-79E233EEF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1229</Words>
  <Application>Microsoft Office PowerPoint</Application>
  <PresentationFormat>Widescreen</PresentationFormat>
  <Paragraphs>254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Happy Monkey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VAN DONGEN Lauren [Mundijong Primary School]</cp:lastModifiedBy>
  <cp:revision>48</cp:revision>
  <dcterms:created xsi:type="dcterms:W3CDTF">2021-08-04T08:19:39Z</dcterms:created>
  <dcterms:modified xsi:type="dcterms:W3CDTF">2022-04-26T06:58:13Z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0x010100AD742731060059448C28CC3A3B752E12</vt:lpwstr>
  </property>
</Properties>
</file>