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5" r:id="rId10"/>
    <p:sldId id="267" r:id="rId11"/>
    <p:sldId id="276" r:id="rId12"/>
    <p:sldId id="277" r:id="rId13"/>
    <p:sldId id="278" r:id="rId14"/>
    <p:sldId id="280" r:id="rId15"/>
    <p:sldId id="28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zXxvAMW7immn/QDHX6w+c0czS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8C2CC4-749D-4740-9442-927E5F76C9C1}">
  <a:tblStyle styleId="{C28C2CC4-749D-4740-9442-927E5F76C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C25779-D2B6-4495-B9DE-1880F7A0A0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72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6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18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281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74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07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Year: </a:t>
            </a:r>
            <a:r>
              <a:rPr lang="en-US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Term: </a:t>
            </a:r>
            <a:r>
              <a:rPr lang="en-US" dirty="0"/>
              <a:t>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Objective: </a:t>
            </a:r>
            <a:r>
              <a:rPr lang="en-US" dirty="0"/>
              <a:t>Identify and use possessive adjectives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Author: </a:t>
            </a:r>
            <a:r>
              <a:rPr lang="en-US" dirty="0"/>
              <a:t>Stacey Mills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6E21A-12A3-4C25-9897-853376356595}"/>
              </a:ext>
            </a:extLst>
          </p:cNvPr>
          <p:cNvSpPr txBox="1"/>
          <p:nvPr/>
        </p:nvSpPr>
        <p:spPr>
          <a:xfrm>
            <a:off x="1451113" y="5396948"/>
            <a:ext cx="9730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purpose of this lesson is not for students to provide a definition of a possessive adjective or differentiate between possessive adjectives and possessive pronouns. It is to teach the function of these parts of speech and demonstrate how they are used in a sentence. Students need to be able to select the correct one for the particular sentences.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656403" y="4572378"/>
            <a:ext cx="10526690" cy="1092382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My dog loves digging. ________ bone is buried in the backyard.</a:t>
            </a:r>
            <a:endParaRPr dirty="0"/>
          </a:p>
        </p:txBody>
      </p:sp>
      <p:sp>
        <p:nvSpPr>
          <p:cNvPr id="295" name="Google Shape;295;p12"/>
          <p:cNvSpPr txBox="1"/>
          <p:nvPr/>
        </p:nvSpPr>
        <p:spPr>
          <a:xfrm>
            <a:off x="711139" y="5911205"/>
            <a:ext cx="78889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bone is buried in the backyard. 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97" name="Google Shape;297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/>
          <p:nvPr/>
        </p:nvSpPr>
        <p:spPr>
          <a:xfrm>
            <a:off x="0" y="362020"/>
            <a:ext cx="543013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adjective that best fits the second sentence.</a:t>
            </a:r>
            <a:endParaRPr dirty="0"/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51B19306-B889-4457-B500-99ED1621F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066906"/>
              </p:ext>
            </p:extLst>
          </p:nvPr>
        </p:nvGraphicFramePr>
        <p:xfrm>
          <a:off x="6637326" y="47210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sp>
        <p:nvSpPr>
          <p:cNvPr id="14" name="Google Shape;300;p12">
            <a:extLst>
              <a:ext uri="{FF2B5EF4-FFF2-40B4-BE49-F238E27FC236}">
                <a16:creationId xmlns:a16="http://schemas.microsoft.com/office/drawing/2014/main" id="{069C8459-7F15-410A-BB28-3582BAFF7FDF}"/>
              </a:ext>
            </a:extLst>
          </p:cNvPr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adjective?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711138" y="4495618"/>
            <a:ext cx="10688381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We visited Tom and Sally. I saw ___________ new TV!</a:t>
            </a:r>
            <a:endParaRPr dirty="0"/>
          </a:p>
        </p:txBody>
      </p:sp>
      <p:sp>
        <p:nvSpPr>
          <p:cNvPr id="295" name="Google Shape;295;p12"/>
          <p:cNvSpPr txBox="1"/>
          <p:nvPr/>
        </p:nvSpPr>
        <p:spPr>
          <a:xfrm>
            <a:off x="711139" y="5911205"/>
            <a:ext cx="78889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saw their new TV. 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297" name="Google Shape;297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51B19306-B889-4457-B500-99ED1621FC38}"/>
              </a:ext>
            </a:extLst>
          </p:cNvPr>
          <p:cNvGraphicFramePr/>
          <p:nvPr/>
        </p:nvGraphicFramePr>
        <p:xfrm>
          <a:off x="6637326" y="47210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pic>
        <p:nvPicPr>
          <p:cNvPr id="11" name="Google Shape;107;p2" descr="Icon&#10;&#10;Description automatically generated">
            <a:extLst>
              <a:ext uri="{FF2B5EF4-FFF2-40B4-BE49-F238E27FC236}">
                <a16:creationId xmlns:a16="http://schemas.microsoft.com/office/drawing/2014/main" id="{65D34156-538D-4FE5-ACC6-90C6DEDC19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0" y="11060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03;p12">
            <a:extLst>
              <a:ext uri="{FF2B5EF4-FFF2-40B4-BE49-F238E27FC236}">
                <a16:creationId xmlns:a16="http://schemas.microsoft.com/office/drawing/2014/main" id="{435EBC3B-66D8-40CB-9A30-57E87EC03678}"/>
              </a:ext>
            </a:extLst>
          </p:cNvPr>
          <p:cNvSpPr/>
          <p:nvPr/>
        </p:nvSpPr>
        <p:spPr>
          <a:xfrm>
            <a:off x="0" y="362020"/>
            <a:ext cx="543013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adjective that best fits the second sentence.</a:t>
            </a:r>
            <a:endParaRPr dirty="0"/>
          </a:p>
        </p:txBody>
      </p:sp>
      <p:sp>
        <p:nvSpPr>
          <p:cNvPr id="14" name="Google Shape;300;p12">
            <a:extLst>
              <a:ext uri="{FF2B5EF4-FFF2-40B4-BE49-F238E27FC236}">
                <a16:creationId xmlns:a16="http://schemas.microsoft.com/office/drawing/2014/main" id="{66515C41-14C7-43F9-A8FA-0FEC1E108E22}"/>
              </a:ext>
            </a:extLst>
          </p:cNvPr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adjective?</a:t>
            </a:r>
          </a:p>
        </p:txBody>
      </p:sp>
    </p:spTree>
    <p:extLst>
      <p:ext uri="{BB962C8B-B14F-4D97-AF65-F5344CB8AC3E}">
        <p14:creationId xmlns:p14="http://schemas.microsoft.com/office/powerpoint/2010/main" val="554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609538" y="4495618"/>
            <a:ext cx="11290150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Tom is my best friend. Eating cupcakes on the weekend is __________ special treat.</a:t>
            </a:r>
            <a:endParaRPr dirty="0"/>
          </a:p>
        </p:txBody>
      </p:sp>
      <p:sp>
        <p:nvSpPr>
          <p:cNvPr id="295" name="Google Shape;295;p12"/>
          <p:cNvSpPr txBox="1"/>
          <p:nvPr/>
        </p:nvSpPr>
        <p:spPr>
          <a:xfrm>
            <a:off x="711139" y="5911205"/>
            <a:ext cx="111151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Eating cupcakes on the weekend is our special treat. 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297" name="Google Shape;297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51B19306-B889-4457-B500-99ED1621FC38}"/>
              </a:ext>
            </a:extLst>
          </p:cNvPr>
          <p:cNvGraphicFramePr/>
          <p:nvPr/>
        </p:nvGraphicFramePr>
        <p:xfrm>
          <a:off x="6637326" y="47210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pic>
        <p:nvPicPr>
          <p:cNvPr id="11" name="Google Shape;107;p2" descr="Icon&#10;&#10;Description automatically generated">
            <a:extLst>
              <a:ext uri="{FF2B5EF4-FFF2-40B4-BE49-F238E27FC236}">
                <a16:creationId xmlns:a16="http://schemas.microsoft.com/office/drawing/2014/main" id="{65D34156-538D-4FE5-ACC6-90C6DEDC19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0" y="11060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03;p12">
            <a:extLst>
              <a:ext uri="{FF2B5EF4-FFF2-40B4-BE49-F238E27FC236}">
                <a16:creationId xmlns:a16="http://schemas.microsoft.com/office/drawing/2014/main" id="{435EBC3B-66D8-40CB-9A30-57E87EC03678}"/>
              </a:ext>
            </a:extLst>
          </p:cNvPr>
          <p:cNvSpPr/>
          <p:nvPr/>
        </p:nvSpPr>
        <p:spPr>
          <a:xfrm>
            <a:off x="0" y="362020"/>
            <a:ext cx="543013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adjective that best fits the second sentence.</a:t>
            </a:r>
            <a:endParaRPr dirty="0"/>
          </a:p>
        </p:txBody>
      </p:sp>
      <p:sp>
        <p:nvSpPr>
          <p:cNvPr id="14" name="Google Shape;300;p12">
            <a:extLst>
              <a:ext uri="{FF2B5EF4-FFF2-40B4-BE49-F238E27FC236}">
                <a16:creationId xmlns:a16="http://schemas.microsoft.com/office/drawing/2014/main" id="{16F10779-AD8A-4DAA-8C77-2A1357CD0C12}"/>
              </a:ext>
            </a:extLst>
          </p:cNvPr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adjective?</a:t>
            </a:r>
          </a:p>
        </p:txBody>
      </p:sp>
    </p:spTree>
    <p:extLst>
      <p:ext uri="{BB962C8B-B14F-4D97-AF65-F5344CB8AC3E}">
        <p14:creationId xmlns:p14="http://schemas.microsoft.com/office/powerpoint/2010/main" val="17223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609538" y="4495618"/>
            <a:ext cx="11290150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I have two sisters and 3 brothers. __________ family is very large!</a:t>
            </a:r>
            <a:endParaRPr dirty="0"/>
          </a:p>
        </p:txBody>
      </p:sp>
      <p:sp>
        <p:nvSpPr>
          <p:cNvPr id="295" name="Google Shape;295;p12"/>
          <p:cNvSpPr txBox="1"/>
          <p:nvPr/>
        </p:nvSpPr>
        <p:spPr>
          <a:xfrm>
            <a:off x="711139" y="5911205"/>
            <a:ext cx="111151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family is very large!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297" name="Google Shape;297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51B19306-B889-4457-B500-99ED1621FC38}"/>
              </a:ext>
            </a:extLst>
          </p:cNvPr>
          <p:cNvGraphicFramePr/>
          <p:nvPr/>
        </p:nvGraphicFramePr>
        <p:xfrm>
          <a:off x="6637326" y="47210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pic>
        <p:nvPicPr>
          <p:cNvPr id="11" name="Google Shape;107;p2" descr="Icon&#10;&#10;Description automatically generated">
            <a:extLst>
              <a:ext uri="{FF2B5EF4-FFF2-40B4-BE49-F238E27FC236}">
                <a16:creationId xmlns:a16="http://schemas.microsoft.com/office/drawing/2014/main" id="{65D34156-538D-4FE5-ACC6-90C6DEDC19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0" y="11060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03;p12">
            <a:extLst>
              <a:ext uri="{FF2B5EF4-FFF2-40B4-BE49-F238E27FC236}">
                <a16:creationId xmlns:a16="http://schemas.microsoft.com/office/drawing/2014/main" id="{435EBC3B-66D8-40CB-9A30-57E87EC03678}"/>
              </a:ext>
            </a:extLst>
          </p:cNvPr>
          <p:cNvSpPr/>
          <p:nvPr/>
        </p:nvSpPr>
        <p:spPr>
          <a:xfrm>
            <a:off x="0" y="362020"/>
            <a:ext cx="543013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adjective that best fits the second sentence.</a:t>
            </a:r>
            <a:endParaRPr dirty="0"/>
          </a:p>
        </p:txBody>
      </p:sp>
      <p:sp>
        <p:nvSpPr>
          <p:cNvPr id="14" name="Google Shape;300;p12">
            <a:extLst>
              <a:ext uri="{FF2B5EF4-FFF2-40B4-BE49-F238E27FC236}">
                <a16:creationId xmlns:a16="http://schemas.microsoft.com/office/drawing/2014/main" id="{66E8C049-318F-4C4D-A52B-1C0B85D31A55}"/>
              </a:ext>
            </a:extLst>
          </p:cNvPr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adjective?</a:t>
            </a:r>
          </a:p>
        </p:txBody>
      </p:sp>
    </p:spTree>
    <p:extLst>
      <p:ext uri="{BB962C8B-B14F-4D97-AF65-F5344CB8AC3E}">
        <p14:creationId xmlns:p14="http://schemas.microsoft.com/office/powerpoint/2010/main" val="8731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609538" y="4495618"/>
            <a:ext cx="11290150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We went to watch Andrew play footy. He kicked the final goal in ___________ game.</a:t>
            </a:r>
            <a:endParaRPr dirty="0"/>
          </a:p>
        </p:txBody>
      </p:sp>
      <p:sp>
        <p:nvSpPr>
          <p:cNvPr id="295" name="Google Shape;295;p12"/>
          <p:cNvSpPr txBox="1"/>
          <p:nvPr/>
        </p:nvSpPr>
        <p:spPr>
          <a:xfrm>
            <a:off x="711139" y="5911205"/>
            <a:ext cx="111151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kicked the final goal in his game.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297" name="Google Shape;297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51B19306-B889-4457-B500-99ED1621FC38}"/>
              </a:ext>
            </a:extLst>
          </p:cNvPr>
          <p:cNvGraphicFramePr/>
          <p:nvPr/>
        </p:nvGraphicFramePr>
        <p:xfrm>
          <a:off x="6637326" y="47210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pic>
        <p:nvPicPr>
          <p:cNvPr id="11" name="Google Shape;107;p2" descr="Icon&#10;&#10;Description automatically generated">
            <a:extLst>
              <a:ext uri="{FF2B5EF4-FFF2-40B4-BE49-F238E27FC236}">
                <a16:creationId xmlns:a16="http://schemas.microsoft.com/office/drawing/2014/main" id="{65D34156-538D-4FE5-ACC6-90C6DEDC19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0" y="11060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03;p12">
            <a:extLst>
              <a:ext uri="{FF2B5EF4-FFF2-40B4-BE49-F238E27FC236}">
                <a16:creationId xmlns:a16="http://schemas.microsoft.com/office/drawing/2014/main" id="{435EBC3B-66D8-40CB-9A30-57E87EC03678}"/>
              </a:ext>
            </a:extLst>
          </p:cNvPr>
          <p:cNvSpPr/>
          <p:nvPr/>
        </p:nvSpPr>
        <p:spPr>
          <a:xfrm>
            <a:off x="0" y="362020"/>
            <a:ext cx="543013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adjective that best fits the second sentence.</a:t>
            </a:r>
            <a:endParaRPr dirty="0"/>
          </a:p>
        </p:txBody>
      </p:sp>
      <p:sp>
        <p:nvSpPr>
          <p:cNvPr id="14" name="Google Shape;300;p12">
            <a:extLst>
              <a:ext uri="{FF2B5EF4-FFF2-40B4-BE49-F238E27FC236}">
                <a16:creationId xmlns:a16="http://schemas.microsoft.com/office/drawing/2014/main" id="{CE166408-29AC-4F7E-94C4-89148FD4CFA9}"/>
              </a:ext>
            </a:extLst>
          </p:cNvPr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adjective?</a:t>
            </a:r>
          </a:p>
        </p:txBody>
      </p:sp>
    </p:spTree>
    <p:extLst>
      <p:ext uri="{BB962C8B-B14F-4D97-AF65-F5344CB8AC3E}">
        <p14:creationId xmlns:p14="http://schemas.microsoft.com/office/powerpoint/2010/main" val="10646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609538" y="4495618"/>
            <a:ext cx="11290150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Insert sentences based on texts from class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sp>
        <p:nvSpPr>
          <p:cNvPr id="300" name="Google Shape;300;p12"/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adjective?</a:t>
            </a: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51B19306-B889-4457-B500-99ED1621FC38}"/>
              </a:ext>
            </a:extLst>
          </p:cNvPr>
          <p:cNvGraphicFramePr/>
          <p:nvPr/>
        </p:nvGraphicFramePr>
        <p:xfrm>
          <a:off x="6637326" y="47210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sp>
        <p:nvSpPr>
          <p:cNvPr id="13" name="Google Shape;303;p12">
            <a:extLst>
              <a:ext uri="{FF2B5EF4-FFF2-40B4-BE49-F238E27FC236}">
                <a16:creationId xmlns:a16="http://schemas.microsoft.com/office/drawing/2014/main" id="{435EBC3B-66D8-40CB-9A30-57E87EC03678}"/>
              </a:ext>
            </a:extLst>
          </p:cNvPr>
          <p:cNvSpPr/>
          <p:nvPr/>
        </p:nvSpPr>
        <p:spPr>
          <a:xfrm>
            <a:off x="0" y="362020"/>
            <a:ext cx="543013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adjective that best fits the second sentence.</a:t>
            </a:r>
            <a:endParaRPr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771EC60-C96F-45C1-A774-D825B757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070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indentify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use possessive adjectives within a sentence.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5"/>
            <a:ext cx="11845504" cy="8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 txBox="1"/>
          <p:nvPr/>
        </p:nvSpPr>
        <p:spPr>
          <a:xfrm>
            <a:off x="194662" y="766354"/>
            <a:ext cx="9477563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word that describes a noun. They work with the noun to give clear pictures of people, places and things.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r="11533"/>
          <a:stretch/>
        </p:blipFill>
        <p:spPr>
          <a:xfrm>
            <a:off x="304803" y="1702255"/>
            <a:ext cx="7519168" cy="167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2570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978390" y="1250631"/>
            <a:ext cx="2192213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word type does an adjective describe?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adjective/s in each example?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4"/>
          <p:cNvCxnSpPr/>
          <p:nvPr/>
        </p:nvCxnSpPr>
        <p:spPr>
          <a:xfrm>
            <a:off x="1720712" y="2758685"/>
            <a:ext cx="719951" cy="0"/>
          </a:xfrm>
          <a:prstGeom prst="straightConnector1">
            <a:avLst/>
          </a:prstGeom>
          <a:noFill/>
          <a:ln w="666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4"/>
          <p:cNvCxnSpPr/>
          <p:nvPr/>
        </p:nvCxnSpPr>
        <p:spPr>
          <a:xfrm>
            <a:off x="1720712" y="3159434"/>
            <a:ext cx="921219" cy="0"/>
          </a:xfrm>
          <a:prstGeom prst="straightConnector1">
            <a:avLst/>
          </a:prstGeom>
          <a:noFill/>
          <a:ln w="666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4"/>
          <p:cNvCxnSpPr/>
          <p:nvPr/>
        </p:nvCxnSpPr>
        <p:spPr>
          <a:xfrm>
            <a:off x="5328045" y="3202210"/>
            <a:ext cx="401899" cy="3948"/>
          </a:xfrm>
          <a:prstGeom prst="straightConnector1">
            <a:avLst/>
          </a:prstGeom>
          <a:noFill/>
          <a:ln w="666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4"/>
          <p:cNvCxnSpPr/>
          <p:nvPr/>
        </p:nvCxnSpPr>
        <p:spPr>
          <a:xfrm>
            <a:off x="5851952" y="3202210"/>
            <a:ext cx="736642" cy="0"/>
          </a:xfrm>
          <a:prstGeom prst="straightConnector1">
            <a:avLst/>
          </a:prstGeom>
          <a:noFill/>
          <a:ln w="666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4"/>
          <p:cNvCxnSpPr/>
          <p:nvPr/>
        </p:nvCxnSpPr>
        <p:spPr>
          <a:xfrm>
            <a:off x="5354549" y="2782510"/>
            <a:ext cx="825968" cy="0"/>
          </a:xfrm>
          <a:prstGeom prst="straightConnector1">
            <a:avLst/>
          </a:prstGeom>
          <a:noFill/>
          <a:ln w="666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4"/>
          <p:cNvCxnSpPr/>
          <p:nvPr/>
        </p:nvCxnSpPr>
        <p:spPr>
          <a:xfrm>
            <a:off x="6331867" y="2782510"/>
            <a:ext cx="719951" cy="0"/>
          </a:xfrm>
          <a:prstGeom prst="straightConnector1">
            <a:avLst/>
          </a:prstGeom>
          <a:noFill/>
          <a:ln w="666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54" name="Google Shape;154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Logo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107" y="2203832"/>
            <a:ext cx="2796236" cy="70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635261" y="3416991"/>
            <a:ext cx="5629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to her party on Saturday night.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716862" y="4462140"/>
            <a:ext cx="6994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 is as tall as his brother.</a:t>
            </a:r>
            <a:endParaRPr dirty="0"/>
          </a:p>
        </p:txBody>
      </p:sp>
      <p:sp>
        <p:nvSpPr>
          <p:cNvPr id="160" name="Google Shape;160;p5"/>
          <p:cNvSpPr txBox="1"/>
          <p:nvPr/>
        </p:nvSpPr>
        <p:spPr>
          <a:xfrm>
            <a:off x="716862" y="5443267"/>
            <a:ext cx="74717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did you go for your holiday?</a:t>
            </a:r>
            <a:endParaRPr dirty="0"/>
          </a:p>
        </p:txBody>
      </p:sp>
      <p:sp>
        <p:nvSpPr>
          <p:cNvPr id="161" name="Google Shape;161;p5"/>
          <p:cNvSpPr/>
          <p:nvPr/>
        </p:nvSpPr>
        <p:spPr>
          <a:xfrm>
            <a:off x="2687219" y="4516139"/>
            <a:ext cx="380173" cy="346111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2191853" y="3378074"/>
            <a:ext cx="500745" cy="40011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3450118" y="5428621"/>
            <a:ext cx="609599" cy="40011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947" y="1079113"/>
            <a:ext cx="87404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a noun. It is written before a noun in a sentence.</a:t>
            </a:r>
            <a:endParaRPr dirty="0"/>
          </a:p>
        </p:txBody>
      </p:sp>
      <p:sp>
        <p:nvSpPr>
          <p:cNvPr id="165" name="Google Shape;165;p5"/>
          <p:cNvSpPr txBox="1"/>
          <p:nvPr/>
        </p:nvSpPr>
        <p:spPr>
          <a:xfrm>
            <a:off x="0" y="524167"/>
            <a:ext cx="8746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who something belongs to.</a:t>
            </a:r>
            <a:endParaRPr dirty="0"/>
          </a:p>
        </p:txBody>
      </p:sp>
      <p:graphicFrame>
        <p:nvGraphicFramePr>
          <p:cNvPr id="17" name="Google Shape;235;p9">
            <a:extLst>
              <a:ext uri="{FF2B5EF4-FFF2-40B4-BE49-F238E27FC236}">
                <a16:creationId xmlns:a16="http://schemas.microsoft.com/office/drawing/2014/main" id="{BA0C68F2-350B-4AC8-BD1D-522811E23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386871"/>
              </p:ext>
            </p:extLst>
          </p:nvPr>
        </p:nvGraphicFramePr>
        <p:xfrm>
          <a:off x="8053883" y="1675426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sp>
        <p:nvSpPr>
          <p:cNvPr id="18" name="Google Shape;225;p9">
            <a:extLst>
              <a:ext uri="{FF2B5EF4-FFF2-40B4-BE49-F238E27FC236}">
                <a16:creationId xmlns:a16="http://schemas.microsoft.com/office/drawing/2014/main" id="{F6228C54-A02F-4EA6-835B-FAB66E20E185}"/>
              </a:ext>
            </a:extLst>
          </p:cNvPr>
          <p:cNvSpPr txBox="1"/>
          <p:nvPr/>
        </p:nvSpPr>
        <p:spPr>
          <a:xfrm>
            <a:off x="10181939" y="1250631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possessive adjective?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What is the ownership in each of the sentences?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possessive adjective?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sentence with a possessive adjective? </a:t>
            </a:r>
            <a:endParaRPr/>
          </a:p>
        </p:txBody>
      </p:sp>
      <p:pic>
        <p:nvPicPr>
          <p:cNvPr id="173" name="Google Shape;17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0" y="1027406"/>
            <a:ext cx="87404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a noun. It is written before a noun in a sentence.</a:t>
            </a:r>
            <a:endParaRPr dirty="0"/>
          </a:p>
        </p:txBody>
      </p:sp>
      <p:sp>
        <p:nvSpPr>
          <p:cNvPr id="177" name="Google Shape;177;p6"/>
          <p:cNvSpPr txBox="1"/>
          <p:nvPr/>
        </p:nvSpPr>
        <p:spPr>
          <a:xfrm>
            <a:off x="106493" y="565351"/>
            <a:ext cx="8746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who something belongs to.</a:t>
            </a:r>
            <a:endParaRPr/>
          </a:p>
        </p:txBody>
      </p:sp>
      <p:pic>
        <p:nvPicPr>
          <p:cNvPr id="179" name="Google Shape;179;p6" descr="Logo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0087" y="1973596"/>
            <a:ext cx="3070363" cy="76955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469107" y="3637461"/>
            <a:ext cx="7530656" cy="707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 possessive adjective. It contains a pronoun and an adjective. </a:t>
            </a:r>
            <a:endParaRPr dirty="0"/>
          </a:p>
        </p:txBody>
      </p:sp>
      <p:sp>
        <p:nvSpPr>
          <p:cNvPr id="181" name="Google Shape;181;p6"/>
          <p:cNvSpPr txBox="1"/>
          <p:nvPr/>
        </p:nvSpPr>
        <p:spPr>
          <a:xfrm>
            <a:off x="530087" y="5137085"/>
            <a:ext cx="7530657" cy="707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 possessive adjective. It contains a pronoun. </a:t>
            </a:r>
            <a:endParaRPr dirty="0"/>
          </a:p>
        </p:txBody>
      </p:sp>
      <p:sp>
        <p:nvSpPr>
          <p:cNvPr id="182" name="Google Shape;182;p6"/>
          <p:cNvSpPr txBox="1"/>
          <p:nvPr/>
        </p:nvSpPr>
        <p:spPr>
          <a:xfrm>
            <a:off x="469106" y="4619331"/>
            <a:ext cx="3090030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bought an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iPAD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69106" y="3156823"/>
            <a:ext cx="5176065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sym typeface="Century Gothic"/>
              </a:rPr>
              <a:t>I am wearing a red dress.</a:t>
            </a:r>
            <a:endParaRPr dirty="0"/>
          </a:p>
        </p:txBody>
      </p:sp>
      <p:graphicFrame>
        <p:nvGraphicFramePr>
          <p:cNvPr id="15" name="Google Shape;235;p9">
            <a:extLst>
              <a:ext uri="{FF2B5EF4-FFF2-40B4-BE49-F238E27FC236}">
                <a16:creationId xmlns:a16="http://schemas.microsoft.com/office/drawing/2014/main" id="{EB2D3D84-7262-409B-8F08-C60621F1F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965149"/>
              </p:ext>
            </p:extLst>
          </p:nvPr>
        </p:nvGraphicFramePr>
        <p:xfrm>
          <a:off x="8314488" y="1381349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26" name="Google Shape;22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425605" y="2506153"/>
            <a:ext cx="4832329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possessive adjective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230" name="Google Shape;230;p9"/>
          <p:cNvSpPr txBox="1"/>
          <p:nvPr/>
        </p:nvSpPr>
        <p:spPr>
          <a:xfrm>
            <a:off x="322767" y="661863"/>
            <a:ext cx="61575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who something belongs to.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322767" y="1439932"/>
            <a:ext cx="55346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a noun. It is written before a noun in a sentence.</a:t>
            </a:r>
            <a:endParaRPr/>
          </a:p>
        </p:txBody>
      </p:sp>
      <p:graphicFrame>
        <p:nvGraphicFramePr>
          <p:cNvPr id="235" name="Google Shape;235;p9"/>
          <p:cNvGraphicFramePr/>
          <p:nvPr>
            <p:extLst>
              <p:ext uri="{D42A27DB-BD31-4B8C-83A1-F6EECF244321}">
                <p14:modId xmlns:p14="http://schemas.microsoft.com/office/powerpoint/2010/main" val="692092503"/>
              </p:ext>
            </p:extLst>
          </p:nvPr>
        </p:nvGraphicFramePr>
        <p:xfrm>
          <a:off x="7097496" y="2906222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327644" y="3725227"/>
            <a:ext cx="52081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house has a balcony.</a:t>
            </a:r>
            <a:endParaRPr dirty="0"/>
          </a:p>
        </p:txBody>
      </p:sp>
      <p:sp>
        <p:nvSpPr>
          <p:cNvPr id="238" name="Google Shape;238;p9"/>
          <p:cNvSpPr txBox="1"/>
          <p:nvPr/>
        </p:nvSpPr>
        <p:spPr>
          <a:xfrm>
            <a:off x="322767" y="4878610"/>
            <a:ext cx="6082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Georgia found her shoes.</a:t>
            </a:r>
            <a:endParaRPr dirty="0"/>
          </a:p>
        </p:txBody>
      </p:sp>
      <p:sp>
        <p:nvSpPr>
          <p:cNvPr id="239" name="Google Shape;239;p9"/>
          <p:cNvSpPr/>
          <p:nvPr/>
        </p:nvSpPr>
        <p:spPr>
          <a:xfrm>
            <a:off x="322767" y="3715006"/>
            <a:ext cx="561816" cy="420553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322767" y="6116785"/>
            <a:ext cx="69375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favourite food is spaghetti.</a:t>
            </a:r>
            <a:endParaRPr dirty="0"/>
          </a:p>
        </p:txBody>
      </p:sp>
      <p:sp>
        <p:nvSpPr>
          <p:cNvPr id="241" name="Google Shape;241;p9"/>
          <p:cNvSpPr/>
          <p:nvPr/>
        </p:nvSpPr>
        <p:spPr>
          <a:xfrm>
            <a:off x="2239617" y="4773570"/>
            <a:ext cx="533400" cy="50515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41;p9">
            <a:extLst>
              <a:ext uri="{FF2B5EF4-FFF2-40B4-BE49-F238E27FC236}">
                <a16:creationId xmlns:a16="http://schemas.microsoft.com/office/drawing/2014/main" id="{1486FACD-1ACE-436A-BC76-F908552BA5AA}"/>
              </a:ext>
            </a:extLst>
          </p:cNvPr>
          <p:cNvSpPr/>
          <p:nvPr/>
        </p:nvSpPr>
        <p:spPr>
          <a:xfrm>
            <a:off x="351183" y="6064265"/>
            <a:ext cx="533400" cy="50515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5;p9">
            <a:extLst>
              <a:ext uri="{FF2B5EF4-FFF2-40B4-BE49-F238E27FC236}">
                <a16:creationId xmlns:a16="http://schemas.microsoft.com/office/drawing/2014/main" id="{28D4116C-FC8B-4761-BE1E-CAFDBD8B93CA}"/>
              </a:ext>
            </a:extLst>
          </p:cNvPr>
          <p:cNvSpPr txBox="1"/>
          <p:nvPr/>
        </p:nvSpPr>
        <p:spPr>
          <a:xfrm>
            <a:off x="10181939" y="1250631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possessive adjective?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What is the ownership in each of the sentences?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10203336" y="917628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 an example of a possessive adjective?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743033" y="280787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136906" y="280787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798067" y="430116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0931" y="20787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4598" y="24945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8490" y="94227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4765" y="9370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10"/>
          <p:cNvGraphicFramePr/>
          <p:nvPr>
            <p:extLst>
              <p:ext uri="{D42A27DB-BD31-4B8C-83A1-F6EECF244321}">
                <p14:modId xmlns:p14="http://schemas.microsoft.com/office/powerpoint/2010/main" val="1537718327"/>
              </p:ext>
            </p:extLst>
          </p:nvPr>
        </p:nvGraphicFramePr>
        <p:xfrm>
          <a:off x="1076739" y="1608046"/>
          <a:ext cx="6556500" cy="3169940"/>
        </p:xfrm>
        <a:graphic>
          <a:graphicData uri="http://schemas.openxmlformats.org/drawingml/2006/table">
            <a:tbl>
              <a:tblPr firstRow="1" bandRow="1">
                <a:noFill/>
                <a:tableStyleId>{30C25779-D2B6-4495-B9DE-1880F7A0A0B5}</a:tableStyleId>
              </a:tblPr>
              <a:tblGrid>
                <a:gridCol w="32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 I borrow your pencil please?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wizard waved his wand to cast a spell.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rode to the shops.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 eyes were as blue as the ocean.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0" name="Google Shape;260;p10"/>
          <p:cNvSpPr txBox="1"/>
          <p:nvPr/>
        </p:nvSpPr>
        <p:spPr>
          <a:xfrm>
            <a:off x="713005" y="5532585"/>
            <a:ext cx="8633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a noun. It is written before a noun in a sentence.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713005" y="5206193"/>
            <a:ext cx="68069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who something belongs to.</a:t>
            </a:r>
            <a:endParaRPr dirty="0"/>
          </a:p>
        </p:txBody>
      </p:sp>
      <p:cxnSp>
        <p:nvCxnSpPr>
          <p:cNvPr id="262" name="Google Shape;262;p10"/>
          <p:cNvCxnSpPr/>
          <p:nvPr/>
        </p:nvCxnSpPr>
        <p:spPr>
          <a:xfrm>
            <a:off x="813098" y="5932440"/>
            <a:ext cx="8244062" cy="24849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0"/>
          <p:cNvSpPr txBox="1"/>
          <p:nvPr/>
        </p:nvSpPr>
        <p:spPr>
          <a:xfrm>
            <a:off x="678168" y="844685"/>
            <a:ext cx="73536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these sentences contain a possessive adjective?</a:t>
            </a:r>
            <a:endParaRPr/>
          </a:p>
        </p:txBody>
      </p:sp>
      <p:pic>
        <p:nvPicPr>
          <p:cNvPr id="265" name="Google Shape;265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136906" y="4370022"/>
            <a:ext cx="395901" cy="2934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Google Shape;235;p9">
            <a:extLst>
              <a:ext uri="{FF2B5EF4-FFF2-40B4-BE49-F238E27FC236}">
                <a16:creationId xmlns:a16="http://schemas.microsoft.com/office/drawing/2014/main" id="{92194155-255B-423E-B4F8-CF101BBC5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696873"/>
              </p:ext>
            </p:extLst>
          </p:nvPr>
        </p:nvGraphicFramePr>
        <p:xfrm>
          <a:off x="10241236" y="2622497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-1" y="-1"/>
            <a:ext cx="4840357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</a:t>
            </a:r>
            <a:endParaRPr dirty="0"/>
          </a:p>
        </p:txBody>
      </p:sp>
      <p:sp>
        <p:nvSpPr>
          <p:cNvPr id="225" name="Google Shape;225;p9"/>
          <p:cNvSpPr txBox="1"/>
          <p:nvPr/>
        </p:nvSpPr>
        <p:spPr>
          <a:xfrm>
            <a:off x="10181939" y="1250631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possessive adjective?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What is the ownership in each of the sentences?</a:t>
            </a:r>
            <a:endParaRPr dirty="0"/>
          </a:p>
        </p:txBody>
      </p:sp>
      <p:pic>
        <p:nvPicPr>
          <p:cNvPr id="226" name="Google Shape;22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425605" y="2506153"/>
            <a:ext cx="4832329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possessive adjective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230" name="Google Shape;230;p9"/>
          <p:cNvSpPr txBox="1"/>
          <p:nvPr/>
        </p:nvSpPr>
        <p:spPr>
          <a:xfrm>
            <a:off x="322767" y="661863"/>
            <a:ext cx="61575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who something belongs to.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322767" y="1439932"/>
            <a:ext cx="55346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a noun. It is written before a noun in a sentence.</a:t>
            </a:r>
            <a:endParaRPr dirty="0"/>
          </a:p>
        </p:txBody>
      </p:sp>
      <p:sp>
        <p:nvSpPr>
          <p:cNvPr id="236" name="Google Shape;236;p9"/>
          <p:cNvSpPr txBox="1"/>
          <p:nvPr/>
        </p:nvSpPr>
        <p:spPr>
          <a:xfrm>
            <a:off x="322766" y="3735450"/>
            <a:ext cx="5919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decided to go to her favourite restaurant .</a:t>
            </a:r>
            <a:endParaRPr dirty="0"/>
          </a:p>
        </p:txBody>
      </p:sp>
      <p:sp>
        <p:nvSpPr>
          <p:cNvPr id="238" name="Google Shape;238;p9"/>
          <p:cNvSpPr txBox="1"/>
          <p:nvPr/>
        </p:nvSpPr>
        <p:spPr>
          <a:xfrm>
            <a:off x="322767" y="4878610"/>
            <a:ext cx="6082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car broke down on the way to work.</a:t>
            </a:r>
            <a:endParaRPr dirty="0"/>
          </a:p>
        </p:txBody>
      </p:sp>
      <p:sp>
        <p:nvSpPr>
          <p:cNvPr id="239" name="Google Shape;239;p9"/>
          <p:cNvSpPr/>
          <p:nvPr/>
        </p:nvSpPr>
        <p:spPr>
          <a:xfrm>
            <a:off x="3083233" y="3682931"/>
            <a:ext cx="455097" cy="438202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322767" y="6116785"/>
            <a:ext cx="69375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sym typeface="Century Gothic"/>
              </a:rPr>
              <a:t>Can we come over your house?</a:t>
            </a:r>
            <a:endParaRPr dirty="0"/>
          </a:p>
        </p:txBody>
      </p:sp>
      <p:sp>
        <p:nvSpPr>
          <p:cNvPr id="241" name="Google Shape;241;p9"/>
          <p:cNvSpPr/>
          <p:nvPr/>
        </p:nvSpPr>
        <p:spPr>
          <a:xfrm>
            <a:off x="351183" y="4826090"/>
            <a:ext cx="533400" cy="50515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41;p9">
            <a:extLst>
              <a:ext uri="{FF2B5EF4-FFF2-40B4-BE49-F238E27FC236}">
                <a16:creationId xmlns:a16="http://schemas.microsoft.com/office/drawing/2014/main" id="{1486FACD-1ACE-436A-BC76-F908552BA5AA}"/>
              </a:ext>
            </a:extLst>
          </p:cNvPr>
          <p:cNvSpPr/>
          <p:nvPr/>
        </p:nvSpPr>
        <p:spPr>
          <a:xfrm>
            <a:off x="2937012" y="6064243"/>
            <a:ext cx="601317" cy="525399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" name="Google Shape;235;p9">
            <a:extLst>
              <a:ext uri="{FF2B5EF4-FFF2-40B4-BE49-F238E27FC236}">
                <a16:creationId xmlns:a16="http://schemas.microsoft.com/office/drawing/2014/main" id="{DAF013A2-B281-43D0-8643-0F94F0FB0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425736"/>
              </p:ext>
            </p:extLst>
          </p:nvPr>
        </p:nvGraphicFramePr>
        <p:xfrm>
          <a:off x="7097496" y="2906222"/>
          <a:ext cx="1552725" cy="349505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Possessive adjectives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1456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8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952</Words>
  <Application>Microsoft Office PowerPoint</Application>
  <PresentationFormat>Widescreen</PresentationFormat>
  <Paragraphs>211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Quattrocento Sans</vt:lpstr>
      <vt:lpstr>Century Gothic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2023-04-04T15:18:51Z</dcterms:modified>
</cp:coreProperties>
</file>