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75" r:id="rId9"/>
    <p:sldId id="276" r:id="rId10"/>
    <p:sldId id="271" r:id="rId11"/>
    <p:sldId id="272" r:id="rId12"/>
    <p:sldId id="273" r:id="rId13"/>
    <p:sldId id="274" r:id="rId14"/>
    <p:sldId id="28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zXxvAMW7immn/QDHX6w+c0czS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8C2CC4-749D-4740-9442-927E5F76C9C1}">
  <a:tblStyle styleId="{C28C2CC4-749D-4740-9442-927E5F76C9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C25779-D2B6-4495-B9DE-1880F7A0A0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74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62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Year: </a:t>
            </a:r>
            <a:r>
              <a:rPr lang="en-US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Term: </a:t>
            </a:r>
            <a:r>
              <a:rPr lang="en-US" dirty="0"/>
              <a:t>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Objective: </a:t>
            </a:r>
            <a:r>
              <a:rPr lang="en-US" dirty="0"/>
              <a:t>Identify and use possessive pronouns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Author: </a:t>
            </a:r>
            <a:r>
              <a:rPr lang="en-US" dirty="0"/>
              <a:t>Stacey Mills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E628D-5B52-480B-A4AE-69179A6B5602}"/>
              </a:ext>
            </a:extLst>
          </p:cNvPr>
          <p:cNvSpPr txBox="1"/>
          <p:nvPr/>
        </p:nvSpPr>
        <p:spPr>
          <a:xfrm>
            <a:off x="1451113" y="5396948"/>
            <a:ext cx="9730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purpose of this lesson is not for students to provide a definition of a possessive pronoun  or differentiate between possessive adjectives and possessive pronouns. It is to teach the function of these parts of speech and demonstrate how they are used in a sentence. Students need to be able to select the correct one for the particular sentences.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iPad is </a:t>
            </a:r>
            <a:r>
              <a:rPr lang="en-US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Bella’s</a:t>
            </a: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16"/>
          <p:cNvSpPr txBox="1"/>
          <p:nvPr/>
        </p:nvSpPr>
        <p:spPr>
          <a:xfrm>
            <a:off x="1388768" y="5592641"/>
            <a:ext cx="94144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Ipad is hers.</a:t>
            </a:r>
            <a:endParaRPr/>
          </a:p>
        </p:txBody>
      </p:sp>
      <p:sp>
        <p:nvSpPr>
          <p:cNvPr id="352" name="Google Shape;35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54" name="Google Shape;354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6"/>
          <p:cNvSpPr txBox="1"/>
          <p:nvPr/>
        </p:nvSpPr>
        <p:spPr>
          <a:xfrm>
            <a:off x="10203336" y="946762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possessive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possessive pronoun to replace noun</a:t>
            </a:r>
            <a:endParaRPr/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3A9E19FC-479E-4C41-B272-D0374AF5EAD7}"/>
              </a:ext>
            </a:extLst>
          </p:cNvPr>
          <p:cNvGraphicFramePr/>
          <p:nvPr/>
        </p:nvGraphicFramePr>
        <p:xfrm>
          <a:off x="7539376" y="448214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  <p:sp>
        <p:nvSpPr>
          <p:cNvPr id="13" name="Google Shape;367;p17">
            <a:extLst>
              <a:ext uri="{FF2B5EF4-FFF2-40B4-BE49-F238E27FC236}">
                <a16:creationId xmlns:a16="http://schemas.microsoft.com/office/drawing/2014/main" id="{4CE26EB7-F2C6-4D61-9DF9-D541224301C0}"/>
              </a:ext>
            </a:extLst>
          </p:cNvPr>
          <p:cNvSpPr/>
          <p:nvPr/>
        </p:nvSpPr>
        <p:spPr>
          <a:xfrm>
            <a:off x="0" y="369331"/>
            <a:ext cx="6461760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pronoun to replace the underlined noun phrase.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possessive pronoun you have chosen.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Jane’s car is faster than </a:t>
            </a:r>
            <a:r>
              <a:rPr lang="en-US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car.</a:t>
            </a:r>
            <a:endParaRPr dirty="0"/>
          </a:p>
        </p:txBody>
      </p:sp>
      <p:sp>
        <p:nvSpPr>
          <p:cNvPr id="365" name="Google Shape;365;p17"/>
          <p:cNvSpPr txBox="1"/>
          <p:nvPr/>
        </p:nvSpPr>
        <p:spPr>
          <a:xfrm>
            <a:off x="1388768" y="5548154"/>
            <a:ext cx="94144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Jane’s car is faster than mine.</a:t>
            </a:r>
            <a:endParaRPr/>
          </a:p>
        </p:txBody>
      </p:sp>
      <p:sp>
        <p:nvSpPr>
          <p:cNvPr id="366" name="Google Shape;366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67" name="Google Shape;367;p17"/>
          <p:cNvSpPr/>
          <p:nvPr/>
        </p:nvSpPr>
        <p:spPr>
          <a:xfrm>
            <a:off x="0" y="369331"/>
            <a:ext cx="6461760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pronoun to replace the underlined noun phrase.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possessive pronoun you have chosen.</a:t>
            </a:r>
            <a:endParaRPr dirty="0"/>
          </a:p>
        </p:txBody>
      </p:sp>
      <p:pic>
        <p:nvPicPr>
          <p:cNvPr id="368" name="Google Shape;368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7"/>
          <p:cNvSpPr txBox="1"/>
          <p:nvPr/>
        </p:nvSpPr>
        <p:spPr>
          <a:xfrm>
            <a:off x="10203336" y="946762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possessive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possessive pronoun to replace noun</a:t>
            </a:r>
            <a:endParaRPr/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98F61C3-F468-401D-AA68-AD85F9022064}"/>
              </a:ext>
            </a:extLst>
          </p:cNvPr>
          <p:cNvGraphicFramePr/>
          <p:nvPr/>
        </p:nvGraphicFramePr>
        <p:xfrm>
          <a:off x="7539376" y="448214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iPad is </a:t>
            </a:r>
            <a:r>
              <a:rPr lang="en-US" sz="3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Tom’s</a:t>
            </a: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2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8"/>
          <p:cNvSpPr txBox="1"/>
          <p:nvPr/>
        </p:nvSpPr>
        <p:spPr>
          <a:xfrm>
            <a:off x="1388768" y="5592641"/>
            <a:ext cx="94144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iPad is his.</a:t>
            </a:r>
            <a:endParaRPr/>
          </a:p>
        </p:txBody>
      </p:sp>
      <p:sp>
        <p:nvSpPr>
          <p:cNvPr id="380" name="Google Shape;38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382" name="Google Shape;382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8"/>
          <p:cNvSpPr txBox="1"/>
          <p:nvPr/>
        </p:nvSpPr>
        <p:spPr>
          <a:xfrm>
            <a:off x="10203336" y="946762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possessive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possessive pronoun to replace noun</a:t>
            </a:r>
            <a:endParaRPr/>
          </a:p>
        </p:txBody>
      </p:sp>
      <p:sp>
        <p:nvSpPr>
          <p:cNvPr id="12" name="Google Shape;367;p17">
            <a:extLst>
              <a:ext uri="{FF2B5EF4-FFF2-40B4-BE49-F238E27FC236}">
                <a16:creationId xmlns:a16="http://schemas.microsoft.com/office/drawing/2014/main" id="{0D605C05-B301-4689-986F-8C934AC0EBD1}"/>
              </a:ext>
            </a:extLst>
          </p:cNvPr>
          <p:cNvSpPr/>
          <p:nvPr/>
        </p:nvSpPr>
        <p:spPr>
          <a:xfrm>
            <a:off x="0" y="369331"/>
            <a:ext cx="6461760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pronoun to replace the underlined noun phrase.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possessive pronoun you have chosen.</a:t>
            </a:r>
            <a:endParaRPr dirty="0"/>
          </a:p>
        </p:txBody>
      </p:sp>
      <p:graphicFrame>
        <p:nvGraphicFramePr>
          <p:cNvPr id="13" name="Google Shape;235;p9">
            <a:extLst>
              <a:ext uri="{FF2B5EF4-FFF2-40B4-BE49-F238E27FC236}">
                <a16:creationId xmlns:a16="http://schemas.microsoft.com/office/drawing/2014/main" id="{6E836D3B-18CD-42B8-B81D-9474975A47C2}"/>
              </a:ext>
            </a:extLst>
          </p:cNvPr>
          <p:cNvGraphicFramePr/>
          <p:nvPr/>
        </p:nvGraphicFramePr>
        <p:xfrm>
          <a:off x="7539376" y="448214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"/>
          <p:cNvSpPr txBox="1"/>
          <p:nvPr/>
        </p:nvSpPr>
        <p:spPr>
          <a:xfrm>
            <a:off x="1388768" y="4542577"/>
            <a:ext cx="9414464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television is </a:t>
            </a:r>
            <a:r>
              <a:rPr lang="en-US" sz="32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family’s</a:t>
            </a:r>
            <a:r>
              <a:rPr lang="en-US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393" name="Google Shape;393;p19"/>
          <p:cNvSpPr txBox="1"/>
          <p:nvPr/>
        </p:nvSpPr>
        <p:spPr>
          <a:xfrm>
            <a:off x="1388768" y="5592641"/>
            <a:ext cx="94144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television is ours.</a:t>
            </a:r>
            <a:endParaRPr dirty="0"/>
          </a:p>
        </p:txBody>
      </p:sp>
      <p:sp>
        <p:nvSpPr>
          <p:cNvPr id="19" name="Google Shape;380;p18">
            <a:extLst>
              <a:ext uri="{FF2B5EF4-FFF2-40B4-BE49-F238E27FC236}">
                <a16:creationId xmlns:a16="http://schemas.microsoft.com/office/drawing/2014/main" id="{D5A0807E-795C-40B7-AB2F-50A3D26F51B3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dirty="0"/>
          </a:p>
        </p:txBody>
      </p:sp>
      <p:pic>
        <p:nvPicPr>
          <p:cNvPr id="20" name="Google Shape;382;p18" descr="Logo, icon&#10;&#10;Description automatically generated">
            <a:extLst>
              <a:ext uri="{FF2B5EF4-FFF2-40B4-BE49-F238E27FC236}">
                <a16:creationId xmlns:a16="http://schemas.microsoft.com/office/drawing/2014/main" id="{FA840335-9BEB-4D45-9E88-E7081791C6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83;p18" descr="Icon&#10;&#10;Description automatically generated">
            <a:extLst>
              <a:ext uri="{FF2B5EF4-FFF2-40B4-BE49-F238E27FC236}">
                <a16:creationId xmlns:a16="http://schemas.microsoft.com/office/drawing/2014/main" id="{8100A616-B8CB-451D-A774-0D3EEA521A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0291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84;p18" descr="Icon&#10;&#10;Description automatically generated">
            <a:extLst>
              <a:ext uri="{FF2B5EF4-FFF2-40B4-BE49-F238E27FC236}">
                <a16:creationId xmlns:a16="http://schemas.microsoft.com/office/drawing/2014/main" id="{3F4A3B90-A3F2-46EC-AA9F-118D3ABB9F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3751" y="11060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85;p18">
            <a:extLst>
              <a:ext uri="{FF2B5EF4-FFF2-40B4-BE49-F238E27FC236}">
                <a16:creationId xmlns:a16="http://schemas.microsoft.com/office/drawing/2014/main" id="{C5C3A592-3417-450C-9CF0-1912ED33FE97}"/>
              </a:ext>
            </a:extLst>
          </p:cNvPr>
          <p:cNvSpPr txBox="1"/>
          <p:nvPr/>
        </p:nvSpPr>
        <p:spPr>
          <a:xfrm>
            <a:off x="10203336" y="946762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possessive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most appropriate possessive pronoun to replace noun</a:t>
            </a:r>
            <a:endParaRPr/>
          </a:p>
        </p:txBody>
      </p:sp>
      <p:graphicFrame>
        <p:nvGraphicFramePr>
          <p:cNvPr id="25" name="Google Shape;235;p9">
            <a:extLst>
              <a:ext uri="{FF2B5EF4-FFF2-40B4-BE49-F238E27FC236}">
                <a16:creationId xmlns:a16="http://schemas.microsoft.com/office/drawing/2014/main" id="{90647373-7952-44F6-8A63-D850B36C5723}"/>
              </a:ext>
            </a:extLst>
          </p:cNvPr>
          <p:cNvGraphicFramePr/>
          <p:nvPr/>
        </p:nvGraphicFramePr>
        <p:xfrm>
          <a:off x="7539376" y="448214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  <p:sp>
        <p:nvSpPr>
          <p:cNvPr id="26" name="Google Shape;367;p17">
            <a:extLst>
              <a:ext uri="{FF2B5EF4-FFF2-40B4-BE49-F238E27FC236}">
                <a16:creationId xmlns:a16="http://schemas.microsoft.com/office/drawing/2014/main" id="{25A10A7E-4B1E-4A4D-9B2B-185D1561177E}"/>
              </a:ext>
            </a:extLst>
          </p:cNvPr>
          <p:cNvSpPr/>
          <p:nvPr/>
        </p:nvSpPr>
        <p:spPr>
          <a:xfrm>
            <a:off x="0" y="369331"/>
            <a:ext cx="6461760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pronoun to replace the underlined noun phrase.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possessive pronoun you have chosen.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609538" y="4495618"/>
            <a:ext cx="11290150" cy="58473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entury Gothic"/>
                <a:sym typeface="Century Gothic"/>
              </a:rPr>
              <a:t>Insert sentences based on texts from class</a:t>
            </a:r>
            <a:endParaRPr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dirty="0"/>
          </a:p>
        </p:txBody>
      </p:sp>
      <p:sp>
        <p:nvSpPr>
          <p:cNvPr id="300" name="Google Shape;300;p12"/>
          <p:cNvSpPr txBox="1"/>
          <p:nvPr/>
        </p:nvSpPr>
        <p:spPr>
          <a:xfrm>
            <a:off x="10203336" y="946762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did you use that possessive pronoun?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771EC60-C96F-45C1-A774-D825B757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070" y="32292"/>
            <a:ext cx="674078" cy="674078"/>
          </a:xfrm>
          <a:prstGeom prst="rect">
            <a:avLst/>
          </a:prstGeom>
        </p:spPr>
      </p:pic>
      <p:sp>
        <p:nvSpPr>
          <p:cNvPr id="7" name="Google Shape;367;p17">
            <a:extLst>
              <a:ext uri="{FF2B5EF4-FFF2-40B4-BE49-F238E27FC236}">
                <a16:creationId xmlns:a16="http://schemas.microsoft.com/office/drawing/2014/main" id="{4F54EFA1-5CE1-4EBA-87E0-916DBBEAE5D9}"/>
              </a:ext>
            </a:extLst>
          </p:cNvPr>
          <p:cNvSpPr/>
          <p:nvPr/>
        </p:nvSpPr>
        <p:spPr>
          <a:xfrm>
            <a:off x="0" y="369331"/>
            <a:ext cx="6461760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a possessive pronoun to replace the underlined noun phrase.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sentence using the possessive pronoun you have chosen.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47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and use possessive pronouns within a sentence.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5"/>
            <a:ext cx="11845504" cy="8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4"/>
          <p:cNvSpPr txBox="1"/>
          <p:nvPr/>
        </p:nvSpPr>
        <p:spPr>
          <a:xfrm>
            <a:off x="0" y="2570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978390" y="1250631"/>
            <a:ext cx="2192213" cy="31085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word type does an adjective describe?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adjective/s in each example?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word type does a pronoun replace?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the pronoun in each example.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93" y="371902"/>
            <a:ext cx="8865704" cy="133424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154907" y="1606406"/>
            <a:ext cx="51613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 of a pronoun:</a:t>
            </a:r>
            <a:endParaRPr dirty="0"/>
          </a:p>
        </p:txBody>
      </p:sp>
      <p:sp>
        <p:nvSpPr>
          <p:cNvPr id="144" name="Google Shape;144;p4"/>
          <p:cNvSpPr txBox="1"/>
          <p:nvPr/>
        </p:nvSpPr>
        <p:spPr>
          <a:xfrm>
            <a:off x="21397" y="2361327"/>
            <a:ext cx="9477563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Matthew is a quick runner. He won a gold medal.</a:t>
            </a:r>
            <a:endParaRPr/>
          </a:p>
        </p:txBody>
      </p:sp>
      <p:pic>
        <p:nvPicPr>
          <p:cNvPr id="145" name="Google Shape;145;p4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3868" t="55969" b="-1"/>
          <a:stretch/>
        </p:blipFill>
        <p:spPr>
          <a:xfrm>
            <a:off x="324678" y="3574594"/>
            <a:ext cx="7121368" cy="566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/>
          <p:nvPr/>
        </p:nvSpPr>
        <p:spPr>
          <a:xfrm>
            <a:off x="3600450" y="2429327"/>
            <a:ext cx="437322" cy="355193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600450" y="3642594"/>
            <a:ext cx="556591" cy="355193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10181939" y="1250631"/>
            <a:ext cx="1988664" cy="267765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possessive pronoun?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example of a possessive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possessive pronoun in a sentence.</a:t>
            </a:r>
            <a:endParaRPr/>
          </a:p>
        </p:txBody>
      </p:sp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Logo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078" y="2183744"/>
            <a:ext cx="2796236" cy="70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466285" y="3384936"/>
            <a:ext cx="5629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handwriting is as neat as yours.</a:t>
            </a:r>
            <a:endParaRPr dirty="0"/>
          </a:p>
        </p:txBody>
      </p:sp>
      <p:sp>
        <p:nvSpPr>
          <p:cNvPr id="195" name="Google Shape;195;p7"/>
          <p:cNvSpPr txBox="1"/>
          <p:nvPr/>
        </p:nvSpPr>
        <p:spPr>
          <a:xfrm>
            <a:off x="466285" y="4410703"/>
            <a:ext cx="6994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bracelet you found in the playground is hers.</a:t>
            </a:r>
            <a:endParaRPr dirty="0"/>
          </a:p>
        </p:txBody>
      </p:sp>
      <p:sp>
        <p:nvSpPr>
          <p:cNvPr id="196" name="Google Shape;196;p7"/>
          <p:cNvSpPr txBox="1"/>
          <p:nvPr/>
        </p:nvSpPr>
        <p:spPr>
          <a:xfrm>
            <a:off x="466285" y="5451889"/>
            <a:ext cx="74717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boy shouted, “Give the ball to me. It’s mine!”</a:t>
            </a:r>
            <a:endParaRPr dirty="0"/>
          </a:p>
        </p:txBody>
      </p:sp>
      <p:sp>
        <p:nvSpPr>
          <p:cNvPr id="197" name="Google Shape;197;p7"/>
          <p:cNvSpPr/>
          <p:nvPr/>
        </p:nvSpPr>
        <p:spPr>
          <a:xfrm>
            <a:off x="4033492" y="3314946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968481" y="4426122"/>
            <a:ext cx="582347" cy="40011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6301422" y="5485295"/>
            <a:ext cx="711061" cy="355193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147903" y="965729"/>
            <a:ext cx="80838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used to replace a noun.</a:t>
            </a:r>
            <a:endParaRPr dirty="0"/>
          </a:p>
        </p:txBody>
      </p:sp>
      <p:sp>
        <p:nvSpPr>
          <p:cNvPr id="201" name="Google Shape;201;p7"/>
          <p:cNvSpPr txBox="1"/>
          <p:nvPr/>
        </p:nvSpPr>
        <p:spPr>
          <a:xfrm>
            <a:off x="171924" y="541324"/>
            <a:ext cx="8746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us about something that someone owns.</a:t>
            </a:r>
            <a:endParaRPr dirty="0"/>
          </a:p>
        </p:txBody>
      </p:sp>
      <p:graphicFrame>
        <p:nvGraphicFramePr>
          <p:cNvPr id="17" name="Google Shape;235;p9">
            <a:extLst>
              <a:ext uri="{FF2B5EF4-FFF2-40B4-BE49-F238E27FC236}">
                <a16:creationId xmlns:a16="http://schemas.microsoft.com/office/drawing/2014/main" id="{B2AE4E02-8175-47A2-B56C-E7893D573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562168"/>
              </p:ext>
            </p:extLst>
          </p:nvPr>
        </p:nvGraphicFramePr>
        <p:xfrm>
          <a:off x="7553738" y="1318026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possessive pronoun?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sentence with a possessive pronoun? </a:t>
            </a:r>
            <a:endParaRPr/>
          </a:p>
        </p:txBody>
      </p:sp>
      <p:pic>
        <p:nvPicPr>
          <p:cNvPr id="209" name="Google Shape;20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Logo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0087" y="2512402"/>
            <a:ext cx="3070363" cy="769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344081" y="3671679"/>
            <a:ext cx="63591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like your shirt,” said Jack.</a:t>
            </a:r>
            <a:endParaRPr dirty="0"/>
          </a:p>
        </p:txBody>
      </p:sp>
      <p:sp>
        <p:nvSpPr>
          <p:cNvPr id="214" name="Google Shape;214;p8"/>
          <p:cNvSpPr txBox="1"/>
          <p:nvPr/>
        </p:nvSpPr>
        <p:spPr>
          <a:xfrm>
            <a:off x="337756" y="4251765"/>
            <a:ext cx="7058468" cy="707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 possessive adjective. It describes a noun. It is not a possessive pronoun. </a:t>
            </a:r>
            <a:endParaRPr dirty="0"/>
          </a:p>
        </p:txBody>
      </p:sp>
      <p:sp>
        <p:nvSpPr>
          <p:cNvPr id="215" name="Google Shape;215;p8"/>
          <p:cNvSpPr txBox="1"/>
          <p:nvPr/>
        </p:nvSpPr>
        <p:spPr>
          <a:xfrm>
            <a:off x="237726" y="5372397"/>
            <a:ext cx="8684220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cubs followed closely behind as they walked through the woods 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344082" y="6056820"/>
            <a:ext cx="7052142" cy="7078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 possessive adjective. It describes a noun. It is not a possessive pronoun. </a:t>
            </a:r>
            <a:endParaRPr dirty="0"/>
          </a:p>
        </p:txBody>
      </p:sp>
      <p:sp>
        <p:nvSpPr>
          <p:cNvPr id="217" name="Google Shape;217;p8"/>
          <p:cNvSpPr txBox="1"/>
          <p:nvPr/>
        </p:nvSpPr>
        <p:spPr>
          <a:xfrm>
            <a:off x="955584" y="601125"/>
            <a:ext cx="8746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us about something that someone owns.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963570" y="1073977"/>
            <a:ext cx="80838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used to replace a noun.</a:t>
            </a:r>
            <a:endParaRPr/>
          </a:p>
        </p:txBody>
      </p:sp>
      <p:graphicFrame>
        <p:nvGraphicFramePr>
          <p:cNvPr id="15" name="Google Shape;235;p9">
            <a:extLst>
              <a:ext uri="{FF2B5EF4-FFF2-40B4-BE49-F238E27FC236}">
                <a16:creationId xmlns:a16="http://schemas.microsoft.com/office/drawing/2014/main" id="{018D9C3A-6E2B-4655-A96D-2E5AFA6D1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979235"/>
              </p:ext>
            </p:extLst>
          </p:nvPr>
        </p:nvGraphicFramePr>
        <p:xfrm>
          <a:off x="7553738" y="1318026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10181939" y="1250631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possessive pronoun?</a:t>
            </a:r>
            <a:endParaRPr dirty="0"/>
          </a:p>
        </p:txBody>
      </p:sp>
      <p:pic>
        <p:nvPicPr>
          <p:cNvPr id="226" name="Google Shape;22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305380" y="1810455"/>
            <a:ext cx="5933374" cy="461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possessive pronoun.</a:t>
            </a:r>
            <a:endParaRPr sz="1600" dirty="0"/>
          </a:p>
        </p:txBody>
      </p:sp>
      <p:sp>
        <p:nvSpPr>
          <p:cNvPr id="232" name="Google Shape;232;p9"/>
          <p:cNvSpPr txBox="1"/>
          <p:nvPr/>
        </p:nvSpPr>
        <p:spPr>
          <a:xfrm>
            <a:off x="92843" y="519638"/>
            <a:ext cx="69619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us about something that someone owns.</a:t>
            </a:r>
            <a:endParaRPr dirty="0"/>
          </a:p>
        </p:txBody>
      </p:sp>
      <p:sp>
        <p:nvSpPr>
          <p:cNvPr id="233" name="Google Shape;233;p9"/>
          <p:cNvSpPr txBox="1"/>
          <p:nvPr/>
        </p:nvSpPr>
        <p:spPr>
          <a:xfrm>
            <a:off x="48582" y="1192429"/>
            <a:ext cx="65837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used to replace a noun.</a:t>
            </a:r>
            <a:endParaRPr dirty="0"/>
          </a:p>
        </p:txBody>
      </p:sp>
      <p:graphicFrame>
        <p:nvGraphicFramePr>
          <p:cNvPr id="235" name="Google Shape;235;p9"/>
          <p:cNvGraphicFramePr/>
          <p:nvPr>
            <p:extLst>
              <p:ext uri="{D42A27DB-BD31-4B8C-83A1-F6EECF244321}">
                <p14:modId xmlns:p14="http://schemas.microsoft.com/office/powerpoint/2010/main" val="542313737"/>
              </p:ext>
            </p:extLst>
          </p:nvPr>
        </p:nvGraphicFramePr>
        <p:xfrm>
          <a:off x="7539376" y="448214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305380" y="2804902"/>
            <a:ext cx="52081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house at the end of the street is ours.</a:t>
            </a:r>
            <a:endParaRPr dirty="0"/>
          </a:p>
        </p:txBody>
      </p:sp>
      <p:sp>
        <p:nvSpPr>
          <p:cNvPr id="238" name="Google Shape;238;p9"/>
          <p:cNvSpPr txBox="1"/>
          <p:nvPr/>
        </p:nvSpPr>
        <p:spPr>
          <a:xfrm>
            <a:off x="307710" y="3749501"/>
            <a:ext cx="6082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blue bike is mine, and the red one is yours.</a:t>
            </a:r>
            <a:endParaRPr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305380" y="4765476"/>
            <a:ext cx="69375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art project is better than theirs.</a:t>
            </a:r>
            <a:endParaRPr dirty="0"/>
          </a:p>
        </p:txBody>
      </p:sp>
      <p:sp>
        <p:nvSpPr>
          <p:cNvPr id="21" name="Google Shape;197;p7">
            <a:extLst>
              <a:ext uri="{FF2B5EF4-FFF2-40B4-BE49-F238E27FC236}">
                <a16:creationId xmlns:a16="http://schemas.microsoft.com/office/drawing/2014/main" id="{7ED90FFB-B3EA-4E60-B946-17709AA5C723}"/>
              </a:ext>
            </a:extLst>
          </p:cNvPr>
          <p:cNvSpPr/>
          <p:nvPr/>
        </p:nvSpPr>
        <p:spPr>
          <a:xfrm>
            <a:off x="4816222" y="2816568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97;p7">
            <a:extLst>
              <a:ext uri="{FF2B5EF4-FFF2-40B4-BE49-F238E27FC236}">
                <a16:creationId xmlns:a16="http://schemas.microsoft.com/office/drawing/2014/main" id="{C0D06D90-F6C2-4843-BFD8-33389C26BF0E}"/>
              </a:ext>
            </a:extLst>
          </p:cNvPr>
          <p:cNvSpPr/>
          <p:nvPr/>
        </p:nvSpPr>
        <p:spPr>
          <a:xfrm>
            <a:off x="2216105" y="3714506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97;p7">
            <a:extLst>
              <a:ext uri="{FF2B5EF4-FFF2-40B4-BE49-F238E27FC236}">
                <a16:creationId xmlns:a16="http://schemas.microsoft.com/office/drawing/2014/main" id="{352A71D7-754D-4D53-A1F2-FAF655BDD20A}"/>
              </a:ext>
            </a:extLst>
          </p:cNvPr>
          <p:cNvSpPr/>
          <p:nvPr/>
        </p:nvSpPr>
        <p:spPr>
          <a:xfrm>
            <a:off x="5295005" y="3712510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197;p7">
            <a:extLst>
              <a:ext uri="{FF2B5EF4-FFF2-40B4-BE49-F238E27FC236}">
                <a16:creationId xmlns:a16="http://schemas.microsoft.com/office/drawing/2014/main" id="{F10EDA5A-67AE-49B6-8B76-1011B7CE1D66}"/>
              </a:ext>
            </a:extLst>
          </p:cNvPr>
          <p:cNvSpPr/>
          <p:nvPr/>
        </p:nvSpPr>
        <p:spPr>
          <a:xfrm>
            <a:off x="3965846" y="4714154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10203336" y="917628"/>
            <a:ext cx="1988664" cy="116951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 an example of a possessive pronoun?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743033" y="280787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136906" y="280787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798067" y="430116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0931" y="20787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4598" y="24945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8490" y="94227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0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4765" y="93707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10"/>
          <p:cNvGraphicFramePr/>
          <p:nvPr>
            <p:extLst>
              <p:ext uri="{D42A27DB-BD31-4B8C-83A1-F6EECF244321}">
                <p14:modId xmlns:p14="http://schemas.microsoft.com/office/powerpoint/2010/main" val="878176904"/>
              </p:ext>
            </p:extLst>
          </p:nvPr>
        </p:nvGraphicFramePr>
        <p:xfrm>
          <a:off x="1076745" y="1786151"/>
          <a:ext cx="6556500" cy="2918650"/>
        </p:xfrm>
        <a:graphic>
          <a:graphicData uri="http://schemas.openxmlformats.org/drawingml/2006/table">
            <a:tbl>
              <a:tblPr firstRow="1" bandRow="1">
                <a:noFill/>
                <a:tableStyleId>{30C25779-D2B6-4495-B9DE-1880F7A0A0B5}</a:tableStyleId>
              </a:tblPr>
              <a:tblGrid>
                <a:gridCol w="32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it as tall as mine?</a:t>
                      </a:r>
                      <a:endParaRPr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u="none" strike="noStrike" cap="none" dirty="0">
                          <a:latin typeface="Century Gothic"/>
                          <a:sym typeface="Century Gothic"/>
                        </a:rPr>
                        <a:t>Yours won the prize.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 my friend.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 car is theirs.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4" name="Google Shape;264;p10"/>
          <p:cNvSpPr txBox="1"/>
          <p:nvPr/>
        </p:nvSpPr>
        <p:spPr>
          <a:xfrm>
            <a:off x="678168" y="844685"/>
            <a:ext cx="73536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these sentences contain a possessive pronoun?</a:t>
            </a:r>
            <a:endParaRPr dirty="0"/>
          </a:p>
        </p:txBody>
      </p:sp>
      <p:pic>
        <p:nvPicPr>
          <p:cNvPr id="265" name="Google Shape;265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136906" y="4370022"/>
            <a:ext cx="395901" cy="2934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Google Shape;235;p9">
            <a:extLst>
              <a:ext uri="{FF2B5EF4-FFF2-40B4-BE49-F238E27FC236}">
                <a16:creationId xmlns:a16="http://schemas.microsoft.com/office/drawing/2014/main" id="{F55A2627-E325-47A4-9BB2-DEE6B310B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964367"/>
              </p:ext>
            </p:extLst>
          </p:nvPr>
        </p:nvGraphicFramePr>
        <p:xfrm>
          <a:off x="10354567" y="2807870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  <p:sp>
        <p:nvSpPr>
          <p:cNvPr id="22" name="Google Shape;259;p10">
            <a:extLst>
              <a:ext uri="{FF2B5EF4-FFF2-40B4-BE49-F238E27FC236}">
                <a16:creationId xmlns:a16="http://schemas.microsoft.com/office/drawing/2014/main" id="{21C9F8D7-4A28-4FB9-B6DD-7DBCB81E16A3}"/>
              </a:ext>
            </a:extLst>
          </p:cNvPr>
          <p:cNvSpPr txBox="1"/>
          <p:nvPr/>
        </p:nvSpPr>
        <p:spPr>
          <a:xfrm>
            <a:off x="798413" y="5667211"/>
            <a:ext cx="83441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used to replace a noun.</a:t>
            </a:r>
            <a:endParaRPr dirty="0"/>
          </a:p>
        </p:txBody>
      </p:sp>
      <p:sp>
        <p:nvSpPr>
          <p:cNvPr id="23" name="Google Shape;263;p10">
            <a:extLst>
              <a:ext uri="{FF2B5EF4-FFF2-40B4-BE49-F238E27FC236}">
                <a16:creationId xmlns:a16="http://schemas.microsoft.com/office/drawing/2014/main" id="{B0E6B7EC-4B1C-4BDE-849A-C7BF17E777C5}"/>
              </a:ext>
            </a:extLst>
          </p:cNvPr>
          <p:cNvSpPr txBox="1"/>
          <p:nvPr/>
        </p:nvSpPr>
        <p:spPr>
          <a:xfrm>
            <a:off x="798413" y="5347739"/>
            <a:ext cx="7197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us about something that someone owns.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0" y="-1"/>
            <a:ext cx="4816222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 explanation</a:t>
            </a:r>
            <a:endParaRPr dirty="0"/>
          </a:p>
        </p:txBody>
      </p:sp>
      <p:sp>
        <p:nvSpPr>
          <p:cNvPr id="225" name="Google Shape;225;p9"/>
          <p:cNvSpPr txBox="1"/>
          <p:nvPr/>
        </p:nvSpPr>
        <p:spPr>
          <a:xfrm>
            <a:off x="10181939" y="1250631"/>
            <a:ext cx="198866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possessive pronoun?</a:t>
            </a:r>
            <a:endParaRPr dirty="0"/>
          </a:p>
        </p:txBody>
      </p:sp>
      <p:pic>
        <p:nvPicPr>
          <p:cNvPr id="226" name="Google Shape;22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305380" y="1810455"/>
            <a:ext cx="5933374" cy="46162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possessive pronoun.</a:t>
            </a:r>
            <a:endParaRPr sz="1600" dirty="0"/>
          </a:p>
        </p:txBody>
      </p:sp>
      <p:sp>
        <p:nvSpPr>
          <p:cNvPr id="232" name="Google Shape;232;p9"/>
          <p:cNvSpPr txBox="1"/>
          <p:nvPr/>
        </p:nvSpPr>
        <p:spPr>
          <a:xfrm>
            <a:off x="92843" y="519638"/>
            <a:ext cx="69619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us about something that someone owns.</a:t>
            </a:r>
            <a:endParaRPr dirty="0"/>
          </a:p>
        </p:txBody>
      </p:sp>
      <p:sp>
        <p:nvSpPr>
          <p:cNvPr id="233" name="Google Shape;233;p9"/>
          <p:cNvSpPr txBox="1"/>
          <p:nvPr/>
        </p:nvSpPr>
        <p:spPr>
          <a:xfrm>
            <a:off x="48582" y="1192429"/>
            <a:ext cx="65837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Possessive pronouns </a:t>
            </a: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used to replace a noun.</a:t>
            </a:r>
            <a:endParaRPr dirty="0"/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539376" y="448214"/>
          <a:ext cx="1552725" cy="3474800"/>
        </p:xfrm>
        <a:graphic>
          <a:graphicData uri="http://schemas.openxmlformats.org/drawingml/2006/table">
            <a:tbl>
              <a:tblPr firstRow="1" bandRow="1">
                <a:noFill/>
                <a:tableStyleId>{C28C2CC4-749D-4740-9442-927E5F76C9C1}</a:tableStyleId>
              </a:tblPr>
              <a:tblGrid>
                <a:gridCol w="15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Possessive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pronouns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mine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yours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his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hers</a:t>
                      </a: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ours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its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424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2000" dirty="0">
                          <a:latin typeface="Century Gothic" panose="020B0502020202020204" pitchFamily="34" charset="0"/>
                        </a:rPr>
                        <a:t>theirs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1373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305380" y="2804902"/>
            <a:ext cx="72339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labelled the stationery, so I knew what was mine.</a:t>
            </a:r>
            <a:endParaRPr dirty="0"/>
          </a:p>
        </p:txBody>
      </p:sp>
      <p:sp>
        <p:nvSpPr>
          <p:cNvPr id="238" name="Google Shape;238;p9"/>
          <p:cNvSpPr txBox="1"/>
          <p:nvPr/>
        </p:nvSpPr>
        <p:spPr>
          <a:xfrm>
            <a:off x="363873" y="3875144"/>
            <a:ext cx="6082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iPad is ours to share.</a:t>
            </a:r>
            <a:endParaRPr lang="en-US" sz="2000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305380" y="4765476"/>
            <a:ext cx="69375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book on the shelf is theirs, not mine.</a:t>
            </a:r>
            <a:endParaRPr dirty="0"/>
          </a:p>
        </p:txBody>
      </p:sp>
      <p:sp>
        <p:nvSpPr>
          <p:cNvPr id="21" name="Google Shape;197;p7">
            <a:extLst>
              <a:ext uri="{FF2B5EF4-FFF2-40B4-BE49-F238E27FC236}">
                <a16:creationId xmlns:a16="http://schemas.microsoft.com/office/drawing/2014/main" id="{7ED90FFB-B3EA-4E60-B946-17709AA5C723}"/>
              </a:ext>
            </a:extLst>
          </p:cNvPr>
          <p:cNvSpPr/>
          <p:nvPr/>
        </p:nvSpPr>
        <p:spPr>
          <a:xfrm>
            <a:off x="6357512" y="2734871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97;p7">
            <a:extLst>
              <a:ext uri="{FF2B5EF4-FFF2-40B4-BE49-F238E27FC236}">
                <a16:creationId xmlns:a16="http://schemas.microsoft.com/office/drawing/2014/main" id="{C0D06D90-F6C2-4843-BFD8-33389C26BF0E}"/>
              </a:ext>
            </a:extLst>
          </p:cNvPr>
          <p:cNvSpPr/>
          <p:nvPr/>
        </p:nvSpPr>
        <p:spPr>
          <a:xfrm>
            <a:off x="1710849" y="3832584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197;p7">
            <a:extLst>
              <a:ext uri="{FF2B5EF4-FFF2-40B4-BE49-F238E27FC236}">
                <a16:creationId xmlns:a16="http://schemas.microsoft.com/office/drawing/2014/main" id="{F10EDA5A-67AE-49B6-8B76-1011B7CE1D66}"/>
              </a:ext>
            </a:extLst>
          </p:cNvPr>
          <p:cNvSpPr/>
          <p:nvPr/>
        </p:nvSpPr>
        <p:spPr>
          <a:xfrm>
            <a:off x="3272067" y="4710377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97;p7">
            <a:extLst>
              <a:ext uri="{FF2B5EF4-FFF2-40B4-BE49-F238E27FC236}">
                <a16:creationId xmlns:a16="http://schemas.microsoft.com/office/drawing/2014/main" id="{4C659F0E-D250-4698-A783-80E22B00F0AD}"/>
              </a:ext>
            </a:extLst>
          </p:cNvPr>
          <p:cNvSpPr/>
          <p:nvPr/>
        </p:nvSpPr>
        <p:spPr>
          <a:xfrm>
            <a:off x="4560218" y="4730481"/>
            <a:ext cx="697262" cy="470100"/>
          </a:xfrm>
          <a:prstGeom prst="ellipse">
            <a:avLst/>
          </a:prstGeom>
          <a:noFill/>
          <a:ln w="3492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03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902</Words>
  <Application>Microsoft Office PowerPoint</Application>
  <PresentationFormat>Widescreen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Quattrocento Sans</vt:lpstr>
      <vt:lpstr>Century Gothic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3</cp:revision>
  <dcterms:created xsi:type="dcterms:W3CDTF">2021-08-04T08:19:39Z</dcterms:created>
  <dcterms:modified xsi:type="dcterms:W3CDTF">2023-04-04T15:22:37Z</dcterms:modified>
</cp:coreProperties>
</file>