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84" r:id="rId6"/>
    <p:sldId id="274" r:id="rId7"/>
    <p:sldId id="275" r:id="rId8"/>
    <p:sldId id="276" r:id="rId9"/>
    <p:sldId id="277" r:id="rId10"/>
    <p:sldId id="278" r:id="rId11"/>
    <p:sldId id="263" r:id="rId12"/>
    <p:sldId id="265" r:id="rId13"/>
    <p:sldId id="279" r:id="rId14"/>
    <p:sldId id="280" r:id="rId15"/>
    <p:sldId id="281" r:id="rId16"/>
    <p:sldId id="282" r:id="rId17"/>
    <p:sldId id="283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Quattrocento Sans" panose="020B0502050000020003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gPVJsJFEZwq+xPkPMKSjGWGVyS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FCAAB83-CC69-486A-B40D-C13D3A3ECF9F}">
  <a:tblStyle styleId="{EFCAAB83-CC69-486A-B40D-C13D3A3ECF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0881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1" name="Google Shape;2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1" name="Google Shape;2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92811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1" name="Google Shape;2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87071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1" name="Google Shape;2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59635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1" name="Google Shape;2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19388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1" name="Google Shape;2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1833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5318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7066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2407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5272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536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2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 dirty="0"/>
              <a:t>Year: 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 dirty="0"/>
              <a:t>Term: 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 dirty="0"/>
              <a:t>Objective: </a:t>
            </a:r>
            <a:r>
              <a:rPr lang="en-AU" b="1" dirty="0"/>
              <a:t>Define pronouns and use them within a sentence (subject position).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 dirty="0"/>
              <a:t>Author: Stephanie Le Lievre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sp>
        <p:nvSpPr>
          <p:cNvPr id="131" name="Google Shape;131;p4"/>
          <p:cNvSpPr txBox="1"/>
          <p:nvPr/>
        </p:nvSpPr>
        <p:spPr>
          <a:xfrm>
            <a:off x="154907" y="766354"/>
            <a:ext cx="8858464" cy="836203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noun names a person, place, thing or idea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Pronouns replace nouns</a:t>
            </a:r>
            <a:endParaRPr dirty="0"/>
          </a:p>
        </p:txBody>
      </p:sp>
      <p:sp>
        <p:nvSpPr>
          <p:cNvPr id="132" name="Google Shape;132;p4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 dirty="0"/>
          </a:p>
        </p:txBody>
      </p:sp>
      <p:pic>
        <p:nvPicPr>
          <p:cNvPr id="136" name="Google Shape;136;p4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4749488" y="2412958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38" name="Google Shape;138;p4"/>
          <p:cNvSpPr txBox="1"/>
          <p:nvPr/>
        </p:nvSpPr>
        <p:spPr>
          <a:xfrm>
            <a:off x="10181939" y="1250631"/>
            <a:ext cx="1988664" cy="138495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pronoun?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noun that the pronoun is replacing?</a:t>
            </a:r>
            <a:endParaRPr dirty="0"/>
          </a:p>
        </p:txBody>
      </p:sp>
      <p:pic>
        <p:nvPicPr>
          <p:cNvPr id="139" name="Google Shape;139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33;p4">
            <a:extLst>
              <a:ext uri="{FF2B5EF4-FFF2-40B4-BE49-F238E27FC236}">
                <a16:creationId xmlns:a16="http://schemas.microsoft.com/office/drawing/2014/main" id="{06225822-C9B1-42D4-BE22-CC11CDA94F20}"/>
              </a:ext>
            </a:extLst>
          </p:cNvPr>
          <p:cNvSpPr txBox="1"/>
          <p:nvPr/>
        </p:nvSpPr>
        <p:spPr>
          <a:xfrm>
            <a:off x="289613" y="4116257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dog chased the ball.</a:t>
            </a: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4D67FC6-8D3B-47C3-9E0D-EDFC8C1E7375}"/>
              </a:ext>
            </a:extLst>
          </p:cNvPr>
          <p:cNvCxnSpPr>
            <a:cxnSpLocks/>
          </p:cNvCxnSpPr>
          <p:nvPr/>
        </p:nvCxnSpPr>
        <p:spPr>
          <a:xfrm flipV="1">
            <a:off x="353211" y="4345757"/>
            <a:ext cx="2069478" cy="3147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E725EC2-A55C-42DA-92FA-9CDEEE91D757}"/>
              </a:ext>
            </a:extLst>
          </p:cNvPr>
          <p:cNvSpPr txBox="1"/>
          <p:nvPr/>
        </p:nvSpPr>
        <p:spPr>
          <a:xfrm>
            <a:off x="736099" y="3486345"/>
            <a:ext cx="1303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It</a:t>
            </a:r>
          </a:p>
        </p:txBody>
      </p:sp>
      <p:sp>
        <p:nvSpPr>
          <p:cNvPr id="14" name="Google Shape;133;p4">
            <a:extLst>
              <a:ext uri="{FF2B5EF4-FFF2-40B4-BE49-F238E27FC236}">
                <a16:creationId xmlns:a16="http://schemas.microsoft.com/office/drawing/2014/main" id="{1982F254-9D0E-4178-AC36-4BCA8F42C077}"/>
              </a:ext>
            </a:extLst>
          </p:cNvPr>
          <p:cNvSpPr txBox="1"/>
          <p:nvPr/>
        </p:nvSpPr>
        <p:spPr>
          <a:xfrm>
            <a:off x="346496" y="4952460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chased the ball.</a:t>
            </a: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848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"/>
          <p:cNvSpPr txBox="1">
            <a:spLocks noGrp="1"/>
          </p:cNvSpPr>
          <p:nvPr>
            <p:ph type="body" idx="1"/>
          </p:nvPr>
        </p:nvSpPr>
        <p:spPr>
          <a:xfrm>
            <a:off x="64071" y="1282231"/>
            <a:ext cx="8863797" cy="493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/>
              <a:t>What sentences contain pronouns?</a:t>
            </a:r>
            <a:endParaRPr sz="2600"/>
          </a:p>
        </p:txBody>
      </p:sp>
      <p:sp>
        <p:nvSpPr>
          <p:cNvPr id="219" name="Google Shape;219;p8"/>
          <p:cNvSpPr txBox="1"/>
          <p:nvPr/>
        </p:nvSpPr>
        <p:spPr>
          <a:xfrm>
            <a:off x="191899" y="5198724"/>
            <a:ext cx="11845504" cy="1221126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noun names a person, place, thing or idea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Pronouns replace nouns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Pronouns keep our writing from sounding monotonous and repetitive</a:t>
            </a:r>
            <a:endParaRPr/>
          </a:p>
        </p:txBody>
      </p:sp>
      <p:sp>
        <p:nvSpPr>
          <p:cNvPr id="220" name="Google Shape;220;p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/>
          </a:p>
        </p:txBody>
      </p:sp>
      <p:sp>
        <p:nvSpPr>
          <p:cNvPr id="221" name="Google Shape;221;p8"/>
          <p:cNvSpPr txBox="1"/>
          <p:nvPr/>
        </p:nvSpPr>
        <p:spPr>
          <a:xfrm>
            <a:off x="10203336" y="917628"/>
            <a:ext cx="1988664" cy="160043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it/ isn’t it a an example of a pronoun?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noun is it taking the place of?</a:t>
            </a:r>
            <a:endParaRPr/>
          </a:p>
        </p:txBody>
      </p:sp>
      <p:pic>
        <p:nvPicPr>
          <p:cNvPr id="222" name="Google Shape;222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547" y="193438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9362" y="2712950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9362" y="352135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8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9362" y="434718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8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90845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8" descr="Logo, 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49869" y="2153143"/>
            <a:ext cx="523601" cy="387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743665" y="3651224"/>
            <a:ext cx="429805" cy="39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81735" y="2834926"/>
            <a:ext cx="523601" cy="387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780688" y="4482617"/>
            <a:ext cx="523601" cy="38701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133;p4">
            <a:extLst>
              <a:ext uri="{FF2B5EF4-FFF2-40B4-BE49-F238E27FC236}">
                <a16:creationId xmlns:a16="http://schemas.microsoft.com/office/drawing/2014/main" id="{3F2D7405-4BD6-42FB-9A7A-CE2BA2739800}"/>
              </a:ext>
            </a:extLst>
          </p:cNvPr>
          <p:cNvSpPr txBox="1"/>
          <p:nvPr/>
        </p:nvSpPr>
        <p:spPr>
          <a:xfrm>
            <a:off x="1147775" y="2039311"/>
            <a:ext cx="676131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went for a run.</a:t>
            </a: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dirty="0"/>
          </a:p>
        </p:txBody>
      </p:sp>
      <p:sp>
        <p:nvSpPr>
          <p:cNvPr id="23" name="Google Shape;133;p4">
            <a:extLst>
              <a:ext uri="{FF2B5EF4-FFF2-40B4-BE49-F238E27FC236}">
                <a16:creationId xmlns:a16="http://schemas.microsoft.com/office/drawing/2014/main" id="{1FDE4139-6478-41BA-97CC-92CB947A5E3C}"/>
              </a:ext>
            </a:extLst>
          </p:cNvPr>
          <p:cNvSpPr txBox="1"/>
          <p:nvPr/>
        </p:nvSpPr>
        <p:spPr>
          <a:xfrm>
            <a:off x="1243440" y="2842742"/>
            <a:ext cx="7287818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likes eating chips.</a:t>
            </a: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dirty="0"/>
          </a:p>
        </p:txBody>
      </p:sp>
      <p:sp>
        <p:nvSpPr>
          <p:cNvPr id="24" name="Google Shape;133;p4">
            <a:extLst>
              <a:ext uri="{FF2B5EF4-FFF2-40B4-BE49-F238E27FC236}">
                <a16:creationId xmlns:a16="http://schemas.microsoft.com/office/drawing/2014/main" id="{D836FCD6-82EC-4886-AB91-13DA936D7F32}"/>
              </a:ext>
            </a:extLst>
          </p:cNvPr>
          <p:cNvSpPr txBox="1"/>
          <p:nvPr/>
        </p:nvSpPr>
        <p:spPr>
          <a:xfrm>
            <a:off x="1243440" y="3589565"/>
            <a:ext cx="7523488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Chase is not at school.</a:t>
            </a: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dirty="0"/>
          </a:p>
        </p:txBody>
      </p:sp>
      <p:sp>
        <p:nvSpPr>
          <p:cNvPr id="25" name="Google Shape;133;p4">
            <a:extLst>
              <a:ext uri="{FF2B5EF4-FFF2-40B4-BE49-F238E27FC236}">
                <a16:creationId xmlns:a16="http://schemas.microsoft.com/office/drawing/2014/main" id="{6A19C9A7-4896-4FEB-BDBE-2745E3DE4A5A}"/>
              </a:ext>
            </a:extLst>
          </p:cNvPr>
          <p:cNvSpPr txBox="1"/>
          <p:nvPr/>
        </p:nvSpPr>
        <p:spPr>
          <a:xfrm>
            <a:off x="1235625" y="4412079"/>
            <a:ext cx="6579196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Macy found a dog.</a:t>
            </a: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"/>
          <p:cNvSpPr txBox="1"/>
          <p:nvPr/>
        </p:nvSpPr>
        <p:spPr>
          <a:xfrm>
            <a:off x="1388768" y="4542577"/>
            <a:ext cx="9414464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AU" sz="32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Mila </a:t>
            </a: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loves to eat fish.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10"/>
          <p:cNvSpPr txBox="1"/>
          <p:nvPr/>
        </p:nvSpPr>
        <p:spPr>
          <a:xfrm>
            <a:off x="1388768" y="5592641"/>
            <a:ext cx="94144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loves to eat fish.</a:t>
            </a:r>
            <a:endParaRPr sz="3200" b="1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0"/>
          <p:cNvSpPr/>
          <p:nvPr/>
        </p:nvSpPr>
        <p:spPr>
          <a:xfrm>
            <a:off x="0" y="382965"/>
            <a:ext cx="4717774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a pronoun to replace the underlined noun.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sentence using the pronoun you have chosen.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00291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63751" y="11060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0"/>
          <p:cNvSpPr txBox="1"/>
          <p:nvPr/>
        </p:nvSpPr>
        <p:spPr>
          <a:xfrm>
            <a:off x="10203336" y="946762"/>
            <a:ext cx="1988664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a pronoun take the place of?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did you choose that pronoun?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71" name="Google Shape;271;p10"/>
          <p:cNvGraphicFramePr/>
          <p:nvPr>
            <p:extLst>
              <p:ext uri="{D42A27DB-BD31-4B8C-83A1-F6EECF244321}">
                <p14:modId xmlns:p14="http://schemas.microsoft.com/office/powerpoint/2010/main" val="422286095"/>
              </p:ext>
            </p:extLst>
          </p:nvPr>
        </p:nvGraphicFramePr>
        <p:xfrm>
          <a:off x="7380402" y="839039"/>
          <a:ext cx="1333475" cy="2932475"/>
        </p:xfrm>
        <a:graphic>
          <a:graphicData uri="http://schemas.openxmlformats.org/drawingml/2006/table">
            <a:tbl>
              <a:tblPr>
                <a:noFill/>
                <a:tableStyleId>{EFCAAB83-CC69-486A-B40D-C13D3A3ECF9F}</a:tableStyleId>
              </a:tblPr>
              <a:tblGrid>
                <a:gridCol w="133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Pronouns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she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they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it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"/>
          <p:cNvSpPr txBox="1"/>
          <p:nvPr/>
        </p:nvSpPr>
        <p:spPr>
          <a:xfrm>
            <a:off x="1388768" y="4542577"/>
            <a:ext cx="9414464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AU" sz="32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Jake and Lily </a:t>
            </a: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walked to the shops.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10"/>
          <p:cNvSpPr txBox="1"/>
          <p:nvPr/>
        </p:nvSpPr>
        <p:spPr>
          <a:xfrm>
            <a:off x="1388768" y="5592641"/>
            <a:ext cx="94144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walked to the shops.</a:t>
            </a:r>
            <a:endParaRPr sz="3200" b="1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rPr lang="en-US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0"/>
          <p:cNvSpPr/>
          <p:nvPr/>
        </p:nvSpPr>
        <p:spPr>
          <a:xfrm>
            <a:off x="0" y="382965"/>
            <a:ext cx="4717774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a pronoun to replace the underlined noun.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sentence using the pronoun you have chosen.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9387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0371" y="11060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0"/>
          <p:cNvSpPr txBox="1"/>
          <p:nvPr/>
        </p:nvSpPr>
        <p:spPr>
          <a:xfrm>
            <a:off x="10203336" y="946762"/>
            <a:ext cx="1988664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a pronoun take the place of?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did you choose that pronoun?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71" name="Google Shape;271;p10"/>
          <p:cNvGraphicFramePr/>
          <p:nvPr/>
        </p:nvGraphicFramePr>
        <p:xfrm>
          <a:off x="7380402" y="839039"/>
          <a:ext cx="1333475" cy="2932475"/>
        </p:xfrm>
        <a:graphic>
          <a:graphicData uri="http://schemas.openxmlformats.org/drawingml/2006/table">
            <a:tbl>
              <a:tblPr>
                <a:noFill/>
                <a:tableStyleId>{EFCAAB83-CC69-486A-B40D-C13D3A3ECF9F}</a:tableStyleId>
              </a:tblPr>
              <a:tblGrid>
                <a:gridCol w="133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Pronouns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she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they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it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1" name="Google Shape;194;p10" descr="Icon&#10;&#10;Description automatically generated">
            <a:extLst>
              <a:ext uri="{FF2B5EF4-FFF2-40B4-BE49-F238E27FC236}">
                <a16:creationId xmlns:a16="http://schemas.microsoft.com/office/drawing/2014/main" id="{2F5C9698-6F35-4C59-8C4D-8300828839E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886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"/>
          <p:cNvSpPr txBox="1"/>
          <p:nvPr/>
        </p:nvSpPr>
        <p:spPr>
          <a:xfrm>
            <a:off x="1388768" y="4542577"/>
            <a:ext cx="9414464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AU" sz="32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Santa </a:t>
            </a: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bringing presents.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10"/>
          <p:cNvSpPr txBox="1"/>
          <p:nvPr/>
        </p:nvSpPr>
        <p:spPr>
          <a:xfrm>
            <a:off x="1388768" y="5592641"/>
            <a:ext cx="94144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is bringing presents.</a:t>
            </a:r>
            <a:endParaRPr sz="3200" b="1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rPr lang="en-US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0"/>
          <p:cNvSpPr/>
          <p:nvPr/>
        </p:nvSpPr>
        <p:spPr>
          <a:xfrm>
            <a:off x="0" y="382965"/>
            <a:ext cx="4717774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a pronoun to replace the underlined noun.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sentence using the pronoun you have chosen.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9387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0371" y="11060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0"/>
          <p:cNvSpPr txBox="1"/>
          <p:nvPr/>
        </p:nvSpPr>
        <p:spPr>
          <a:xfrm>
            <a:off x="10203336" y="946762"/>
            <a:ext cx="1988664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a pronoun take the place of?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did you choose that pronoun?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71" name="Google Shape;271;p10"/>
          <p:cNvGraphicFramePr/>
          <p:nvPr/>
        </p:nvGraphicFramePr>
        <p:xfrm>
          <a:off x="7380402" y="839039"/>
          <a:ext cx="1333475" cy="2932475"/>
        </p:xfrm>
        <a:graphic>
          <a:graphicData uri="http://schemas.openxmlformats.org/drawingml/2006/table">
            <a:tbl>
              <a:tblPr>
                <a:noFill/>
                <a:tableStyleId>{EFCAAB83-CC69-486A-B40D-C13D3A3ECF9F}</a:tableStyleId>
              </a:tblPr>
              <a:tblGrid>
                <a:gridCol w="133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Pronouns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she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they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it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1" name="Google Shape;194;p10" descr="Icon&#10;&#10;Description automatically generated">
            <a:extLst>
              <a:ext uri="{FF2B5EF4-FFF2-40B4-BE49-F238E27FC236}">
                <a16:creationId xmlns:a16="http://schemas.microsoft.com/office/drawing/2014/main" id="{2F5C9698-6F35-4C59-8C4D-8300828839E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145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"/>
          <p:cNvSpPr txBox="1"/>
          <p:nvPr/>
        </p:nvSpPr>
        <p:spPr>
          <a:xfrm>
            <a:off x="1388768" y="4542577"/>
            <a:ext cx="9414464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AU" sz="32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horse </a:t>
            </a: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rode away.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10"/>
          <p:cNvSpPr txBox="1"/>
          <p:nvPr/>
        </p:nvSpPr>
        <p:spPr>
          <a:xfrm>
            <a:off x="1388768" y="5592641"/>
            <a:ext cx="94144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rode away.</a:t>
            </a:r>
            <a:endParaRPr sz="3200" b="1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rPr lang="en-US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0"/>
          <p:cNvSpPr/>
          <p:nvPr/>
        </p:nvSpPr>
        <p:spPr>
          <a:xfrm>
            <a:off x="0" y="382965"/>
            <a:ext cx="4717774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a pronoun to replace the underlined noun.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sentence using the pronoun you have chosen.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9387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0371" y="11060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0"/>
          <p:cNvSpPr txBox="1"/>
          <p:nvPr/>
        </p:nvSpPr>
        <p:spPr>
          <a:xfrm>
            <a:off x="10203336" y="946762"/>
            <a:ext cx="1988664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a pronoun take the place of?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did you choose that pronoun?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71" name="Google Shape;271;p10"/>
          <p:cNvGraphicFramePr/>
          <p:nvPr/>
        </p:nvGraphicFramePr>
        <p:xfrm>
          <a:off x="7380402" y="839039"/>
          <a:ext cx="1333475" cy="2932475"/>
        </p:xfrm>
        <a:graphic>
          <a:graphicData uri="http://schemas.openxmlformats.org/drawingml/2006/table">
            <a:tbl>
              <a:tblPr>
                <a:noFill/>
                <a:tableStyleId>{EFCAAB83-CC69-486A-B40D-C13D3A3ECF9F}</a:tableStyleId>
              </a:tblPr>
              <a:tblGrid>
                <a:gridCol w="133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Pronouns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she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they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it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1" name="Google Shape;194;p10" descr="Icon&#10;&#10;Description automatically generated">
            <a:extLst>
              <a:ext uri="{FF2B5EF4-FFF2-40B4-BE49-F238E27FC236}">
                <a16:creationId xmlns:a16="http://schemas.microsoft.com/office/drawing/2014/main" id="{2F5C9698-6F35-4C59-8C4D-8300828839E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605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"/>
          <p:cNvSpPr txBox="1"/>
          <p:nvPr/>
        </p:nvSpPr>
        <p:spPr>
          <a:xfrm>
            <a:off x="1388768" y="4542577"/>
            <a:ext cx="9414464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AU" sz="32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Bluey and Bingo </a:t>
            </a: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hugged. 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10"/>
          <p:cNvSpPr txBox="1"/>
          <p:nvPr/>
        </p:nvSpPr>
        <p:spPr>
          <a:xfrm>
            <a:off x="2408252" y="5464257"/>
            <a:ext cx="670113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hugged.</a:t>
            </a:r>
            <a:endParaRPr sz="3200" b="1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rPr lang="en-US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0"/>
          <p:cNvSpPr/>
          <p:nvPr/>
        </p:nvSpPr>
        <p:spPr>
          <a:xfrm>
            <a:off x="0" y="382965"/>
            <a:ext cx="4717774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a pronoun to replace the underlined noun.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sentence using the pronoun you have chosen.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9387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0371" y="11060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0"/>
          <p:cNvSpPr txBox="1"/>
          <p:nvPr/>
        </p:nvSpPr>
        <p:spPr>
          <a:xfrm>
            <a:off x="10203336" y="946762"/>
            <a:ext cx="1988664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a pronoun take the place of?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did you choose that pronoun?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71" name="Google Shape;271;p10"/>
          <p:cNvGraphicFramePr/>
          <p:nvPr/>
        </p:nvGraphicFramePr>
        <p:xfrm>
          <a:off x="7380402" y="839039"/>
          <a:ext cx="1333475" cy="2932475"/>
        </p:xfrm>
        <a:graphic>
          <a:graphicData uri="http://schemas.openxmlformats.org/drawingml/2006/table">
            <a:tbl>
              <a:tblPr>
                <a:noFill/>
                <a:tableStyleId>{EFCAAB83-CC69-486A-B40D-C13D3A3ECF9F}</a:tableStyleId>
              </a:tblPr>
              <a:tblGrid>
                <a:gridCol w="133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Pronouns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she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they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it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1" name="Google Shape;194;p10" descr="Icon&#10;&#10;Description automatically generated">
            <a:extLst>
              <a:ext uri="{FF2B5EF4-FFF2-40B4-BE49-F238E27FC236}">
                <a16:creationId xmlns:a16="http://schemas.microsoft.com/office/drawing/2014/main" id="{2F5C9698-6F35-4C59-8C4D-8300828839E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Bluey: How the kids show is changing the way we parent | The Courier Mail">
            <a:extLst>
              <a:ext uri="{FF2B5EF4-FFF2-40B4-BE49-F238E27FC236}">
                <a16:creationId xmlns:a16="http://schemas.microsoft.com/office/drawing/2014/main" id="{F020FC1F-2C33-486E-91D4-1B6CBC2BE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250" y="1991843"/>
            <a:ext cx="3821472" cy="242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98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"/>
          <p:cNvSpPr txBox="1"/>
          <p:nvPr/>
        </p:nvSpPr>
        <p:spPr>
          <a:xfrm>
            <a:off x="1388768" y="4542577"/>
            <a:ext cx="9414464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AU" sz="32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sentences based on topics/books/units</a:t>
            </a: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rPr lang="en-US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0"/>
          <p:cNvSpPr/>
          <p:nvPr/>
        </p:nvSpPr>
        <p:spPr>
          <a:xfrm>
            <a:off x="0" y="382965"/>
            <a:ext cx="4717774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a pronoun to replace the underlined noun.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sentence using the pronoun you have chosen.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2702" y="9911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0"/>
          <p:cNvSpPr txBox="1"/>
          <p:nvPr/>
        </p:nvSpPr>
        <p:spPr>
          <a:xfrm>
            <a:off x="10203336" y="946762"/>
            <a:ext cx="1988664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a pronoun take the place of?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did you choose that pronoun?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71" name="Google Shape;271;p10"/>
          <p:cNvGraphicFramePr/>
          <p:nvPr/>
        </p:nvGraphicFramePr>
        <p:xfrm>
          <a:off x="7380402" y="839039"/>
          <a:ext cx="1333475" cy="2932475"/>
        </p:xfrm>
        <a:graphic>
          <a:graphicData uri="http://schemas.openxmlformats.org/drawingml/2006/table">
            <a:tbl>
              <a:tblPr>
                <a:noFill/>
                <a:tableStyleId>{EFCAAB83-CC69-486A-B40D-C13D3A3ECF9F}</a:tableStyleId>
              </a:tblPr>
              <a:tblGrid>
                <a:gridCol w="133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Pronouns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she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they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it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3" name="Google Shape;205;p16" descr="Icon&#10;&#10;Description automatically generated">
            <a:extLst>
              <a:ext uri="{FF2B5EF4-FFF2-40B4-BE49-F238E27FC236}">
                <a16:creationId xmlns:a16="http://schemas.microsoft.com/office/drawing/2014/main" id="{78C7ED73-1ADF-441E-8F18-3594D0FACED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99863" y="69145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610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5" name="Google Shape;115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4130311" y="472809"/>
            <a:ext cx="3433156" cy="9233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 and paste these icons to the appropriate slides to indicate engagement norms/CFU strategies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/>
          <p:nvPr/>
        </p:nvSpPr>
        <p:spPr>
          <a:xfrm>
            <a:off x="904875" y="2190750"/>
            <a:ext cx="10553700" cy="52318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Define pronouns and use them within a sentence. </a:t>
            </a: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/>
          </a:p>
        </p:txBody>
      </p:sp>
      <p:pic>
        <p:nvPicPr>
          <p:cNvPr id="124" name="Google Shape;124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sp>
        <p:nvSpPr>
          <p:cNvPr id="131" name="Google Shape;131;p4"/>
          <p:cNvSpPr txBox="1"/>
          <p:nvPr/>
        </p:nvSpPr>
        <p:spPr>
          <a:xfrm>
            <a:off x="154907" y="766354"/>
            <a:ext cx="8858464" cy="836203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noun names a person, place, thing or idea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Pronouns replace nouns</a:t>
            </a:r>
            <a:endParaRPr dirty="0"/>
          </a:p>
        </p:txBody>
      </p:sp>
      <p:sp>
        <p:nvSpPr>
          <p:cNvPr id="137" name="Google Shape;137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38" name="Google Shape;138;p4"/>
          <p:cNvSpPr txBox="1"/>
          <p:nvPr/>
        </p:nvSpPr>
        <p:spPr>
          <a:xfrm>
            <a:off x="10181939" y="1250631"/>
            <a:ext cx="1988664" cy="73862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entury Gothic"/>
                <a:sym typeface="Century Gothic"/>
              </a:rPr>
              <a:t>Can you tell me one pronoun?</a:t>
            </a:r>
            <a:endParaRPr dirty="0"/>
          </a:p>
        </p:txBody>
      </p:sp>
      <p:pic>
        <p:nvPicPr>
          <p:cNvPr id="139" name="Google Shape;139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" name="Google Shape;271;p10">
            <a:extLst>
              <a:ext uri="{FF2B5EF4-FFF2-40B4-BE49-F238E27FC236}">
                <a16:creationId xmlns:a16="http://schemas.microsoft.com/office/drawing/2014/main" id="{08544574-126F-47E2-8AC4-7D73B1AEE3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1514645"/>
              </p:ext>
            </p:extLst>
          </p:nvPr>
        </p:nvGraphicFramePr>
        <p:xfrm>
          <a:off x="4501686" y="1999580"/>
          <a:ext cx="2059370" cy="3533957"/>
        </p:xfrm>
        <a:graphic>
          <a:graphicData uri="http://schemas.openxmlformats.org/drawingml/2006/table">
            <a:tbl>
              <a:tblPr>
                <a:noFill/>
                <a:tableStyleId>{EFCAAB83-CC69-486A-B40D-C13D3A3ECF9F}</a:tableStyleId>
              </a:tblPr>
              <a:tblGrid>
                <a:gridCol w="2059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8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Pronouns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8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she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8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they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8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it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8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sp>
        <p:nvSpPr>
          <p:cNvPr id="131" name="Google Shape;131;p4"/>
          <p:cNvSpPr txBox="1"/>
          <p:nvPr/>
        </p:nvSpPr>
        <p:spPr>
          <a:xfrm>
            <a:off x="154907" y="766354"/>
            <a:ext cx="8858464" cy="836203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noun names a person, place, thing or idea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Pronouns replace nouns</a:t>
            </a:r>
            <a:endParaRPr dirty="0"/>
          </a:p>
        </p:txBody>
      </p:sp>
      <p:sp>
        <p:nvSpPr>
          <p:cNvPr id="132" name="Google Shape;132;p4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 dirty="0"/>
          </a:p>
        </p:txBody>
      </p:sp>
      <p:pic>
        <p:nvPicPr>
          <p:cNvPr id="136" name="Google Shape;136;p4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4749488" y="2412958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38" name="Google Shape;138;p4"/>
          <p:cNvSpPr txBox="1"/>
          <p:nvPr/>
        </p:nvSpPr>
        <p:spPr>
          <a:xfrm>
            <a:off x="10181939" y="1250631"/>
            <a:ext cx="1988664" cy="138495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pronoun?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noun that the pronoun is replacing?</a:t>
            </a:r>
            <a:endParaRPr dirty="0"/>
          </a:p>
        </p:txBody>
      </p:sp>
      <p:pic>
        <p:nvPicPr>
          <p:cNvPr id="139" name="Google Shape;139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33;p4">
            <a:extLst>
              <a:ext uri="{FF2B5EF4-FFF2-40B4-BE49-F238E27FC236}">
                <a16:creationId xmlns:a16="http://schemas.microsoft.com/office/drawing/2014/main" id="{06225822-C9B1-42D4-BE22-CC11CDA94F20}"/>
              </a:ext>
            </a:extLst>
          </p:cNvPr>
          <p:cNvSpPr txBox="1"/>
          <p:nvPr/>
        </p:nvSpPr>
        <p:spPr>
          <a:xfrm>
            <a:off x="289613" y="4116257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 went to school today.</a:t>
            </a: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4D67FC6-8D3B-47C3-9E0D-EDFC8C1E7375}"/>
              </a:ext>
            </a:extLst>
          </p:cNvPr>
          <p:cNvCxnSpPr/>
          <p:nvPr/>
        </p:nvCxnSpPr>
        <p:spPr>
          <a:xfrm flipV="1">
            <a:off x="405353" y="4176074"/>
            <a:ext cx="716437" cy="5373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E725EC2-A55C-42DA-92FA-9CDEEE91D757}"/>
              </a:ext>
            </a:extLst>
          </p:cNvPr>
          <p:cNvSpPr txBox="1"/>
          <p:nvPr/>
        </p:nvSpPr>
        <p:spPr>
          <a:xfrm>
            <a:off x="421404" y="3525022"/>
            <a:ext cx="1049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He</a:t>
            </a:r>
          </a:p>
        </p:txBody>
      </p:sp>
      <p:sp>
        <p:nvSpPr>
          <p:cNvPr id="28" name="Google Shape;133;p4">
            <a:extLst>
              <a:ext uri="{FF2B5EF4-FFF2-40B4-BE49-F238E27FC236}">
                <a16:creationId xmlns:a16="http://schemas.microsoft.com/office/drawing/2014/main" id="{AE289991-088A-46CA-B113-0000A7D20012}"/>
              </a:ext>
            </a:extLst>
          </p:cNvPr>
          <p:cNvSpPr txBox="1"/>
          <p:nvPr/>
        </p:nvSpPr>
        <p:spPr>
          <a:xfrm>
            <a:off x="325099" y="5043579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went to school today.</a:t>
            </a: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064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sp>
        <p:nvSpPr>
          <p:cNvPr id="131" name="Google Shape;131;p4"/>
          <p:cNvSpPr txBox="1"/>
          <p:nvPr/>
        </p:nvSpPr>
        <p:spPr>
          <a:xfrm>
            <a:off x="154907" y="766354"/>
            <a:ext cx="8858464" cy="836203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noun names a person, place, thing or idea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Pronouns replace nouns</a:t>
            </a:r>
            <a:endParaRPr dirty="0"/>
          </a:p>
        </p:txBody>
      </p:sp>
      <p:sp>
        <p:nvSpPr>
          <p:cNvPr id="132" name="Google Shape;132;p4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 dirty="0"/>
          </a:p>
        </p:txBody>
      </p:sp>
      <p:pic>
        <p:nvPicPr>
          <p:cNvPr id="136" name="Google Shape;136;p4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4749488" y="2412958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38" name="Google Shape;138;p4"/>
          <p:cNvSpPr txBox="1"/>
          <p:nvPr/>
        </p:nvSpPr>
        <p:spPr>
          <a:xfrm>
            <a:off x="10181939" y="1250631"/>
            <a:ext cx="1988664" cy="138495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pronoun?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noun that the pronoun is replacing?</a:t>
            </a:r>
            <a:endParaRPr dirty="0"/>
          </a:p>
        </p:txBody>
      </p:sp>
      <p:pic>
        <p:nvPicPr>
          <p:cNvPr id="139" name="Google Shape;139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33;p4">
            <a:extLst>
              <a:ext uri="{FF2B5EF4-FFF2-40B4-BE49-F238E27FC236}">
                <a16:creationId xmlns:a16="http://schemas.microsoft.com/office/drawing/2014/main" id="{06225822-C9B1-42D4-BE22-CC11CDA94F20}"/>
              </a:ext>
            </a:extLst>
          </p:cNvPr>
          <p:cNvSpPr txBox="1"/>
          <p:nvPr/>
        </p:nvSpPr>
        <p:spPr>
          <a:xfrm>
            <a:off x="289613" y="4116257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Sally went to school today.</a:t>
            </a: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4D67FC6-8D3B-47C3-9E0D-EDFC8C1E7375}"/>
              </a:ext>
            </a:extLst>
          </p:cNvPr>
          <p:cNvCxnSpPr/>
          <p:nvPr/>
        </p:nvCxnSpPr>
        <p:spPr>
          <a:xfrm flipV="1">
            <a:off x="405353" y="4176074"/>
            <a:ext cx="716437" cy="5373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E725EC2-A55C-42DA-92FA-9CDEEE91D757}"/>
              </a:ext>
            </a:extLst>
          </p:cNvPr>
          <p:cNvSpPr txBox="1"/>
          <p:nvPr/>
        </p:nvSpPr>
        <p:spPr>
          <a:xfrm>
            <a:off x="421404" y="3525022"/>
            <a:ext cx="1049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She</a:t>
            </a:r>
          </a:p>
        </p:txBody>
      </p:sp>
      <p:sp>
        <p:nvSpPr>
          <p:cNvPr id="15" name="Google Shape;133;p4">
            <a:extLst>
              <a:ext uri="{FF2B5EF4-FFF2-40B4-BE49-F238E27FC236}">
                <a16:creationId xmlns:a16="http://schemas.microsoft.com/office/drawing/2014/main" id="{C75D9866-FCFA-43D8-850F-2AE6918FCD7E}"/>
              </a:ext>
            </a:extLst>
          </p:cNvPr>
          <p:cNvSpPr txBox="1"/>
          <p:nvPr/>
        </p:nvSpPr>
        <p:spPr>
          <a:xfrm>
            <a:off x="289613" y="5079288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went to school today.</a:t>
            </a: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420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sp>
        <p:nvSpPr>
          <p:cNvPr id="131" name="Google Shape;131;p4"/>
          <p:cNvSpPr txBox="1"/>
          <p:nvPr/>
        </p:nvSpPr>
        <p:spPr>
          <a:xfrm>
            <a:off x="154907" y="766354"/>
            <a:ext cx="8858464" cy="836203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noun names a person, place, thing or idea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Pronouns replace nouns</a:t>
            </a:r>
            <a:endParaRPr dirty="0"/>
          </a:p>
        </p:txBody>
      </p:sp>
      <p:sp>
        <p:nvSpPr>
          <p:cNvPr id="132" name="Google Shape;132;p4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 dirty="0"/>
          </a:p>
        </p:txBody>
      </p:sp>
      <p:pic>
        <p:nvPicPr>
          <p:cNvPr id="136" name="Google Shape;136;p4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4749488" y="2412958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38" name="Google Shape;138;p4"/>
          <p:cNvSpPr txBox="1"/>
          <p:nvPr/>
        </p:nvSpPr>
        <p:spPr>
          <a:xfrm>
            <a:off x="10181939" y="1250631"/>
            <a:ext cx="1988664" cy="138495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pronoun?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noun that the pronoun is replacing?</a:t>
            </a:r>
            <a:endParaRPr dirty="0"/>
          </a:p>
        </p:txBody>
      </p:sp>
      <p:pic>
        <p:nvPicPr>
          <p:cNvPr id="139" name="Google Shape;139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33;p4">
            <a:extLst>
              <a:ext uri="{FF2B5EF4-FFF2-40B4-BE49-F238E27FC236}">
                <a16:creationId xmlns:a16="http://schemas.microsoft.com/office/drawing/2014/main" id="{06225822-C9B1-42D4-BE22-CC11CDA94F20}"/>
              </a:ext>
            </a:extLst>
          </p:cNvPr>
          <p:cNvSpPr txBox="1"/>
          <p:nvPr/>
        </p:nvSpPr>
        <p:spPr>
          <a:xfrm>
            <a:off x="289613" y="4116257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 and Sally went to school today.</a:t>
            </a: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4D67FC6-8D3B-47C3-9E0D-EDFC8C1E7375}"/>
              </a:ext>
            </a:extLst>
          </p:cNvPr>
          <p:cNvCxnSpPr>
            <a:cxnSpLocks/>
          </p:cNvCxnSpPr>
          <p:nvPr/>
        </p:nvCxnSpPr>
        <p:spPr>
          <a:xfrm flipV="1">
            <a:off x="405353" y="4402318"/>
            <a:ext cx="2894028" cy="3110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E725EC2-A55C-42DA-92FA-9CDEEE91D757}"/>
              </a:ext>
            </a:extLst>
          </p:cNvPr>
          <p:cNvSpPr txBox="1"/>
          <p:nvPr/>
        </p:nvSpPr>
        <p:spPr>
          <a:xfrm>
            <a:off x="421404" y="3525022"/>
            <a:ext cx="1303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They</a:t>
            </a:r>
          </a:p>
        </p:txBody>
      </p:sp>
      <p:sp>
        <p:nvSpPr>
          <p:cNvPr id="15" name="Google Shape;133;p4">
            <a:extLst>
              <a:ext uri="{FF2B5EF4-FFF2-40B4-BE49-F238E27FC236}">
                <a16:creationId xmlns:a16="http://schemas.microsoft.com/office/drawing/2014/main" id="{43CF8843-C8D7-4FF2-B2A4-2EF8F8F6BD8F}"/>
              </a:ext>
            </a:extLst>
          </p:cNvPr>
          <p:cNvSpPr txBox="1"/>
          <p:nvPr/>
        </p:nvSpPr>
        <p:spPr>
          <a:xfrm>
            <a:off x="289613" y="5027652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went to school today.</a:t>
            </a: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75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sp>
        <p:nvSpPr>
          <p:cNvPr id="131" name="Google Shape;131;p4"/>
          <p:cNvSpPr txBox="1"/>
          <p:nvPr/>
        </p:nvSpPr>
        <p:spPr>
          <a:xfrm>
            <a:off x="154907" y="766354"/>
            <a:ext cx="8858464" cy="836203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noun names a person, place, thing or idea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Pronouns replace nouns</a:t>
            </a:r>
            <a:endParaRPr dirty="0"/>
          </a:p>
        </p:txBody>
      </p:sp>
      <p:sp>
        <p:nvSpPr>
          <p:cNvPr id="132" name="Google Shape;132;p4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 dirty="0"/>
          </a:p>
        </p:txBody>
      </p:sp>
      <p:pic>
        <p:nvPicPr>
          <p:cNvPr id="136" name="Google Shape;136;p4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4749488" y="2412958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38" name="Google Shape;138;p4"/>
          <p:cNvSpPr txBox="1"/>
          <p:nvPr/>
        </p:nvSpPr>
        <p:spPr>
          <a:xfrm>
            <a:off x="10181939" y="1250631"/>
            <a:ext cx="1988664" cy="138495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pronoun?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noun that the pronoun is replacing?</a:t>
            </a:r>
            <a:endParaRPr dirty="0"/>
          </a:p>
        </p:txBody>
      </p:sp>
      <p:pic>
        <p:nvPicPr>
          <p:cNvPr id="139" name="Google Shape;139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33;p4">
            <a:extLst>
              <a:ext uri="{FF2B5EF4-FFF2-40B4-BE49-F238E27FC236}">
                <a16:creationId xmlns:a16="http://schemas.microsoft.com/office/drawing/2014/main" id="{06225822-C9B1-42D4-BE22-CC11CDA94F20}"/>
              </a:ext>
            </a:extLst>
          </p:cNvPr>
          <p:cNvSpPr txBox="1"/>
          <p:nvPr/>
        </p:nvSpPr>
        <p:spPr>
          <a:xfrm>
            <a:off x="289613" y="4116257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Mrs Le Lievre put the books away.</a:t>
            </a: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4D67FC6-8D3B-47C3-9E0D-EDFC8C1E7375}"/>
              </a:ext>
            </a:extLst>
          </p:cNvPr>
          <p:cNvCxnSpPr>
            <a:cxnSpLocks/>
          </p:cNvCxnSpPr>
          <p:nvPr/>
        </p:nvCxnSpPr>
        <p:spPr>
          <a:xfrm flipV="1">
            <a:off x="353211" y="4349459"/>
            <a:ext cx="2894028" cy="3110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E725EC2-A55C-42DA-92FA-9CDEEE91D757}"/>
              </a:ext>
            </a:extLst>
          </p:cNvPr>
          <p:cNvSpPr txBox="1"/>
          <p:nvPr/>
        </p:nvSpPr>
        <p:spPr>
          <a:xfrm>
            <a:off x="421404" y="3525022"/>
            <a:ext cx="1303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</a:p>
        </p:txBody>
      </p:sp>
      <p:sp>
        <p:nvSpPr>
          <p:cNvPr id="14" name="Google Shape;133;p4">
            <a:extLst>
              <a:ext uri="{FF2B5EF4-FFF2-40B4-BE49-F238E27FC236}">
                <a16:creationId xmlns:a16="http://schemas.microsoft.com/office/drawing/2014/main" id="{1982F254-9D0E-4178-AC36-4BCA8F42C077}"/>
              </a:ext>
            </a:extLst>
          </p:cNvPr>
          <p:cNvSpPr txBox="1"/>
          <p:nvPr/>
        </p:nvSpPr>
        <p:spPr>
          <a:xfrm>
            <a:off x="346496" y="4952460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put the books away.</a:t>
            </a: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699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sp>
        <p:nvSpPr>
          <p:cNvPr id="131" name="Google Shape;131;p4"/>
          <p:cNvSpPr txBox="1"/>
          <p:nvPr/>
        </p:nvSpPr>
        <p:spPr>
          <a:xfrm>
            <a:off x="154907" y="766354"/>
            <a:ext cx="8858464" cy="836203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noun names a person, place, thing or idea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Pronouns replace nouns</a:t>
            </a:r>
            <a:endParaRPr dirty="0"/>
          </a:p>
        </p:txBody>
      </p:sp>
      <p:sp>
        <p:nvSpPr>
          <p:cNvPr id="132" name="Google Shape;132;p4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 dirty="0"/>
          </a:p>
        </p:txBody>
      </p:sp>
      <p:pic>
        <p:nvPicPr>
          <p:cNvPr id="136" name="Google Shape;136;p4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4749488" y="2412958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38" name="Google Shape;138;p4"/>
          <p:cNvSpPr txBox="1"/>
          <p:nvPr/>
        </p:nvSpPr>
        <p:spPr>
          <a:xfrm>
            <a:off x="10181939" y="1250631"/>
            <a:ext cx="1988664" cy="138495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pronoun?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noun that the pronoun is replacing?</a:t>
            </a:r>
            <a:endParaRPr dirty="0"/>
          </a:p>
        </p:txBody>
      </p:sp>
      <p:pic>
        <p:nvPicPr>
          <p:cNvPr id="139" name="Google Shape;139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33;p4">
            <a:extLst>
              <a:ext uri="{FF2B5EF4-FFF2-40B4-BE49-F238E27FC236}">
                <a16:creationId xmlns:a16="http://schemas.microsoft.com/office/drawing/2014/main" id="{06225822-C9B1-42D4-BE22-CC11CDA94F20}"/>
              </a:ext>
            </a:extLst>
          </p:cNvPr>
          <p:cNvSpPr txBox="1"/>
          <p:nvPr/>
        </p:nvSpPr>
        <p:spPr>
          <a:xfrm>
            <a:off x="289613" y="4116257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year 1 class are great writers.</a:t>
            </a: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4D67FC6-8D3B-47C3-9E0D-EDFC8C1E7375}"/>
              </a:ext>
            </a:extLst>
          </p:cNvPr>
          <p:cNvCxnSpPr>
            <a:cxnSpLocks/>
          </p:cNvCxnSpPr>
          <p:nvPr/>
        </p:nvCxnSpPr>
        <p:spPr>
          <a:xfrm flipV="1">
            <a:off x="353211" y="4392891"/>
            <a:ext cx="3624900" cy="2676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E725EC2-A55C-42DA-92FA-9CDEEE91D757}"/>
              </a:ext>
            </a:extLst>
          </p:cNvPr>
          <p:cNvSpPr txBox="1"/>
          <p:nvPr/>
        </p:nvSpPr>
        <p:spPr>
          <a:xfrm>
            <a:off x="421404" y="3525022"/>
            <a:ext cx="1303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We</a:t>
            </a:r>
          </a:p>
        </p:txBody>
      </p:sp>
      <p:sp>
        <p:nvSpPr>
          <p:cNvPr id="14" name="Google Shape;133;p4">
            <a:extLst>
              <a:ext uri="{FF2B5EF4-FFF2-40B4-BE49-F238E27FC236}">
                <a16:creationId xmlns:a16="http://schemas.microsoft.com/office/drawing/2014/main" id="{1982F254-9D0E-4178-AC36-4BCA8F42C077}"/>
              </a:ext>
            </a:extLst>
          </p:cNvPr>
          <p:cNvSpPr txBox="1"/>
          <p:nvPr/>
        </p:nvSpPr>
        <p:spPr>
          <a:xfrm>
            <a:off x="346496" y="4952460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great writers. </a:t>
            </a: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481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865</Words>
  <Application>Microsoft Office PowerPoint</Application>
  <PresentationFormat>Widescreen</PresentationFormat>
  <Paragraphs>213</Paragraphs>
  <Slides>17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Noto Sans Symbols</vt:lpstr>
      <vt:lpstr>Quattrocento Sans</vt:lpstr>
      <vt:lpstr>Century Gothic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5</cp:revision>
  <dcterms:created xsi:type="dcterms:W3CDTF">2021-08-04T08:19:39Z</dcterms:created>
  <dcterms:modified xsi:type="dcterms:W3CDTF">2023-02-21T12:22:35Z</dcterms:modified>
</cp:coreProperties>
</file>