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PVJsJFEZwq+xPkPMKSjGWGV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AAB83-CC69-486A-B40D-C13D3A3ECF9F}">
  <a:tblStyle styleId="{EFCAAB83-CC69-486A-B40D-C13D3A3ECF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Term: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Objective: Define pronouns and use correct one within a sentence (</a:t>
            </a:r>
            <a:r>
              <a:rPr lang="en-US" b="1"/>
              <a:t>pronoun reference)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Author: Penny Lucas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crunched as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ate the apple.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crunched as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ate the apple.</a:t>
            </a:r>
            <a:endParaRPr sz="32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89002" y="839039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6324600" y="849210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77" name="Google Shape;277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1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508027" y="699232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3" name="Google Shape;283;p11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4" name="Google Shape;284;p11"/>
          <p:cNvSpPr txBox="1"/>
          <p:nvPr/>
        </p:nvSpPr>
        <p:spPr>
          <a:xfrm>
            <a:off x="685800" y="4217801"/>
            <a:ext cx="10403182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night, Buddy slept with Buster in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Buster’s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 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1264943" y="5211275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night, Buddy slept with Buster in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bed.</a:t>
            </a:r>
            <a:endParaRPr sz="32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91" name="Google Shape;29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2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508027" y="699232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 phrase.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7" name="Google Shape;297;p12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8" name="Google Shape;298;p12"/>
          <p:cNvSpPr txBox="1"/>
          <p:nvPr/>
        </p:nvSpPr>
        <p:spPr>
          <a:xfrm>
            <a:off x="2819400" y="3991217"/>
            <a:ext cx="6667500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two boys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found a toy plane.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508027" y="4935511"/>
            <a:ext cx="105460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found a toy plane.</a:t>
            </a:r>
            <a:endParaRPr sz="32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05" name="Google Shape;305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508027" y="699232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 phrase.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1" name="Google Shape;311;p13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2" name="Google Shape;312;p13"/>
          <p:cNvSpPr txBox="1"/>
          <p:nvPr/>
        </p:nvSpPr>
        <p:spPr>
          <a:xfrm>
            <a:off x="508027" y="4025724"/>
            <a:ext cx="11229975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tent blew away because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tent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wasn’t tied down properly. 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508027" y="5335341"/>
            <a:ext cx="105460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tent blew away because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wasn’t tied down properly.</a:t>
            </a:r>
            <a:endParaRPr sz="32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19" name="Google Shape;31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508027" y="699232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14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6" name="Google Shape;326;p14"/>
          <p:cNvSpPr txBox="1"/>
          <p:nvPr/>
        </p:nvSpPr>
        <p:spPr>
          <a:xfrm>
            <a:off x="190500" y="3991217"/>
            <a:ext cx="11810788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 hums a tune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heard on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Macy’s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favourite show. 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508027" y="4935511"/>
            <a:ext cx="105460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 hums a tune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heard on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favourite show.</a:t>
            </a:r>
            <a:endParaRPr sz="32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33" name="Google Shape;333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5"/>
          <p:cNvSpPr/>
          <p:nvPr/>
        </p:nvSpPr>
        <p:spPr>
          <a:xfrm>
            <a:off x="105304" y="563795"/>
            <a:ext cx="6538092" cy="46166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pronoun in a sentence.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10203336" y="913049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pronoun in a sentence.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752474" y="1404773"/>
            <a:ext cx="1209675" cy="5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803952" y="3136612"/>
            <a:ext cx="1209675" cy="5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752474" y="2256113"/>
            <a:ext cx="10066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</a:t>
            </a:r>
            <a:r>
              <a:rPr lang="en-US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wet your hair yet? 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752474" y="4009986"/>
            <a:ext cx="10066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saw </a:t>
            </a:r>
            <a:r>
              <a:rPr lang="en-US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running away from the dog. 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03952" y="4921114"/>
            <a:ext cx="1312632" cy="5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752474" y="5770985"/>
            <a:ext cx="10066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the holidays, I showed </a:t>
            </a:r>
            <a:r>
              <a:rPr lang="en-US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</a:t>
            </a: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how to play football. 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50" name="Google Shape;350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10203336" y="913049"/>
            <a:ext cx="1988700" cy="2462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the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387169" y="743223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5" name="Google Shape;355;p16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6" name="Google Shape;356;p16"/>
          <p:cNvSpPr txBox="1"/>
          <p:nvPr/>
        </p:nvSpPr>
        <p:spPr>
          <a:xfrm>
            <a:off x="824417" y="4005550"/>
            <a:ext cx="10373251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Toby came first in his race, we are so proud of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Toby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508027" y="4935511"/>
            <a:ext cx="105460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Toby came first in his race, we are so proud of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him.</a:t>
            </a:r>
            <a:endParaRPr sz="3200" b="1" u="sng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63" name="Google Shape;363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7"/>
          <p:cNvSpPr txBox="1"/>
          <p:nvPr/>
        </p:nvSpPr>
        <p:spPr>
          <a:xfrm>
            <a:off x="10203336" y="913049"/>
            <a:ext cx="1988700" cy="2462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pronoun to replace the noun.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7"/>
          <p:cNvSpPr/>
          <p:nvPr/>
        </p:nvSpPr>
        <p:spPr>
          <a:xfrm>
            <a:off x="387169" y="743223"/>
            <a:ext cx="4717774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Delete or add any words so the new sentence makes sense.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p17"/>
          <p:cNvGraphicFramePr/>
          <p:nvPr/>
        </p:nvGraphicFramePr>
        <p:xfrm>
          <a:off x="6056613" y="699232"/>
          <a:ext cx="2666950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9" name="Google Shape;369;p17"/>
          <p:cNvSpPr txBox="1"/>
          <p:nvPr/>
        </p:nvSpPr>
        <p:spPr>
          <a:xfrm>
            <a:off x="824417" y="4005550"/>
            <a:ext cx="10373251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Twit looked in the mirror and saw that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Twit’s 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nose was very red.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549124" y="5389871"/>
            <a:ext cx="105460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Twit looked in the mirror and saw that </a:t>
            </a: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nose was very red.</a:t>
            </a:r>
            <a:endParaRPr sz="3200" b="1" u="sng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105304" y="563795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pronoun in a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8"/>
          <p:cNvSpPr/>
          <p:nvPr/>
        </p:nvSpPr>
        <p:spPr>
          <a:xfrm>
            <a:off x="105304" y="1175410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636998" y="1980126"/>
            <a:ext cx="1921052" cy="584775"/>
            <a:chOff x="636998" y="1980126"/>
            <a:chExt cx="1921052" cy="584775"/>
          </a:xfrm>
        </p:grpSpPr>
        <p:sp>
          <p:nvSpPr>
            <p:cNvPr id="380" name="Google Shape;380;p18"/>
            <p:cNvSpPr txBox="1"/>
            <p:nvPr/>
          </p:nvSpPr>
          <p:spPr>
            <a:xfrm>
              <a:off x="1348375" y="1980126"/>
              <a:ext cx="1209675" cy="5847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</a:t>
              </a:r>
              <a:endParaRPr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18"/>
            <p:cNvSpPr txBox="1"/>
            <p:nvPr/>
          </p:nvSpPr>
          <p:spPr>
            <a:xfrm>
              <a:off x="636998" y="1980126"/>
              <a:ext cx="5548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1.</a:t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2" name="Google Shape;382;p18"/>
          <p:cNvGrpSpPr/>
          <p:nvPr/>
        </p:nvGrpSpPr>
        <p:grpSpPr>
          <a:xfrm>
            <a:off x="636998" y="2969507"/>
            <a:ext cx="1921052" cy="584775"/>
            <a:chOff x="636998" y="1980126"/>
            <a:chExt cx="1921052" cy="584775"/>
          </a:xfrm>
        </p:grpSpPr>
        <p:sp>
          <p:nvSpPr>
            <p:cNvPr id="383" name="Google Shape;383;p18"/>
            <p:cNvSpPr txBox="1"/>
            <p:nvPr/>
          </p:nvSpPr>
          <p:spPr>
            <a:xfrm>
              <a:off x="1348375" y="1980126"/>
              <a:ext cx="1209675" cy="5847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</a:t>
              </a:r>
              <a:endParaRPr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636998" y="1980126"/>
              <a:ext cx="5548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</a:t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5" name="Google Shape;385;p18"/>
          <p:cNvGrpSpPr/>
          <p:nvPr/>
        </p:nvGrpSpPr>
        <p:grpSpPr>
          <a:xfrm>
            <a:off x="636998" y="3958888"/>
            <a:ext cx="1921052" cy="584775"/>
            <a:chOff x="636998" y="1980126"/>
            <a:chExt cx="1921052" cy="584775"/>
          </a:xfrm>
        </p:grpSpPr>
        <p:sp>
          <p:nvSpPr>
            <p:cNvPr id="386" name="Google Shape;386;p18"/>
            <p:cNvSpPr txBox="1"/>
            <p:nvPr/>
          </p:nvSpPr>
          <p:spPr>
            <a:xfrm>
              <a:off x="1348375" y="1980126"/>
              <a:ext cx="1209675" cy="5847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his</a:t>
              </a:r>
              <a:endParaRPr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18"/>
            <p:cNvSpPr txBox="1"/>
            <p:nvPr/>
          </p:nvSpPr>
          <p:spPr>
            <a:xfrm>
              <a:off x="636998" y="1980126"/>
              <a:ext cx="5548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</a:t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8" name="Google Shape;388;p18"/>
          <p:cNvGrpSpPr/>
          <p:nvPr/>
        </p:nvGrpSpPr>
        <p:grpSpPr>
          <a:xfrm>
            <a:off x="636998" y="4948269"/>
            <a:ext cx="1921052" cy="584775"/>
            <a:chOff x="636998" y="1980126"/>
            <a:chExt cx="1921052" cy="584775"/>
          </a:xfrm>
        </p:grpSpPr>
        <p:sp>
          <p:nvSpPr>
            <p:cNvPr id="389" name="Google Shape;389;p18"/>
            <p:cNvSpPr txBox="1"/>
            <p:nvPr/>
          </p:nvSpPr>
          <p:spPr>
            <a:xfrm>
              <a:off x="1348375" y="1980126"/>
              <a:ext cx="1209675" cy="5847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they</a:t>
              </a:r>
              <a:endParaRPr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18"/>
            <p:cNvSpPr txBox="1"/>
            <p:nvPr/>
          </p:nvSpPr>
          <p:spPr>
            <a:xfrm>
              <a:off x="636998" y="1980126"/>
              <a:ext cx="5548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4.</a:t>
              </a:r>
              <a:endPara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904875" y="2190750"/>
            <a:ext cx="10553700" cy="13849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define pronouns and use the correct one within a sentence 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you, he, she, they, it, we, him, her, it, us)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4" name="Google Shape;124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187559" y="3906321"/>
            <a:ext cx="495086" cy="41777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133962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89613" y="39640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Ben’s birthday so he is allowed to stay up late.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255519" y="45758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Katie gets to school, she unpacks her bag.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89613" y="516354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 dogs eat, they always fall asleep. </a:t>
            </a:r>
            <a:endParaRPr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054854" y="2978761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3946135" y="4575800"/>
            <a:ext cx="495086" cy="41777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2995480" y="5085793"/>
            <a:ext cx="672316" cy="544285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7871201" y="3896252"/>
            <a:ext cx="1276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 = he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871200" y="4528119"/>
            <a:ext cx="1535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= she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815896" y="5107047"/>
            <a:ext cx="1646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dogs = they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89613" y="567325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Billy and I rode to the park so we wouldn’t get too tired. 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7815895" y="5653256"/>
            <a:ext cx="20072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= author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Billy and I = we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4193678" y="5631732"/>
            <a:ext cx="495086" cy="41777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623713" y="5662547"/>
            <a:ext cx="353023" cy="38353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1481650" y="3925296"/>
            <a:ext cx="583456" cy="41777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54907" y="766354"/>
            <a:ext cx="8858464" cy="133962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289613" y="39640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Would you like some cheesecake?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255519" y="45758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builders painted the house for us.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89613" y="516354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 put the watch on the table so it was safe </a:t>
            </a:r>
            <a:endParaRPr/>
          </a:p>
        </p:txBody>
      </p:sp>
      <p:pic>
        <p:nvPicPr>
          <p:cNvPr id="162" name="Google Shape;162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054854" y="2978761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this sentence?</a:t>
            </a:r>
            <a:endParaRPr/>
          </a:p>
        </p:txBody>
      </p:sp>
      <p:pic>
        <p:nvPicPr>
          <p:cNvPr id="165" name="Google Shape;165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4782901" y="4554333"/>
            <a:ext cx="495086" cy="41777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782899" y="5138210"/>
            <a:ext cx="408035" cy="431301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89613" y="567325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Monty watched them leaving the car park. 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2671677" y="5673258"/>
            <a:ext cx="759892" cy="3762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7" name="Google Shape;177;p6"/>
          <p:cNvSpPr txBox="1"/>
          <p:nvPr/>
        </p:nvSpPr>
        <p:spPr>
          <a:xfrm>
            <a:off x="154907" y="766354"/>
            <a:ext cx="9297003" cy="117794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Andrew looked out the window and Andrew saw the bird building a nest.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King sat on her throne.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noun, Andrew, is repeated. There is no pronoun. 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‘her’ is a pronoun but it does not match the noun, King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6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could/should be used here instead?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575747" y="3323000"/>
            <a:ext cx="1088665" cy="404563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5157527" y="3313996"/>
            <a:ext cx="1088665" cy="404563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985001" y="4615094"/>
            <a:ext cx="812977" cy="369332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2421670" y="4615094"/>
            <a:ext cx="650303" cy="369332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154907" y="2722652"/>
            <a:ext cx="11845504" cy="394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I sat down next to him on the seat.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Nettie and I saw a mouse and screamed as it scurried along the bench.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The dog was barking madly at us.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If you see Jade and Ari, could you please ask them to come to the front office?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Britta was chuffed because she came first in the painting competition!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8" name="Google Shape;198;p7"/>
          <p:cNvSpPr txBox="1"/>
          <p:nvPr/>
        </p:nvSpPr>
        <p:spPr>
          <a:xfrm>
            <a:off x="154907" y="512647"/>
            <a:ext cx="9022778" cy="140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54907" y="2077768"/>
            <a:ext cx="7010664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pronoun/s.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10011747" y="1029799"/>
            <a:ext cx="2025346" cy="113877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pronoun/s in this sentence.</a:t>
            </a:r>
            <a:endParaRPr/>
          </a:p>
        </p:txBody>
      </p:sp>
      <p:pic>
        <p:nvPicPr>
          <p:cNvPr id="202" name="Google Shape;20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7356297" y="4772926"/>
            <a:ext cx="996097" cy="415523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3335087" y="2722652"/>
            <a:ext cx="650303" cy="369332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5175145" y="4140485"/>
            <a:ext cx="557836" cy="3276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544530" y="2681557"/>
            <a:ext cx="400692" cy="41042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2207231" y="3429000"/>
            <a:ext cx="400692" cy="41042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5081822" y="4788384"/>
            <a:ext cx="744481" cy="37158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856574" y="4792349"/>
            <a:ext cx="744481" cy="371586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4709581" y="5859967"/>
            <a:ext cx="744481" cy="327650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7103821" y="3388627"/>
            <a:ext cx="400692" cy="410428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4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What sentences contain pronouns?</a:t>
            </a:r>
            <a:endParaRPr sz="2600"/>
          </a:p>
        </p:txBody>
      </p:sp>
      <p:sp>
        <p:nvSpPr>
          <p:cNvPr id="219" name="Google Shape;219;p8"/>
          <p:cNvSpPr txBox="1"/>
          <p:nvPr/>
        </p:nvSpPr>
        <p:spPr>
          <a:xfrm>
            <a:off x="191899" y="5198724"/>
            <a:ext cx="11845504" cy="12211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pronoun?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noun is it taking the place of?</a:t>
            </a:r>
            <a:endParaRPr/>
          </a:p>
        </p:txBody>
      </p:sp>
      <p:pic>
        <p:nvPicPr>
          <p:cNvPr id="222" name="Google Shape;22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340475" y="2179372"/>
            <a:ext cx="8863797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lphaLcParenR"/>
            </a:pPr>
            <a:r>
              <a:rPr lang="en-US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you sure it was me? 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lphaLcParenR"/>
            </a:pPr>
            <a:r>
              <a:rPr lang="en-US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Praza wished for a puppy.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lphaLcParenR"/>
            </a:pPr>
            <a:r>
              <a:rPr lang="en-US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like to go bushwalking on Sundays.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lphaLcParenR"/>
            </a:pPr>
            <a:r>
              <a:rPr lang="en-US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Peter and Susan walked to the store to get milk.</a:t>
            </a:r>
            <a:endParaRPr sz="2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lphaLcParenR"/>
            </a:pPr>
            <a:r>
              <a:rPr lang="en-US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Book Week, he dressed as a character from Spiderman.</a:t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1541124" y="2179372"/>
            <a:ext cx="739740" cy="50939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801385" y="2954595"/>
            <a:ext cx="739740" cy="50939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3380198" y="3792185"/>
            <a:ext cx="663270" cy="5093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3971924" y="2161846"/>
            <a:ext cx="739740" cy="50939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27868" y="2221453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27868" y="2561369"/>
            <a:ext cx="429805" cy="3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42471" y="2972121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44795" y="3995396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42471" y="3369407"/>
            <a:ext cx="429805" cy="3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43" name="Google Shape;243;p9"/>
          <p:cNvSpPr txBox="1"/>
          <p:nvPr/>
        </p:nvSpPr>
        <p:spPr>
          <a:xfrm>
            <a:off x="154907" y="512647"/>
            <a:ext cx="9022778" cy="14001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578433" y="2653722"/>
            <a:ext cx="2339428" cy="37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 and cat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Aunty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154907" y="2077768"/>
            <a:ext cx="7010664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noun to the pronoun.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0" y="-1"/>
            <a:ext cx="5126804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10221800" y="1027753"/>
            <a:ext cx="1815293" cy="14157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 matches the noun?</a:t>
            </a:r>
            <a:endParaRPr/>
          </a:p>
        </p:txBody>
      </p:sp>
      <p:pic>
        <p:nvPicPr>
          <p:cNvPr id="248" name="Google Shape;24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 txBox="1"/>
          <p:nvPr/>
        </p:nvSpPr>
        <p:spPr>
          <a:xfrm>
            <a:off x="7048310" y="2653721"/>
            <a:ext cx="2339428" cy="37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2" name="Google Shape;252;p9"/>
          <p:cNvCxnSpPr/>
          <p:nvPr/>
        </p:nvCxnSpPr>
        <p:spPr>
          <a:xfrm>
            <a:off x="1469204" y="2958957"/>
            <a:ext cx="5579106" cy="23527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9"/>
          <p:cNvCxnSpPr/>
          <p:nvPr/>
        </p:nvCxnSpPr>
        <p:spPr>
          <a:xfrm rot="10800000" flipH="1">
            <a:off x="1434645" y="3701531"/>
            <a:ext cx="5613665" cy="170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9"/>
          <p:cNvCxnSpPr/>
          <p:nvPr/>
        </p:nvCxnSpPr>
        <p:spPr>
          <a:xfrm>
            <a:off x="2804262" y="4497278"/>
            <a:ext cx="4244048" cy="15931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9"/>
          <p:cNvCxnSpPr/>
          <p:nvPr/>
        </p:nvCxnSpPr>
        <p:spPr>
          <a:xfrm rot="10800000" flipH="1">
            <a:off x="1751102" y="4497278"/>
            <a:ext cx="5300163" cy="76906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9"/>
          <p:cNvCxnSpPr/>
          <p:nvPr/>
        </p:nvCxnSpPr>
        <p:spPr>
          <a:xfrm rot="10800000" flipH="1">
            <a:off x="1469204" y="2922812"/>
            <a:ext cx="5579106" cy="31676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9"/>
          <p:cNvCxnSpPr/>
          <p:nvPr/>
        </p:nvCxnSpPr>
        <p:spPr>
          <a:xfrm rot="10800000" flipH="1">
            <a:off x="1751102" y="2958957"/>
            <a:ext cx="5297208" cy="218839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9"/>
          <p:cNvCxnSpPr>
            <a:endCxn id="251" idx="1"/>
          </p:cNvCxnSpPr>
          <p:nvPr/>
        </p:nvCxnSpPr>
        <p:spPr>
          <a:xfrm rot="10800000" flipH="1">
            <a:off x="1469210" y="4542671"/>
            <a:ext cx="5579100" cy="15477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Widescreen</PresentationFormat>
  <Paragraphs>304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Noto Sans Symbols</vt:lpstr>
      <vt:lpstr>Quattrocento Sans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2023-02-21T11:46:13Z</dcterms:modified>
</cp:coreProperties>
</file>