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282" r:id="rId6"/>
    <p:sldId id="261" r:id="rId7"/>
    <p:sldId id="262" r:id="rId8"/>
    <p:sldId id="263" r:id="rId9"/>
    <p:sldId id="276" r:id="rId10"/>
    <p:sldId id="265" r:id="rId11"/>
    <p:sldId id="266" r:id="rId12"/>
    <p:sldId id="283" r:id="rId13"/>
    <p:sldId id="267" r:id="rId14"/>
    <p:sldId id="27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22460-AD37-4DFF-9590-36C7DD963A66}" v="69" dt="2022-03-31T09:13:43.749"/>
    <p1510:client id="{684AA8B6-5887-4C4C-B2C5-3219AEC65BBA}" v="890" dt="2022-03-30T09:59:13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21/02/2023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Identify and define proper and common nouns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Penny Lucas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55579" y="913049"/>
            <a:ext cx="2436421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F9A5FD-018E-4D40-84F6-C38F7E2D87C5}"/>
              </a:ext>
            </a:extLst>
          </p:cNvPr>
          <p:cNvSpPr/>
          <p:nvPr/>
        </p:nvSpPr>
        <p:spPr>
          <a:xfrm>
            <a:off x="0" y="389280"/>
            <a:ext cx="805706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B719A-DA2C-4789-B7DD-F3FDCFD4502A}"/>
              </a:ext>
            </a:extLst>
          </p:cNvPr>
          <p:cNvSpPr txBox="1"/>
          <p:nvPr/>
        </p:nvSpPr>
        <p:spPr>
          <a:xfrm>
            <a:off x="292279" y="2095500"/>
            <a:ext cx="958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On </a:t>
            </a:r>
            <a:r>
              <a:rPr lang="en-US" sz="2800" dirty="0" err="1">
                <a:latin typeface="Century Gothic" panose="020B0502020202020204" pitchFamily="34" charset="0"/>
              </a:rPr>
              <a:t>saturday</a:t>
            </a:r>
            <a:r>
              <a:rPr lang="en-US" sz="2800" dirty="0">
                <a:latin typeface="Century Gothic" panose="020B0502020202020204" pitchFamily="34" charset="0"/>
              </a:rPr>
              <a:t>, ben drove his car to </a:t>
            </a:r>
            <a:r>
              <a:rPr lang="en-US" sz="2800" dirty="0" err="1">
                <a:latin typeface="Century Gothic" panose="020B0502020202020204" pitchFamily="34" charset="0"/>
              </a:rPr>
              <a:t>victoria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C0574-EA0A-4F4D-89D7-4349D567479D}"/>
              </a:ext>
            </a:extLst>
          </p:cNvPr>
          <p:cNvSpPr txBox="1"/>
          <p:nvPr/>
        </p:nvSpPr>
        <p:spPr>
          <a:xfrm>
            <a:off x="376719" y="3496627"/>
            <a:ext cx="2629115" cy="892552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Saturday is a </a:t>
            </a:r>
            <a:r>
              <a:rPr lang="en-US" sz="2600" b="1" dirty="0">
                <a:latin typeface="Century Gothic" panose="020B0502020202020204" pitchFamily="34" charset="0"/>
              </a:rPr>
              <a:t>specific</a:t>
            </a:r>
            <a:r>
              <a:rPr lang="en-US" sz="2600" dirty="0">
                <a:latin typeface="Century Gothic" panose="020B0502020202020204" pitchFamily="34" charset="0"/>
              </a:rPr>
              <a:t> day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75018-5F04-4682-83F0-F606DAC27BD5}"/>
              </a:ext>
            </a:extLst>
          </p:cNvPr>
          <p:cNvSpPr txBox="1"/>
          <p:nvPr/>
        </p:nvSpPr>
        <p:spPr>
          <a:xfrm>
            <a:off x="6096000" y="3481796"/>
            <a:ext cx="2708151" cy="954107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Victoria is a </a:t>
            </a:r>
            <a:r>
              <a:rPr lang="en-US" sz="2800" b="1" dirty="0">
                <a:latin typeface="Century Gothic" panose="020B0502020202020204" pitchFamily="34" charset="0"/>
              </a:rPr>
              <a:t>specific</a:t>
            </a:r>
            <a:r>
              <a:rPr lang="en-US" sz="2800" dirty="0">
                <a:latin typeface="Century Gothic" panose="020B0502020202020204" pitchFamily="34" charset="0"/>
              </a:rPr>
              <a:t> place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4AC11-8581-4A3A-9B1E-433A47B01F81}"/>
              </a:ext>
            </a:extLst>
          </p:cNvPr>
          <p:cNvSpPr txBox="1"/>
          <p:nvPr/>
        </p:nvSpPr>
        <p:spPr>
          <a:xfrm>
            <a:off x="510574" y="5309599"/>
            <a:ext cx="958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On Saturday, Ben is going to Victoria.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C6B525-AFAA-4F79-82D0-87999495A2E8}"/>
              </a:ext>
            </a:extLst>
          </p:cNvPr>
          <p:cNvSpPr txBox="1"/>
          <p:nvPr/>
        </p:nvSpPr>
        <p:spPr>
          <a:xfrm>
            <a:off x="3203936" y="3466956"/>
            <a:ext cx="2708149" cy="892552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Ben is a </a:t>
            </a:r>
            <a:r>
              <a:rPr lang="en-US" sz="2600" b="1" dirty="0">
                <a:latin typeface="Century Gothic" panose="020B0502020202020204" pitchFamily="34" charset="0"/>
              </a:rPr>
              <a:t>specific </a:t>
            </a:r>
            <a:r>
              <a:rPr lang="en-US" sz="2600" dirty="0">
                <a:latin typeface="Century Gothic" panose="020B0502020202020204" pitchFamily="34" charset="0"/>
              </a:rPr>
              <a:t>person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D10687-FBA9-445A-962A-B6186C430FAC}"/>
              </a:ext>
            </a:extLst>
          </p:cNvPr>
          <p:cNvCxnSpPr>
            <a:cxnSpLocks/>
          </p:cNvCxnSpPr>
          <p:nvPr/>
        </p:nvCxnSpPr>
        <p:spPr>
          <a:xfrm>
            <a:off x="6310258" y="2559275"/>
            <a:ext cx="1286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962768-1CDD-42F0-9D82-DE309BF08551}"/>
              </a:ext>
            </a:extLst>
          </p:cNvPr>
          <p:cNvCxnSpPr>
            <a:cxnSpLocks/>
          </p:cNvCxnSpPr>
          <p:nvPr/>
        </p:nvCxnSpPr>
        <p:spPr>
          <a:xfrm>
            <a:off x="990493" y="2570558"/>
            <a:ext cx="15677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320C68-359D-4739-A693-E0D9A582E8D9}"/>
              </a:ext>
            </a:extLst>
          </p:cNvPr>
          <p:cNvCxnSpPr>
            <a:cxnSpLocks/>
          </p:cNvCxnSpPr>
          <p:nvPr/>
        </p:nvCxnSpPr>
        <p:spPr>
          <a:xfrm>
            <a:off x="2695145" y="2559275"/>
            <a:ext cx="787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8C83FBB-5591-402A-A5E0-239EDDF782AF}"/>
              </a:ext>
            </a:extLst>
          </p:cNvPr>
          <p:cNvSpPr/>
          <p:nvPr/>
        </p:nvSpPr>
        <p:spPr>
          <a:xfrm>
            <a:off x="5050015" y="2150121"/>
            <a:ext cx="787795" cy="4898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A28437-47AE-41AC-9D22-4BE7CA1F3EFC}"/>
              </a:ext>
            </a:extLst>
          </p:cNvPr>
          <p:cNvSpPr txBox="1"/>
          <p:nvPr/>
        </p:nvSpPr>
        <p:spPr>
          <a:xfrm>
            <a:off x="8988065" y="3481796"/>
            <a:ext cx="2827216" cy="954107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Car is a common noun</a:t>
            </a: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D3ECB-561D-40B4-BE9A-5DB971972EB1}"/>
              </a:ext>
            </a:extLst>
          </p:cNvPr>
          <p:cNvSpPr/>
          <p:nvPr/>
        </p:nvSpPr>
        <p:spPr>
          <a:xfrm>
            <a:off x="0" y="357129"/>
            <a:ext cx="805706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B4F55-CE4D-4C12-A12A-6A4868FAA195}"/>
              </a:ext>
            </a:extLst>
          </p:cNvPr>
          <p:cNvSpPr txBox="1"/>
          <p:nvPr/>
        </p:nvSpPr>
        <p:spPr>
          <a:xfrm>
            <a:off x="333375" y="2095500"/>
            <a:ext cx="958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In the mornings, </a:t>
            </a:r>
            <a:r>
              <a:rPr lang="en-US" sz="2800" dirty="0" err="1">
                <a:latin typeface="Century Gothic" panose="020B0502020202020204" pitchFamily="34" charset="0"/>
              </a:rPr>
              <a:t>mrs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doolan</a:t>
            </a:r>
            <a:r>
              <a:rPr lang="en-US" sz="2800" dirty="0">
                <a:latin typeface="Century Gothic" panose="020B0502020202020204" pitchFamily="34" charset="0"/>
              </a:rPr>
              <a:t> always reads books about dinosaurs.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29576-4D3C-4BDF-BE54-E4C05AF9BFAB}"/>
              </a:ext>
            </a:extLst>
          </p:cNvPr>
          <p:cNvSpPr txBox="1"/>
          <p:nvPr/>
        </p:nvSpPr>
        <p:spPr>
          <a:xfrm>
            <a:off x="896099" y="3379172"/>
            <a:ext cx="3481870" cy="1015663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Century Gothic" panose="020B0502020202020204" pitchFamily="34" charset="0"/>
              </a:rPr>
              <a:t>Mrs</a:t>
            </a:r>
            <a:r>
              <a:rPr lang="en-US" sz="3000" dirty="0">
                <a:latin typeface="Century Gothic" panose="020B0502020202020204" pitchFamily="34" charset="0"/>
              </a:rPr>
              <a:t> Doolan is a </a:t>
            </a:r>
            <a:r>
              <a:rPr lang="en-US" sz="3000" b="1" dirty="0">
                <a:latin typeface="Century Gothic" panose="020B0502020202020204" pitchFamily="34" charset="0"/>
              </a:rPr>
              <a:t>specific</a:t>
            </a:r>
            <a:r>
              <a:rPr lang="en-US" sz="3000" dirty="0">
                <a:latin typeface="Century Gothic" panose="020B0502020202020204" pitchFamily="34" charset="0"/>
              </a:rPr>
              <a:t> person.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07E5D-FFC6-4C7B-93F5-8FBB48B42753}"/>
              </a:ext>
            </a:extLst>
          </p:cNvPr>
          <p:cNvSpPr txBox="1"/>
          <p:nvPr/>
        </p:nvSpPr>
        <p:spPr>
          <a:xfrm>
            <a:off x="5405276" y="3412501"/>
            <a:ext cx="4149690" cy="1477328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mornings, books and dinosaurs are </a:t>
            </a:r>
            <a:r>
              <a:rPr lang="en-US" sz="3000" b="1" dirty="0">
                <a:latin typeface="Century Gothic" panose="020B0502020202020204" pitchFamily="34" charset="0"/>
              </a:rPr>
              <a:t>common</a:t>
            </a:r>
            <a:r>
              <a:rPr lang="en-US" sz="3000" dirty="0">
                <a:latin typeface="Century Gothic" panose="020B0502020202020204" pitchFamily="34" charset="0"/>
              </a:rPr>
              <a:t> nouns.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3D26EE-624A-42EE-B789-6714670F68EE}"/>
              </a:ext>
            </a:extLst>
          </p:cNvPr>
          <p:cNvSpPr txBox="1"/>
          <p:nvPr/>
        </p:nvSpPr>
        <p:spPr>
          <a:xfrm>
            <a:off x="474858" y="5190204"/>
            <a:ext cx="958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In the mornings, </a:t>
            </a:r>
            <a:r>
              <a:rPr lang="en-US" sz="2800" b="1" dirty="0" err="1">
                <a:latin typeface="Century Gothic" panose="020B0502020202020204" pitchFamily="34" charset="0"/>
              </a:rPr>
              <a:t>Mrs</a:t>
            </a:r>
            <a:r>
              <a:rPr lang="en-US" sz="2800" b="1" dirty="0">
                <a:latin typeface="Century Gothic" panose="020B0502020202020204" pitchFamily="34" charset="0"/>
              </a:rPr>
              <a:t> Doolan always reads books about dinosaurs.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217E4A-C4AC-4EFA-9188-346C7C51BCCF}"/>
              </a:ext>
            </a:extLst>
          </p:cNvPr>
          <p:cNvSpPr/>
          <p:nvPr/>
        </p:nvSpPr>
        <p:spPr>
          <a:xfrm>
            <a:off x="219942" y="2595388"/>
            <a:ext cx="1952953" cy="470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48C863-5EF1-4A83-AC2B-CEE610BA463A}"/>
              </a:ext>
            </a:extLst>
          </p:cNvPr>
          <p:cNvSpPr/>
          <p:nvPr/>
        </p:nvSpPr>
        <p:spPr>
          <a:xfrm>
            <a:off x="7480121" y="2126539"/>
            <a:ext cx="1256093" cy="5060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85FEE4-FD26-4D2C-BB3D-0D1536EA2EBA}"/>
              </a:ext>
            </a:extLst>
          </p:cNvPr>
          <p:cNvSpPr/>
          <p:nvPr/>
        </p:nvSpPr>
        <p:spPr>
          <a:xfrm>
            <a:off x="1384537" y="2105113"/>
            <a:ext cx="1710260" cy="548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74FF2F-316D-4E99-AC1C-903853D2D34D}"/>
              </a:ext>
            </a:extLst>
          </p:cNvPr>
          <p:cNvCxnSpPr>
            <a:cxnSpLocks/>
          </p:cNvCxnSpPr>
          <p:nvPr/>
        </p:nvCxnSpPr>
        <p:spPr>
          <a:xfrm>
            <a:off x="3250808" y="2550036"/>
            <a:ext cx="1947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D3ECB-561D-40B4-BE9A-5DB971972EB1}"/>
              </a:ext>
            </a:extLst>
          </p:cNvPr>
          <p:cNvSpPr/>
          <p:nvPr/>
        </p:nvSpPr>
        <p:spPr>
          <a:xfrm>
            <a:off x="10112" y="373252"/>
            <a:ext cx="805706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B4F55-CE4D-4C12-A12A-6A4868FAA195}"/>
              </a:ext>
            </a:extLst>
          </p:cNvPr>
          <p:cNvSpPr txBox="1"/>
          <p:nvPr/>
        </p:nvSpPr>
        <p:spPr>
          <a:xfrm>
            <a:off x="407649" y="2043041"/>
            <a:ext cx="9582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doctor works at the hospital every </a:t>
            </a:r>
            <a:r>
              <a:rPr lang="en-US" sz="2800" dirty="0" err="1">
                <a:latin typeface="Century Gothic" panose="020B0502020202020204" pitchFamily="34" charset="0"/>
              </a:rPr>
              <a:t>friday</a:t>
            </a:r>
            <a:r>
              <a:rPr lang="en-US" sz="2800" dirty="0">
                <a:latin typeface="Century Gothic" panose="020B0502020202020204" pitchFamily="34" charset="0"/>
              </a:rPr>
              <a:t> in </a:t>
            </a:r>
            <a:r>
              <a:rPr lang="en-US" sz="2800" dirty="0" err="1">
                <a:latin typeface="Century Gothic" panose="020B0502020202020204" pitchFamily="34" charset="0"/>
              </a:rPr>
              <a:t>september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329576-4D3C-4BDF-BE54-E4C05AF9BFAB}"/>
              </a:ext>
            </a:extLst>
          </p:cNvPr>
          <p:cNvSpPr txBox="1"/>
          <p:nvPr/>
        </p:nvSpPr>
        <p:spPr>
          <a:xfrm>
            <a:off x="5813511" y="3181668"/>
            <a:ext cx="3481870" cy="1477328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Friday and September are </a:t>
            </a:r>
            <a:r>
              <a:rPr lang="en-US" sz="3000" b="1" dirty="0">
                <a:latin typeface="Century Gothic" panose="020B0502020202020204" pitchFamily="34" charset="0"/>
              </a:rPr>
              <a:t>specific</a:t>
            </a:r>
            <a:r>
              <a:rPr lang="en-US" sz="3000" dirty="0">
                <a:latin typeface="Century Gothic" panose="020B0502020202020204" pitchFamily="34" charset="0"/>
              </a:rPr>
              <a:t> times.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307E5D-FFC6-4C7B-93F5-8FBB48B42753}"/>
              </a:ext>
            </a:extLst>
          </p:cNvPr>
          <p:cNvSpPr txBox="1"/>
          <p:nvPr/>
        </p:nvSpPr>
        <p:spPr>
          <a:xfrm>
            <a:off x="966626" y="3429000"/>
            <a:ext cx="4149690" cy="1015663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doctor and hospital are </a:t>
            </a:r>
            <a:r>
              <a:rPr lang="en-US" sz="3000" b="1" dirty="0">
                <a:latin typeface="Century Gothic" panose="020B0502020202020204" pitchFamily="34" charset="0"/>
              </a:rPr>
              <a:t>common</a:t>
            </a:r>
            <a:r>
              <a:rPr lang="en-US" sz="3000" dirty="0">
                <a:latin typeface="Century Gothic" panose="020B0502020202020204" pitchFamily="34" charset="0"/>
              </a:rPr>
              <a:t> nouns.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48C863-5EF1-4A83-AC2B-CEE610BA463A}"/>
              </a:ext>
            </a:extLst>
          </p:cNvPr>
          <p:cNvSpPr/>
          <p:nvPr/>
        </p:nvSpPr>
        <p:spPr>
          <a:xfrm>
            <a:off x="4496403" y="2072069"/>
            <a:ext cx="1599597" cy="4779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85FEE4-FD26-4D2C-BB3D-0D1536EA2EBA}"/>
              </a:ext>
            </a:extLst>
          </p:cNvPr>
          <p:cNvSpPr/>
          <p:nvPr/>
        </p:nvSpPr>
        <p:spPr>
          <a:xfrm>
            <a:off x="1098787" y="2100120"/>
            <a:ext cx="1367865" cy="449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74FF2F-316D-4E99-AC1C-903853D2D34D}"/>
              </a:ext>
            </a:extLst>
          </p:cNvPr>
          <p:cNvCxnSpPr>
            <a:cxnSpLocks/>
          </p:cNvCxnSpPr>
          <p:nvPr/>
        </p:nvCxnSpPr>
        <p:spPr>
          <a:xfrm>
            <a:off x="518736" y="2883411"/>
            <a:ext cx="1786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95D04B-0A34-4DEE-AD8E-9DA31259E40F}"/>
              </a:ext>
            </a:extLst>
          </p:cNvPr>
          <p:cNvCxnSpPr>
            <a:cxnSpLocks/>
          </p:cNvCxnSpPr>
          <p:nvPr/>
        </p:nvCxnSpPr>
        <p:spPr>
          <a:xfrm>
            <a:off x="7146131" y="2537847"/>
            <a:ext cx="8931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E014C6B-DBE1-40E3-BEDF-A16939F73874}"/>
              </a:ext>
            </a:extLst>
          </p:cNvPr>
          <p:cNvSpPr txBox="1"/>
          <p:nvPr/>
        </p:nvSpPr>
        <p:spPr>
          <a:xfrm>
            <a:off x="621186" y="5159426"/>
            <a:ext cx="9582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The doctor works at the hospital every Friday in September.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6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8636"/>
            <a:ext cx="821002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59C85-B5E2-4F96-B67E-6A6E59B646FB}"/>
              </a:ext>
            </a:extLst>
          </p:cNvPr>
          <p:cNvSpPr txBox="1"/>
          <p:nvPr/>
        </p:nvSpPr>
        <p:spPr>
          <a:xfrm>
            <a:off x="407649" y="2043041"/>
            <a:ext cx="958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Doctor </a:t>
            </a:r>
            <a:r>
              <a:rPr lang="en-US" sz="2800" dirty="0" err="1">
                <a:latin typeface="Century Gothic" panose="020B0502020202020204" pitchFamily="34" charset="0"/>
              </a:rPr>
              <a:t>ollum</a:t>
            </a:r>
            <a:r>
              <a:rPr lang="en-US" sz="2800" dirty="0">
                <a:latin typeface="Century Gothic" panose="020B0502020202020204" pitchFamily="34" charset="0"/>
              </a:rPr>
              <a:t> works at the hospital every </a:t>
            </a:r>
            <a:r>
              <a:rPr lang="en-US" sz="2800" dirty="0" err="1">
                <a:latin typeface="Century Gothic" panose="020B0502020202020204" pitchFamily="34" charset="0"/>
              </a:rPr>
              <a:t>friday</a:t>
            </a:r>
            <a:r>
              <a:rPr lang="en-US" sz="2800" dirty="0">
                <a:latin typeface="Century Gothic" panose="020B0502020202020204" pitchFamily="34" charset="0"/>
              </a:rPr>
              <a:t> in </a:t>
            </a:r>
            <a:r>
              <a:rPr lang="en-US" sz="2800" dirty="0" err="1">
                <a:latin typeface="Century Gothic" panose="020B0502020202020204" pitchFamily="34" charset="0"/>
              </a:rPr>
              <a:t>september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24490-83A8-4A51-8291-6B20D3E6C491}"/>
              </a:ext>
            </a:extLst>
          </p:cNvPr>
          <p:cNvSpPr txBox="1"/>
          <p:nvPr/>
        </p:nvSpPr>
        <p:spPr>
          <a:xfrm>
            <a:off x="518951" y="3581400"/>
            <a:ext cx="2986249" cy="1015663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hospital is still a </a:t>
            </a:r>
            <a:r>
              <a:rPr lang="en-US" sz="3000" b="1" dirty="0">
                <a:latin typeface="Century Gothic" panose="020B0502020202020204" pitchFamily="34" charset="0"/>
              </a:rPr>
              <a:t>common</a:t>
            </a:r>
            <a:r>
              <a:rPr lang="en-US" sz="3000" dirty="0">
                <a:latin typeface="Century Gothic" panose="020B0502020202020204" pitchFamily="34" charset="0"/>
              </a:rPr>
              <a:t> noun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4028C7-C559-4FCC-8B3A-E5E43B768D14}"/>
              </a:ext>
            </a:extLst>
          </p:cNvPr>
          <p:cNvSpPr txBox="1"/>
          <p:nvPr/>
        </p:nvSpPr>
        <p:spPr>
          <a:xfrm>
            <a:off x="3784686" y="3350567"/>
            <a:ext cx="3481870" cy="1477328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Friday and September are </a:t>
            </a:r>
            <a:r>
              <a:rPr lang="en-US" sz="3000" b="1" dirty="0">
                <a:latin typeface="Century Gothic" panose="020B0502020202020204" pitchFamily="34" charset="0"/>
              </a:rPr>
              <a:t>specific</a:t>
            </a:r>
            <a:r>
              <a:rPr lang="en-US" sz="3000" dirty="0">
                <a:latin typeface="Century Gothic" panose="020B0502020202020204" pitchFamily="34" charset="0"/>
              </a:rPr>
              <a:t> times.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1DD8D-7F04-4C40-8287-4FA0406139F6}"/>
              </a:ext>
            </a:extLst>
          </p:cNvPr>
          <p:cNvSpPr txBox="1"/>
          <p:nvPr/>
        </p:nvSpPr>
        <p:spPr>
          <a:xfrm>
            <a:off x="7554446" y="3448050"/>
            <a:ext cx="3481870" cy="1015663"/>
          </a:xfrm>
          <a:prstGeom prst="rect">
            <a:avLst/>
          </a:prstGeom>
          <a:noFill/>
          <a:ln w="63500">
            <a:solidFill>
              <a:srgbClr val="F5D327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 panose="020B0502020202020204" pitchFamily="34" charset="0"/>
              </a:rPr>
              <a:t>Doctor </a:t>
            </a:r>
            <a:r>
              <a:rPr lang="en-US" sz="3000" dirty="0" err="1">
                <a:latin typeface="Century Gothic" panose="020B0502020202020204" pitchFamily="34" charset="0"/>
              </a:rPr>
              <a:t>Ollum</a:t>
            </a:r>
            <a:r>
              <a:rPr lang="en-US" sz="3000" dirty="0">
                <a:latin typeface="Century Gothic" panose="020B0502020202020204" pitchFamily="34" charset="0"/>
              </a:rPr>
              <a:t> is a </a:t>
            </a:r>
            <a:r>
              <a:rPr lang="en-US" sz="3000" b="1" dirty="0">
                <a:latin typeface="Century Gothic" panose="020B0502020202020204" pitchFamily="34" charset="0"/>
              </a:rPr>
              <a:t>specific</a:t>
            </a:r>
            <a:r>
              <a:rPr lang="en-US" sz="3000" dirty="0">
                <a:latin typeface="Century Gothic" panose="020B0502020202020204" pitchFamily="34" charset="0"/>
              </a:rPr>
              <a:t> person.</a:t>
            </a:r>
            <a:endParaRPr lang="en-AU" sz="3000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333B66-957A-4E2B-A41C-0591A086CC27}"/>
              </a:ext>
            </a:extLst>
          </p:cNvPr>
          <p:cNvSpPr txBox="1"/>
          <p:nvPr/>
        </p:nvSpPr>
        <p:spPr>
          <a:xfrm>
            <a:off x="518951" y="5181314"/>
            <a:ext cx="958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Doctor </a:t>
            </a:r>
            <a:r>
              <a:rPr lang="en-US" sz="2800" b="1" dirty="0" err="1">
                <a:latin typeface="Century Gothic" panose="020B0502020202020204" pitchFamily="34" charset="0"/>
              </a:rPr>
              <a:t>Ollum</a:t>
            </a:r>
            <a:r>
              <a:rPr lang="en-US" sz="2800" b="1" dirty="0">
                <a:latin typeface="Century Gothic" panose="020B0502020202020204" pitchFamily="34" charset="0"/>
              </a:rPr>
              <a:t> works at the hospital every Friday in September.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E974A95-F761-4131-A503-DEEB6D81FFF4}"/>
              </a:ext>
            </a:extLst>
          </p:cNvPr>
          <p:cNvSpPr/>
          <p:nvPr/>
        </p:nvSpPr>
        <p:spPr>
          <a:xfrm>
            <a:off x="4851213" y="2043041"/>
            <a:ext cx="1606737" cy="516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214353-5CA6-4456-800B-3F8721B94727}"/>
              </a:ext>
            </a:extLst>
          </p:cNvPr>
          <p:cNvCxnSpPr>
            <a:cxnSpLocks/>
          </p:cNvCxnSpPr>
          <p:nvPr/>
        </p:nvCxnSpPr>
        <p:spPr>
          <a:xfrm>
            <a:off x="518951" y="2483361"/>
            <a:ext cx="22528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2D67B8-BF0F-4856-A52B-767BBDDDB54C}"/>
              </a:ext>
            </a:extLst>
          </p:cNvPr>
          <p:cNvCxnSpPr>
            <a:cxnSpLocks/>
          </p:cNvCxnSpPr>
          <p:nvPr/>
        </p:nvCxnSpPr>
        <p:spPr>
          <a:xfrm>
            <a:off x="518951" y="2911423"/>
            <a:ext cx="18622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3BC4C1-A1AF-4804-8DD4-70E65F10546D}"/>
              </a:ext>
            </a:extLst>
          </p:cNvPr>
          <p:cNvCxnSpPr>
            <a:cxnSpLocks/>
          </p:cNvCxnSpPr>
          <p:nvPr/>
        </p:nvCxnSpPr>
        <p:spPr>
          <a:xfrm>
            <a:off x="7467145" y="2537537"/>
            <a:ext cx="962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9331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E681E-E92A-4039-822B-81C30279F7B6}"/>
              </a:ext>
            </a:extLst>
          </p:cNvPr>
          <p:cNvSpPr txBox="1"/>
          <p:nvPr/>
        </p:nvSpPr>
        <p:spPr>
          <a:xfrm>
            <a:off x="407649" y="2043041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train stopped to pick up </a:t>
            </a:r>
            <a:r>
              <a:rPr lang="en-US" sz="2800" dirty="0" err="1">
                <a:latin typeface="Century Gothic" panose="020B0502020202020204" pitchFamily="34" charset="0"/>
              </a:rPr>
              <a:t>sam</a:t>
            </a:r>
            <a:r>
              <a:rPr lang="en-US" sz="2800" dirty="0">
                <a:latin typeface="Century Gothic" panose="020B0502020202020204" pitchFamily="34" charset="0"/>
              </a:rPr>
              <a:t> and jet.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D83D2-EC36-451A-A610-80F00141AC8F}"/>
              </a:ext>
            </a:extLst>
          </p:cNvPr>
          <p:cNvSpPr txBox="1"/>
          <p:nvPr/>
        </p:nvSpPr>
        <p:spPr>
          <a:xfrm>
            <a:off x="407649" y="3021383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On </a:t>
            </a:r>
            <a:r>
              <a:rPr lang="en-US" sz="2800" dirty="0" err="1">
                <a:latin typeface="Century Gothic" panose="020B0502020202020204" pitchFamily="34" charset="0"/>
              </a:rPr>
              <a:t>sunday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tim</a:t>
            </a:r>
            <a:r>
              <a:rPr lang="en-US" sz="2800" dirty="0">
                <a:latin typeface="Century Gothic" panose="020B0502020202020204" pitchFamily="34" charset="0"/>
              </a:rPr>
              <a:t> is getting a new goldfish.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32618-82B5-451E-83CA-16FC591A8C9B}"/>
              </a:ext>
            </a:extLst>
          </p:cNvPr>
          <p:cNvSpPr txBox="1"/>
          <p:nvPr/>
        </p:nvSpPr>
        <p:spPr>
          <a:xfrm>
            <a:off x="407649" y="4121214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season of winter begins in </a:t>
            </a:r>
            <a:r>
              <a:rPr lang="en-US" sz="2800" dirty="0" err="1">
                <a:latin typeface="Century Gothic" panose="020B0502020202020204" pitchFamily="34" charset="0"/>
              </a:rPr>
              <a:t>june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957EC-C865-4363-A2DD-3CF74F13023B}"/>
              </a:ext>
            </a:extLst>
          </p:cNvPr>
          <p:cNvSpPr txBox="1"/>
          <p:nvPr/>
        </p:nvSpPr>
        <p:spPr>
          <a:xfrm>
            <a:off x="407649" y="5221045"/>
            <a:ext cx="9630204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Did you ask </a:t>
            </a:r>
            <a:r>
              <a:rPr lang="en-US" sz="2800" dirty="0" err="1">
                <a:latin typeface="Century Gothic" panose="020B0502020202020204" pitchFamily="34" charset="0"/>
              </a:rPr>
              <a:t>mr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ponty</a:t>
            </a:r>
            <a:r>
              <a:rPr lang="en-US" sz="2800" dirty="0">
                <a:latin typeface="Century Gothic" panose="020B0502020202020204" pitchFamily="34" charset="0"/>
              </a:rPr>
              <a:t> if he saw </a:t>
            </a:r>
            <a:r>
              <a:rPr lang="en-US" sz="2800" dirty="0" err="1">
                <a:latin typeface="Century Gothic" panose="020B0502020202020204" pitchFamily="34" charset="0"/>
              </a:rPr>
              <a:t>jumanij</a:t>
            </a:r>
            <a:r>
              <a:rPr lang="en-US" sz="2800" dirty="0">
                <a:latin typeface="Century Gothic" panose="020B0502020202020204" pitchFamily="34" charset="0"/>
              </a:rPr>
              <a:t> at the movies?</a:t>
            </a: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4933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the proper nouns and give them a capital letter.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3049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nouns in this sentences?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Can you find the proper nouns in this sentence?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E681E-E92A-4039-822B-81C30279F7B6}"/>
              </a:ext>
            </a:extLst>
          </p:cNvPr>
          <p:cNvSpPr txBox="1"/>
          <p:nvPr/>
        </p:nvSpPr>
        <p:spPr>
          <a:xfrm>
            <a:off x="407649" y="2043041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train stopped to pick up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2800" dirty="0">
                <a:latin typeface="Century Gothic" panose="020B0502020202020204" pitchFamily="34" charset="0"/>
              </a:rPr>
              <a:t>am and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n-US" sz="2800" dirty="0">
                <a:latin typeface="Century Gothic" panose="020B0502020202020204" pitchFamily="34" charset="0"/>
              </a:rPr>
              <a:t>et.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D83D2-EC36-451A-A610-80F00141AC8F}"/>
              </a:ext>
            </a:extLst>
          </p:cNvPr>
          <p:cNvSpPr txBox="1"/>
          <p:nvPr/>
        </p:nvSpPr>
        <p:spPr>
          <a:xfrm>
            <a:off x="407649" y="3021383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On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r>
              <a:rPr lang="en-US" sz="2800" dirty="0">
                <a:latin typeface="Century Gothic" panose="020B0502020202020204" pitchFamily="34" charset="0"/>
              </a:rPr>
              <a:t>unday,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US" sz="2800" dirty="0">
                <a:latin typeface="Century Gothic" panose="020B0502020202020204" pitchFamily="34" charset="0"/>
              </a:rPr>
              <a:t>im is getting a new goldfish.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32618-82B5-451E-83CA-16FC591A8C9B}"/>
              </a:ext>
            </a:extLst>
          </p:cNvPr>
          <p:cNvSpPr txBox="1"/>
          <p:nvPr/>
        </p:nvSpPr>
        <p:spPr>
          <a:xfrm>
            <a:off x="407649" y="4121214"/>
            <a:ext cx="7595920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The season of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r>
              <a:rPr lang="en-US" sz="2800" dirty="0">
                <a:latin typeface="Century Gothic" panose="020B0502020202020204" pitchFamily="34" charset="0"/>
              </a:rPr>
              <a:t>inter begins in 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n-US" sz="2800" dirty="0">
                <a:latin typeface="Century Gothic" panose="020B0502020202020204" pitchFamily="34" charset="0"/>
              </a:rPr>
              <a:t>une.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957EC-C865-4363-A2DD-3CF74F13023B}"/>
              </a:ext>
            </a:extLst>
          </p:cNvPr>
          <p:cNvSpPr txBox="1"/>
          <p:nvPr/>
        </p:nvSpPr>
        <p:spPr>
          <a:xfrm>
            <a:off x="407649" y="5221045"/>
            <a:ext cx="9630204" cy="523220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Did you ask </a:t>
            </a:r>
            <a:r>
              <a:rPr lang="en-US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sz="2800" dirty="0" err="1">
                <a:latin typeface="Century Gothic" panose="020B0502020202020204" pitchFamily="34" charset="0"/>
              </a:rPr>
              <a:t>r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en-US" sz="2800" dirty="0" err="1">
                <a:latin typeface="Century Gothic" panose="020B0502020202020204" pitchFamily="34" charset="0"/>
              </a:rPr>
              <a:t>onty</a:t>
            </a:r>
            <a:r>
              <a:rPr lang="en-US" sz="2800" dirty="0">
                <a:latin typeface="Century Gothic" panose="020B0502020202020204" pitchFamily="34" charset="0"/>
              </a:rPr>
              <a:t> if he saw </a:t>
            </a:r>
            <a:r>
              <a:rPr lang="en-US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r>
              <a:rPr lang="en-US" sz="2800" dirty="0" err="1">
                <a:latin typeface="Century Gothic" panose="020B0502020202020204" pitchFamily="34" charset="0"/>
              </a:rPr>
              <a:t>umanij</a:t>
            </a:r>
            <a:r>
              <a:rPr lang="en-US" sz="2800" dirty="0">
                <a:latin typeface="Century Gothic" panose="020B0502020202020204" pitchFamily="34" charset="0"/>
              </a:rPr>
              <a:t> at the movies?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E4882-4DE8-44EB-B2A7-57B8D8C45D0A}"/>
              </a:ext>
            </a:extLst>
          </p:cNvPr>
          <p:cNvSpPr txBox="1"/>
          <p:nvPr/>
        </p:nvSpPr>
        <p:spPr>
          <a:xfrm>
            <a:off x="4019551" y="81393"/>
            <a:ext cx="139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ANSWERS</a:t>
            </a:r>
            <a:endParaRPr lang="en-A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8456" y="2474893"/>
            <a:ext cx="9586538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identify and define proper and common nouns.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47222"/>
            <a:ext cx="8858464" cy="54428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naming word. It names a person, place or 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22260" y="36175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b="1" dirty="0">
                <a:latin typeface="Century Gothic" panose="020B0502020202020204" pitchFamily="34" charset="0"/>
              </a:rPr>
              <a:t>1. </a:t>
            </a:r>
            <a:r>
              <a:rPr lang="en-AU" sz="2800" dirty="0">
                <a:latin typeface="Century Gothic" panose="020B0502020202020204" pitchFamily="34" charset="0"/>
              </a:rPr>
              <a:t>The </a:t>
            </a:r>
            <a:r>
              <a:rPr lang="en-AU" sz="2800" u="sng" dirty="0">
                <a:latin typeface="Century Gothic" panose="020B0502020202020204" pitchFamily="34" charset="0"/>
              </a:rPr>
              <a:t>cat</a:t>
            </a:r>
            <a:r>
              <a:rPr lang="en-AU" sz="2800" dirty="0">
                <a:latin typeface="Century Gothic" panose="020B0502020202020204" pitchFamily="34" charset="0"/>
              </a:rPr>
              <a:t> darted under the </a:t>
            </a:r>
            <a:r>
              <a:rPr lang="en-AU" sz="2800" u="sng" dirty="0">
                <a:latin typeface="Century Gothic" panose="020B0502020202020204" pitchFamily="34" charset="0"/>
              </a:rPr>
              <a:t>tree</a:t>
            </a:r>
            <a:r>
              <a:rPr lang="en-AU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702" y="4545396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b="1" dirty="0">
                <a:latin typeface="Century Gothic" panose="020B0502020202020204" pitchFamily="34" charset="0"/>
              </a:rPr>
              <a:t>2. </a:t>
            </a:r>
            <a:r>
              <a:rPr lang="en-AU" sz="2800" u="sng" dirty="0">
                <a:latin typeface="Century Gothic" panose="020B0502020202020204" pitchFamily="34" charset="0"/>
              </a:rPr>
              <a:t>Sally</a:t>
            </a:r>
            <a:r>
              <a:rPr lang="en-AU" sz="2800" dirty="0">
                <a:latin typeface="Century Gothic" panose="020B0502020202020204" pitchFamily="34" charset="0"/>
              </a:rPr>
              <a:t> played with the </a:t>
            </a:r>
            <a:r>
              <a:rPr lang="en-AU" sz="2800" u="sng" dirty="0">
                <a:latin typeface="Century Gothic" panose="020B0502020202020204" pitchFamily="34" charset="0"/>
              </a:rPr>
              <a:t>ball</a:t>
            </a:r>
            <a:r>
              <a:rPr lang="en-AU" sz="2800" dirty="0">
                <a:latin typeface="Century Gothic" panose="020B0502020202020204" pitchFamily="34" charset="0"/>
              </a:rPr>
              <a:t> in the </a:t>
            </a:r>
            <a:r>
              <a:rPr lang="en-AU" sz="2800" u="sng" dirty="0">
                <a:latin typeface="Century Gothic" panose="020B0502020202020204" pitchFamily="34" charset="0"/>
              </a:rPr>
              <a:t>mud</a:t>
            </a:r>
            <a:r>
              <a:rPr lang="en-AU" sz="2800" dirty="0">
                <a:latin typeface="Century Gothic" panose="020B0502020202020204" pitchFamily="34" charset="0"/>
              </a:rPr>
              <a:t>.</a:t>
            </a:r>
            <a:r>
              <a:rPr lang="en-AU" sz="2800" b="1" dirty="0">
                <a:latin typeface="Century Gothic" panose="020B0502020202020204" pitchFamily="34" charset="0"/>
              </a:rPr>
              <a:t> </a:t>
            </a:r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0702" y="541631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b="1" dirty="0">
                <a:latin typeface="Century Gothic" panose="020B0502020202020204" pitchFamily="34" charset="0"/>
              </a:rPr>
              <a:t>3. </a:t>
            </a:r>
            <a:r>
              <a:rPr lang="en-AU" sz="2800" dirty="0">
                <a:latin typeface="Century Gothic" panose="020B0502020202020204" pitchFamily="34" charset="0"/>
              </a:rPr>
              <a:t>The </a:t>
            </a:r>
            <a:r>
              <a:rPr lang="en-AU" sz="2800" u="sng" dirty="0">
                <a:latin typeface="Century Gothic" panose="020B0502020202020204" pitchFamily="34" charset="0"/>
              </a:rPr>
              <a:t>class</a:t>
            </a:r>
            <a:r>
              <a:rPr lang="en-AU" sz="2800" dirty="0">
                <a:latin typeface="Century Gothic" panose="020B0502020202020204" pitchFamily="34" charset="0"/>
              </a:rPr>
              <a:t> walked to </a:t>
            </a:r>
            <a:r>
              <a:rPr lang="en-AU" sz="2800" u="sng" dirty="0">
                <a:latin typeface="Century Gothic" panose="020B0502020202020204" pitchFamily="34" charset="0"/>
              </a:rPr>
              <a:t>McDonald’s</a:t>
            </a:r>
            <a:r>
              <a:rPr lang="en-AU" sz="2800" dirty="0">
                <a:latin typeface="Century Gothic" panose="020B0502020202020204" pitchFamily="34" charset="0"/>
              </a:rPr>
              <a:t> to get </a:t>
            </a:r>
            <a:r>
              <a:rPr lang="en-AU" sz="2800" u="sng" dirty="0">
                <a:latin typeface="Century Gothic" panose="020B0502020202020204" pitchFamily="34" charset="0"/>
              </a:rPr>
              <a:t>ice creams</a:t>
            </a:r>
            <a:r>
              <a:rPr lang="en-AU" sz="28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925846" y="1944000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noun?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noun in this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69331"/>
            <a:ext cx="9425070" cy="194849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naming 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Common nouns are the </a:t>
            </a:r>
            <a:r>
              <a:rPr lang="en-AU" b="1" dirty="0">
                <a:latin typeface="Century Gothic" panose="020B0502020202020204" pitchFamily="34" charset="0"/>
              </a:rPr>
              <a:t>general </a:t>
            </a:r>
            <a:r>
              <a:rPr lang="en-AU" dirty="0">
                <a:latin typeface="Century Gothic" panose="020B0502020202020204" pitchFamily="34" charset="0"/>
              </a:rPr>
              <a:t>names for people, places, objects or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Proper nouns are used to name </a:t>
            </a:r>
            <a:r>
              <a:rPr lang="en-US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specific</a:t>
            </a: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people, places, objects, animals or the title of something. They</a:t>
            </a:r>
            <a:r>
              <a:rPr lang="en-US" dirty="0">
                <a:solidFill>
                  <a:srgbClr val="202124"/>
                </a:solidFill>
                <a:latin typeface="Century Gothic" panose="020B0502020202020204" pitchFamily="34" charset="0"/>
              </a:rPr>
              <a:t> begin with a capital letter.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613" y="3038136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b="1" u="sng" dirty="0">
                <a:latin typeface="Century Gothic" panose="020B0502020202020204" pitchFamily="34" charset="0"/>
              </a:rPr>
              <a:t>Tom</a:t>
            </a:r>
            <a:r>
              <a:rPr lang="en-AU" dirty="0">
                <a:latin typeface="Century Gothic" panose="020B0502020202020204" pitchFamily="34" charset="0"/>
              </a:rPr>
              <a:t> and </a:t>
            </a:r>
            <a:r>
              <a:rPr lang="en-AU" b="1" u="sng" dirty="0">
                <a:latin typeface="Century Gothic" panose="020B0502020202020204" pitchFamily="34" charset="0"/>
              </a:rPr>
              <a:t>Ari</a:t>
            </a:r>
            <a:r>
              <a:rPr lang="en-AU" dirty="0">
                <a:latin typeface="Century Gothic" panose="020B0502020202020204" pitchFamily="34" charset="0"/>
              </a:rPr>
              <a:t> caught the </a:t>
            </a:r>
            <a:r>
              <a:rPr lang="en-AU" u="sng" dirty="0">
                <a:latin typeface="Century Gothic" panose="020B0502020202020204" pitchFamily="34" charset="0"/>
              </a:rPr>
              <a:t>bus</a:t>
            </a:r>
            <a:r>
              <a:rPr lang="en-AU" dirty="0">
                <a:latin typeface="Century Gothic" panose="020B0502020202020204" pitchFamily="34" charset="0"/>
              </a:rPr>
              <a:t> to </a:t>
            </a:r>
            <a:r>
              <a:rPr lang="en-AU" b="1" u="sng" dirty="0">
                <a:latin typeface="Century Gothic" panose="020B0502020202020204" pitchFamily="34" charset="0"/>
              </a:rPr>
              <a:t>Darwin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dirty="0">
                <a:latin typeface="Century Gothic" panose="020B0502020202020204" pitchFamily="34" charset="0"/>
              </a:rPr>
              <a:t>We sang </a:t>
            </a:r>
            <a:r>
              <a:rPr lang="en-AU" b="1" u="sng" dirty="0">
                <a:latin typeface="Century Gothic" panose="020B0502020202020204" pitchFamily="34" charset="0"/>
              </a:rPr>
              <a:t>‘Twinkle, Twinkle’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to the </a:t>
            </a:r>
            <a:r>
              <a:rPr lang="en-AU" u="sng" dirty="0">
                <a:latin typeface="Century Gothic" panose="020B0502020202020204" pitchFamily="34" charset="0"/>
              </a:rPr>
              <a:t>crowd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  <a:r>
              <a:rPr lang="en-AU" b="1" dirty="0">
                <a:latin typeface="Century Gothic" panose="020B0502020202020204" pitchFamily="34" charset="0"/>
              </a:rPr>
              <a:t> 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</a:t>
            </a:r>
            <a:r>
              <a:rPr lang="en-AU" dirty="0">
                <a:latin typeface="Century Gothic" panose="020B0502020202020204" pitchFamily="34" charset="0"/>
              </a:rPr>
              <a:t>The </a:t>
            </a:r>
            <a:r>
              <a:rPr lang="en-AU" b="1" u="sng" dirty="0">
                <a:latin typeface="Century Gothic" panose="020B0502020202020204" pitchFamily="34" charset="0"/>
              </a:rPr>
              <a:t>National Zoo</a:t>
            </a:r>
            <a:r>
              <a:rPr lang="en-AU" dirty="0">
                <a:latin typeface="Century Gothic" panose="020B0502020202020204" pitchFamily="34" charset="0"/>
              </a:rPr>
              <a:t> is open every </a:t>
            </a:r>
            <a:r>
              <a:rPr lang="en-AU" u="sng" dirty="0">
                <a:latin typeface="Century Gothic" panose="020B0502020202020204" pitchFamily="34" charset="0"/>
              </a:rPr>
              <a:t>day</a:t>
            </a:r>
            <a:r>
              <a:rPr lang="en-AU" dirty="0">
                <a:latin typeface="Century Gothic" panose="020B0502020202020204" pitchFamily="34" charset="0"/>
              </a:rPr>
              <a:t>. 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71566" y="1250631"/>
            <a:ext cx="2399037" cy="310854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common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 proper noun?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does a proper noun begin with?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common noun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proper noun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proper noun?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315238"/>
            <a:ext cx="9297003" cy="169311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naming 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Common nouns are the </a:t>
            </a:r>
            <a:r>
              <a:rPr lang="en-AU" b="1" dirty="0">
                <a:latin typeface="Century Gothic" panose="020B0502020202020204" pitchFamily="34" charset="0"/>
              </a:rPr>
              <a:t>general </a:t>
            </a:r>
            <a:r>
              <a:rPr lang="en-AU" dirty="0">
                <a:latin typeface="Century Gothic" panose="020B0502020202020204" pitchFamily="34" charset="0"/>
              </a:rPr>
              <a:t>names for people, places, objects or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Proper nouns are used to name </a:t>
            </a:r>
            <a:r>
              <a:rPr lang="en-US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specific</a:t>
            </a: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people, places, objects, animals or the title of something. They</a:t>
            </a:r>
            <a:r>
              <a:rPr lang="en-US" dirty="0">
                <a:solidFill>
                  <a:srgbClr val="202124"/>
                </a:solidFill>
                <a:latin typeface="Century Gothic" panose="020B0502020202020204" pitchFamily="34" charset="0"/>
              </a:rPr>
              <a:t> begin with a capital letter.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u="sng" dirty="0">
                <a:latin typeface="Century Gothic" panose="020B0502020202020204" pitchFamily="34" charset="0"/>
              </a:rPr>
              <a:t>John</a:t>
            </a:r>
            <a:r>
              <a:rPr lang="en-AU" dirty="0">
                <a:latin typeface="Century Gothic" panose="020B0502020202020204" pitchFamily="34" charset="0"/>
              </a:rPr>
              <a:t> put the </a:t>
            </a:r>
            <a:r>
              <a:rPr lang="en-AU" u="sng" dirty="0">
                <a:latin typeface="Century Gothic" panose="020B0502020202020204" pitchFamily="34" charset="0"/>
              </a:rPr>
              <a:t>Cup</a:t>
            </a:r>
            <a:r>
              <a:rPr lang="en-AU" dirty="0">
                <a:latin typeface="Century Gothic" panose="020B0502020202020204" pitchFamily="34" charset="0"/>
              </a:rPr>
              <a:t> on the </a:t>
            </a:r>
            <a:r>
              <a:rPr lang="en-AU" u="sng" dirty="0">
                <a:latin typeface="Century Gothic" panose="020B0502020202020204" pitchFamily="34" charset="0"/>
              </a:rPr>
              <a:t>Table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5015835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</a:t>
            </a:r>
            <a:r>
              <a:rPr lang="en-AU" dirty="0">
                <a:latin typeface="Century Gothic" panose="020B0502020202020204" pitchFamily="34" charset="0"/>
              </a:rPr>
              <a:t>In the morning, </a:t>
            </a:r>
            <a:r>
              <a:rPr lang="en-AU" u="sng" dirty="0">
                <a:latin typeface="Century Gothic" panose="020B0502020202020204" pitchFamily="34" charset="0"/>
              </a:rPr>
              <a:t>jenny</a:t>
            </a:r>
            <a:r>
              <a:rPr lang="en-AU" dirty="0">
                <a:latin typeface="Century Gothic" panose="020B0502020202020204" pitchFamily="34" charset="0"/>
              </a:rPr>
              <a:t> will be driving to </a:t>
            </a:r>
            <a:r>
              <a:rPr lang="en-AU" u="sng" dirty="0" err="1">
                <a:latin typeface="Century Gothic" panose="020B0502020202020204" pitchFamily="34" charset="0"/>
              </a:rPr>
              <a:t>sydney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words </a:t>
            </a:r>
            <a:r>
              <a:rPr lang="en-AU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cup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and </a:t>
            </a:r>
            <a:r>
              <a:rPr lang="en-AU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table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 are common nouns. They are not naming a specific person, place or title of something. They are not PROPER nouns.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4987" y="5447852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These nouns are PROPER nouns. They are naming a specific person and place. Proper nouns begin with a capital letter.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proper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41549" y="369331"/>
            <a:ext cx="8598676" cy="1856794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naming 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Common nouns are the </a:t>
            </a:r>
            <a:r>
              <a:rPr lang="en-AU" b="1" dirty="0">
                <a:latin typeface="Century Gothic" panose="020B0502020202020204" pitchFamily="34" charset="0"/>
              </a:rPr>
              <a:t>general </a:t>
            </a:r>
            <a:r>
              <a:rPr lang="en-AU" dirty="0">
                <a:latin typeface="Century Gothic" panose="020B0502020202020204" pitchFamily="34" charset="0"/>
              </a:rPr>
              <a:t>names for people, places, objects or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Proper nouns are used to name </a:t>
            </a:r>
            <a:r>
              <a:rPr lang="en-US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specific</a:t>
            </a: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people, places, objects, animals or the title of something. They</a:t>
            </a:r>
            <a:r>
              <a:rPr lang="en-US" dirty="0">
                <a:solidFill>
                  <a:srgbClr val="202124"/>
                </a:solidFill>
                <a:latin typeface="Century Gothic" panose="020B0502020202020204" pitchFamily="34" charset="0"/>
              </a:rPr>
              <a:t> begin with a capital letter.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34" y="4059442"/>
            <a:ext cx="59554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My small, black dog is called </a:t>
            </a:r>
            <a:r>
              <a:rPr lang="en-AU" sz="2600" dirty="0" err="1">
                <a:latin typeface="Century Gothic" panose="020B0502020202020204" pitchFamily="34" charset="0"/>
              </a:rPr>
              <a:t>bertie</a:t>
            </a:r>
            <a:r>
              <a:rPr lang="en-AU" sz="2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4780625"/>
            <a:ext cx="9331741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600" dirty="0">
                <a:latin typeface="Century Gothic" panose="020B0502020202020204" pitchFamily="34" charset="0"/>
                <a:ea typeface="+mn-ea"/>
              </a:rPr>
              <a:t>Yesterday we read charlotte’s web before going to bed.</a:t>
            </a:r>
            <a:endParaRPr lang="en-AU" sz="2600" dirty="0">
              <a:latin typeface="Century Gothic" panose="020B0502020202020204" pitchFamily="34" charset="0"/>
              <a:ea typeface="+mn-ea"/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Century Gothic" panose="020B0502020202020204" pitchFamily="34" charset="0"/>
              </a:rPr>
              <a:t>Are you coming to my house on </a:t>
            </a:r>
            <a:r>
              <a:rPr lang="en-US" sz="2600" dirty="0" err="1">
                <a:latin typeface="Century Gothic" panose="020B0502020202020204" pitchFamily="34" charset="0"/>
              </a:rPr>
              <a:t>sunday</a:t>
            </a:r>
            <a:r>
              <a:rPr lang="en-US" sz="2600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4906" y="2711017"/>
            <a:ext cx="8779543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common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proper nouns and give them a capital letter.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95754" y="1027753"/>
            <a:ext cx="2314710" cy="418576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are the nouns?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nouns are naming a </a:t>
            </a:r>
            <a:r>
              <a:rPr lang="en-AU" b="1" dirty="0">
                <a:latin typeface="Century Gothic" panose="020B0502020202020204" pitchFamily="34" charset="0"/>
              </a:rPr>
              <a:t>specific </a:t>
            </a:r>
            <a:r>
              <a:rPr lang="en-AU" dirty="0">
                <a:latin typeface="Century Gothic" panose="020B0502020202020204" pitchFamily="34" charset="0"/>
              </a:rPr>
              <a:t>person, place, object, animal or the title of something?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proper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nouns need a capital letter?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C4F98FF-D239-4D9F-94A1-9F7D372EF573}"/>
              </a:ext>
            </a:extLst>
          </p:cNvPr>
          <p:cNvSpPr/>
          <p:nvPr/>
        </p:nvSpPr>
        <p:spPr>
          <a:xfrm>
            <a:off x="2789997" y="4106248"/>
            <a:ext cx="896178" cy="408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9DE94E-5F9E-4747-B0F6-A48C83B906B8}"/>
              </a:ext>
            </a:extLst>
          </p:cNvPr>
          <p:cNvSpPr/>
          <p:nvPr/>
        </p:nvSpPr>
        <p:spPr>
          <a:xfrm>
            <a:off x="8551487" y="4800704"/>
            <a:ext cx="896178" cy="4085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89A62B-765E-453E-8525-4A6F2709AE1E}"/>
              </a:ext>
            </a:extLst>
          </p:cNvPr>
          <p:cNvSpPr/>
          <p:nvPr/>
        </p:nvSpPr>
        <p:spPr>
          <a:xfrm>
            <a:off x="3905250" y="5416213"/>
            <a:ext cx="1162050" cy="4462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F52B7B7-65AB-45E5-92B0-1804AC099360}"/>
              </a:ext>
            </a:extLst>
          </p:cNvPr>
          <p:cNvCxnSpPr/>
          <p:nvPr/>
        </p:nvCxnSpPr>
        <p:spPr>
          <a:xfrm>
            <a:off x="3495675" y="5207886"/>
            <a:ext cx="2428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7690B-CD59-487F-B657-546E4D6BF0C4}"/>
              </a:ext>
            </a:extLst>
          </p:cNvPr>
          <p:cNvCxnSpPr>
            <a:cxnSpLocks/>
          </p:cNvCxnSpPr>
          <p:nvPr/>
        </p:nvCxnSpPr>
        <p:spPr>
          <a:xfrm>
            <a:off x="5546940" y="5867870"/>
            <a:ext cx="12714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D9ADC7-16F8-4201-B0E4-CB80C7C3301D}"/>
              </a:ext>
            </a:extLst>
          </p:cNvPr>
          <p:cNvSpPr txBox="1"/>
          <p:nvPr/>
        </p:nvSpPr>
        <p:spPr>
          <a:xfrm>
            <a:off x="5441913" y="5385529"/>
            <a:ext cx="321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D1A858-97B5-4C1D-93B3-C32EB5FDC2F8}"/>
              </a:ext>
            </a:extLst>
          </p:cNvPr>
          <p:cNvSpPr txBox="1"/>
          <p:nvPr/>
        </p:nvSpPr>
        <p:spPr>
          <a:xfrm>
            <a:off x="3344654" y="4726825"/>
            <a:ext cx="511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BD1371-B011-422C-B5B9-0694592E427D}"/>
              </a:ext>
            </a:extLst>
          </p:cNvPr>
          <p:cNvSpPr txBox="1"/>
          <p:nvPr/>
        </p:nvSpPr>
        <p:spPr>
          <a:xfrm>
            <a:off x="5163425" y="4721091"/>
            <a:ext cx="511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67F7F821-219C-4B92-91D4-4774D80F5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486" y="100832"/>
            <a:ext cx="674078" cy="6740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481301-EB0D-49DE-857C-FF348EE9B8CA}"/>
              </a:ext>
            </a:extLst>
          </p:cNvPr>
          <p:cNvCxnSpPr>
            <a:cxnSpLocks/>
          </p:cNvCxnSpPr>
          <p:nvPr/>
        </p:nvCxnSpPr>
        <p:spPr>
          <a:xfrm>
            <a:off x="5039270" y="4514758"/>
            <a:ext cx="885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2DDD22A-FB3B-466E-9EA9-4428F6060EFF}"/>
              </a:ext>
            </a:extLst>
          </p:cNvPr>
          <p:cNvSpPr txBox="1"/>
          <p:nvPr/>
        </p:nvSpPr>
        <p:spPr>
          <a:xfrm>
            <a:off x="4955952" y="3999679"/>
            <a:ext cx="321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3372225-0315-4093-BAE5-9EB01C4952A3}"/>
              </a:ext>
            </a:extLst>
          </p:cNvPr>
          <p:cNvSpPr/>
          <p:nvPr/>
        </p:nvSpPr>
        <p:spPr>
          <a:xfrm>
            <a:off x="904124" y="5486153"/>
            <a:ext cx="775403" cy="37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73C03F6-4592-4373-9912-878B7A40E0DA}"/>
              </a:ext>
            </a:extLst>
          </p:cNvPr>
          <p:cNvSpPr/>
          <p:nvPr/>
        </p:nvSpPr>
        <p:spPr>
          <a:xfrm>
            <a:off x="1899252" y="4827098"/>
            <a:ext cx="775403" cy="3762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 animBg="1"/>
      <p:bldP spid="19" grpId="0" animBg="1"/>
      <p:bldP spid="20" grpId="0" animBg="1"/>
      <p:bldP spid="26" grpId="0"/>
      <p:bldP spid="29" grpId="0"/>
      <p:bldP spid="30" grpId="0"/>
      <p:bldP spid="33" grpId="0"/>
      <p:bldP spid="34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1" y="1282231"/>
            <a:ext cx="8863797" cy="493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What sentences contain proper nouns?</a:t>
            </a:r>
            <a:endParaRPr lang="en-AU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4867275"/>
            <a:ext cx="11845504" cy="1552575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noun is a naming 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Common nouns are the </a:t>
            </a:r>
            <a:r>
              <a:rPr lang="en-AU" b="1" dirty="0">
                <a:latin typeface="Century Gothic" panose="020B0502020202020204" pitchFamily="34" charset="0"/>
              </a:rPr>
              <a:t>general </a:t>
            </a:r>
            <a:r>
              <a:rPr lang="en-AU" dirty="0">
                <a:latin typeface="Century Gothic" panose="020B0502020202020204" pitchFamily="34" charset="0"/>
              </a:rPr>
              <a:t>names for people, places, objects or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Proper nouns are used to name </a:t>
            </a:r>
            <a:r>
              <a:rPr lang="en-US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specific</a:t>
            </a:r>
            <a:r>
              <a:rPr lang="en-US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people, places, objects, animals or the title of something. They</a:t>
            </a:r>
            <a:r>
              <a:rPr lang="en-US" dirty="0">
                <a:solidFill>
                  <a:srgbClr val="202124"/>
                </a:solidFill>
                <a:latin typeface="Century Gothic" panose="020B0502020202020204" pitchFamily="34" charset="0"/>
              </a:rPr>
              <a:t> begin with a capital letter.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310854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 proper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Name some common nouns in these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Name some proper nouns in these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do proper nouns begin with?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0475" y="2179372"/>
            <a:ext cx="886379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AU" sz="2600" dirty="0">
                <a:latin typeface="Century Gothic" panose="020B0502020202020204" pitchFamily="34" charset="0"/>
              </a:rPr>
              <a:t>Paris is a beautiful city in Europe. 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600" dirty="0">
                <a:latin typeface="Century Gothic" panose="020B0502020202020204" pitchFamily="34" charset="0"/>
              </a:rPr>
              <a:t>Let’s go to the Movies. 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600" dirty="0">
                <a:latin typeface="Century Gothic" panose="020B0502020202020204" pitchFamily="34" charset="0"/>
              </a:rPr>
              <a:t>We like to go bushwalking on Sundays.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600" dirty="0">
                <a:latin typeface="Century Gothic" panose="020B0502020202020204" pitchFamily="34" charset="0"/>
              </a:rPr>
              <a:t>I live in a small Town with lots of Dogs. </a:t>
            </a:r>
          </a:p>
          <a:p>
            <a:pPr marL="514350" indent="-514350">
              <a:buFont typeface="+mj-lt"/>
              <a:buAutoNum type="alphaLcParenR"/>
            </a:pPr>
            <a:r>
              <a:rPr lang="en-AU" sz="2600" dirty="0">
                <a:latin typeface="Century Gothic" panose="020B0502020202020204" pitchFamily="34" charset="0"/>
              </a:rPr>
              <a:t>He dressed as a character from Spiderman.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6C3931-9280-400D-9238-9283D26998B4}"/>
              </a:ext>
            </a:extLst>
          </p:cNvPr>
          <p:cNvSpPr/>
          <p:nvPr/>
        </p:nvSpPr>
        <p:spPr>
          <a:xfrm>
            <a:off x="638174" y="2092209"/>
            <a:ext cx="5534025" cy="5965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CC1917-9EBC-44DF-A7CB-75B0E867AA9F}"/>
              </a:ext>
            </a:extLst>
          </p:cNvPr>
          <p:cNvSpPr/>
          <p:nvPr/>
        </p:nvSpPr>
        <p:spPr>
          <a:xfrm>
            <a:off x="495300" y="2954595"/>
            <a:ext cx="6953249" cy="5061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126916-BF52-481D-9637-914434906A72}"/>
              </a:ext>
            </a:extLst>
          </p:cNvPr>
          <p:cNvSpPr/>
          <p:nvPr/>
        </p:nvSpPr>
        <p:spPr>
          <a:xfrm>
            <a:off x="638174" y="3766111"/>
            <a:ext cx="7467601" cy="5061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0" y="652351"/>
            <a:ext cx="9347078" cy="149601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A noun is a naming word.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Common nouns are the </a:t>
            </a:r>
            <a:r>
              <a:rPr lang="en-AU" sz="1800" b="1" dirty="0">
                <a:latin typeface="Century Gothic" panose="020B0502020202020204" pitchFamily="34" charset="0"/>
              </a:rPr>
              <a:t>general </a:t>
            </a:r>
            <a:r>
              <a:rPr lang="en-AU" sz="1800" dirty="0">
                <a:latin typeface="Century Gothic" panose="020B0502020202020204" pitchFamily="34" charset="0"/>
              </a:rPr>
              <a:t>names for people, places, objects or animals.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Proper nouns are used to name 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specific</a:t>
            </a:r>
            <a:r>
              <a:rPr lang="en-US" sz="180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 people, places, objects, animals or the title of something. They</a:t>
            </a:r>
            <a:r>
              <a:rPr lang="en-US" sz="1800" dirty="0">
                <a:solidFill>
                  <a:srgbClr val="202124"/>
                </a:solidFill>
                <a:latin typeface="Century Gothic" panose="020B0502020202020204" pitchFamily="34" charset="0"/>
              </a:rPr>
              <a:t> begin with a capital letter.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709" y="3663297"/>
            <a:ext cx="37224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She lost her necklace.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Many trees lose their leaves in autumn.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book belonged to poppy and </a:t>
            </a:r>
            <a:r>
              <a:rPr lang="en-AU" sz="2600" dirty="0" err="1">
                <a:latin typeface="Century Gothic" panose="020B0502020202020204" pitchFamily="34" charset="0"/>
                <a:ea typeface="+mn-ea"/>
              </a:rPr>
              <a:t>james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589" y="2608891"/>
            <a:ext cx="805706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common nouns – the person place or thing.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proper nouns and give them a capital letter.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48241" y="1027753"/>
            <a:ext cx="2362223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it a person place or thing?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Is it naming a specific person, place, object, animal or the title of something? Is it a proper noun?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Does it need a capital letter?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ACAB2A-4019-4BF1-A9A2-16D2C69DF785}"/>
              </a:ext>
            </a:extLst>
          </p:cNvPr>
          <p:cNvSpPr/>
          <p:nvPr/>
        </p:nvSpPr>
        <p:spPr>
          <a:xfrm>
            <a:off x="1228725" y="4540505"/>
            <a:ext cx="1034125" cy="4549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8E2B87-0950-40D9-9676-6AA970D2A9DD}"/>
              </a:ext>
            </a:extLst>
          </p:cNvPr>
          <p:cNvSpPr/>
          <p:nvPr/>
        </p:nvSpPr>
        <p:spPr>
          <a:xfrm>
            <a:off x="2160956" y="3611454"/>
            <a:ext cx="1793353" cy="5442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F55EB8-B9B3-4C0E-BAD6-B83D50C44332}"/>
              </a:ext>
            </a:extLst>
          </p:cNvPr>
          <p:cNvCxnSpPr/>
          <p:nvPr/>
        </p:nvCxnSpPr>
        <p:spPr>
          <a:xfrm>
            <a:off x="5172075" y="4995440"/>
            <a:ext cx="1428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F438C0-6274-4C6A-97C7-697D1A748D75}"/>
              </a:ext>
            </a:extLst>
          </p:cNvPr>
          <p:cNvCxnSpPr>
            <a:cxnSpLocks/>
          </p:cNvCxnSpPr>
          <p:nvPr/>
        </p:nvCxnSpPr>
        <p:spPr>
          <a:xfrm>
            <a:off x="5886450" y="5892406"/>
            <a:ext cx="1119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E486E3-90BB-4E95-9F2E-A7B91FE5406A}"/>
              </a:ext>
            </a:extLst>
          </p:cNvPr>
          <p:cNvCxnSpPr>
            <a:cxnSpLocks/>
          </p:cNvCxnSpPr>
          <p:nvPr/>
        </p:nvCxnSpPr>
        <p:spPr>
          <a:xfrm>
            <a:off x="4022203" y="5888837"/>
            <a:ext cx="1119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746525-340C-41A0-BFB0-2B2D79E477C3}"/>
              </a:ext>
            </a:extLst>
          </p:cNvPr>
          <p:cNvSpPr txBox="1"/>
          <p:nvPr/>
        </p:nvSpPr>
        <p:spPr>
          <a:xfrm>
            <a:off x="5141761" y="4431122"/>
            <a:ext cx="44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CBB5A-B4E3-479E-9306-DA6299577F81}"/>
              </a:ext>
            </a:extLst>
          </p:cNvPr>
          <p:cNvSpPr txBox="1"/>
          <p:nvPr/>
        </p:nvSpPr>
        <p:spPr>
          <a:xfrm>
            <a:off x="3917176" y="5337866"/>
            <a:ext cx="447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49F97-E0E0-49CF-973C-0865E72AF9EB}"/>
              </a:ext>
            </a:extLst>
          </p:cNvPr>
          <p:cNvSpPr txBox="1"/>
          <p:nvPr/>
        </p:nvSpPr>
        <p:spPr>
          <a:xfrm>
            <a:off x="5743324" y="5376746"/>
            <a:ext cx="3690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</a:t>
            </a:r>
            <a:endParaRPr lang="en-AU" sz="3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77DF10-DAFE-474B-AF88-43A213B1F207}"/>
              </a:ext>
            </a:extLst>
          </p:cNvPr>
          <p:cNvSpPr/>
          <p:nvPr/>
        </p:nvSpPr>
        <p:spPr>
          <a:xfrm>
            <a:off x="881303" y="5449820"/>
            <a:ext cx="1034125" cy="4549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1910BB2-EBD5-49D3-8882-3D6C616E5503}"/>
              </a:ext>
            </a:extLst>
          </p:cNvPr>
          <p:cNvSpPr/>
          <p:nvPr/>
        </p:nvSpPr>
        <p:spPr>
          <a:xfrm>
            <a:off x="3703057" y="4524885"/>
            <a:ext cx="1156619" cy="490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4" grpId="0" animBg="1"/>
      <p:bldP spid="15" grpId="0" animBg="1"/>
      <p:bldP spid="10" grpId="0"/>
      <p:bldP spid="11" grpId="0"/>
      <p:bldP spid="12" grpId="0"/>
      <p:bldP spid="26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1430</Words>
  <Application>Microsoft Office PowerPoint</Application>
  <PresentationFormat>Widescreen</PresentationFormat>
  <Paragraphs>180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36</cp:revision>
  <dcterms:created xsi:type="dcterms:W3CDTF">2021-08-04T08:19:39Z</dcterms:created>
  <dcterms:modified xsi:type="dcterms:W3CDTF">2023-02-21T11:40:39Z</dcterms:modified>
</cp:coreProperties>
</file>