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0" r:id="rId4"/>
    <p:sldId id="297" r:id="rId5"/>
    <p:sldId id="276" r:id="rId6"/>
    <p:sldId id="260" r:id="rId7"/>
    <p:sldId id="288" r:id="rId8"/>
    <p:sldId id="289" r:id="rId9"/>
    <p:sldId id="286" r:id="rId10"/>
    <p:sldId id="262" r:id="rId11"/>
    <p:sldId id="291" r:id="rId12"/>
    <p:sldId id="298" r:id="rId13"/>
    <p:sldId id="299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6E0C-BFA0-4D92-9D5A-28B21E84D195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25E5-3B88-44E8-BF93-55C2D65560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93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6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23/03/2023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6/09/em-match-advice-emergency-medicine-right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6/09/em-match-advice-emergency-medicine-right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Pre Primary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Sentence Expansion – when, who, what, where (written)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Janelle Walters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A68B85-1C54-4B4E-835B-34CF92C1BAE0}"/>
              </a:ext>
            </a:extLst>
          </p:cNvPr>
          <p:cNvSpPr txBox="1"/>
          <p:nvPr/>
        </p:nvSpPr>
        <p:spPr>
          <a:xfrm>
            <a:off x="2737585" y="2321275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It 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was eating</a:t>
            </a:r>
            <a:r>
              <a:rPr lang="en-AU" sz="32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E56B381-319B-9F45-827A-F1B5CA5BF3E5}"/>
              </a:ext>
            </a:extLst>
          </p:cNvPr>
          <p:cNvSpPr txBox="1">
            <a:spLocks/>
          </p:cNvSpPr>
          <p:nvPr/>
        </p:nvSpPr>
        <p:spPr>
          <a:xfrm>
            <a:off x="240003" y="6220494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the afternoon, </a:t>
            </a:r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hairy pig 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was eating </a:t>
            </a:r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the pen</a:t>
            </a:r>
            <a:r>
              <a:rPr lang="en-AU" sz="2400" b="1" dirty="0">
                <a:latin typeface="Century Gothic" panose="020B0502020202020204" pitchFamily="34" charset="0"/>
              </a:rPr>
              <a:t>.</a:t>
            </a:r>
            <a:endParaRPr lang="en-AU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Minipig sow eating an apple | This time a sow minipig with b…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96" y="3620273"/>
            <a:ext cx="3328961" cy="249672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FE2B39-483A-4CC1-8E8C-813DC181901F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69EAD0-070F-4DDB-96E8-596F72EA5939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76C428-6155-4E68-9BCB-A5387B6EDF5F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33EC44-A10C-4600-B84E-F93AC565A0D2}"/>
              </a:ext>
            </a:extLst>
          </p:cNvPr>
          <p:cNvSpPr/>
          <p:nvPr/>
        </p:nvSpPr>
        <p:spPr>
          <a:xfrm>
            <a:off x="1209358" y="3039678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afternoon</a:t>
            </a:r>
            <a:endParaRPr lang="en-AU" sz="3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918B79-F348-490B-A455-6643E717C9B7}"/>
              </a:ext>
            </a:extLst>
          </p:cNvPr>
          <p:cNvSpPr/>
          <p:nvPr/>
        </p:nvSpPr>
        <p:spPr>
          <a:xfrm>
            <a:off x="1250124" y="4751559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pen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9EDD2A-0626-469C-94BB-72552BFF9CD7}"/>
              </a:ext>
            </a:extLst>
          </p:cNvPr>
          <p:cNvSpPr/>
          <p:nvPr/>
        </p:nvSpPr>
        <p:spPr>
          <a:xfrm>
            <a:off x="1180657" y="3828871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hairy pig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7C8C25-DA39-4F3D-95F2-094B4D3B64C1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2D21B0-3488-4F00-950D-4752B3A4DF8C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9A22D4-09FB-4D31-8EF4-5D9A46089B00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52" name="Picture 51" descr="Logo, icon&#10;&#10;Description automatically generated">
            <a:extLst>
              <a:ext uri="{FF2B5EF4-FFF2-40B4-BE49-F238E27FC236}">
                <a16:creationId xmlns:a16="http://schemas.microsoft.com/office/drawing/2014/main" id="{4D543A77-6A5E-41E7-9082-141EC1D1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B8756BA-6A03-4E09-B8CF-DD425CB46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FC6A741E-265E-4FC5-8C6F-956996C7D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764668" y="2295840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It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crept.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9F1EB-DECF-C444-98E5-C0196455BA06}"/>
              </a:ext>
            </a:extLst>
          </p:cNvPr>
          <p:cNvSpPr/>
          <p:nvPr/>
        </p:nvSpPr>
        <p:spPr>
          <a:xfrm>
            <a:off x="0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 a hot day,</a:t>
            </a:r>
            <a:endParaRPr lang="en-A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3B69C-3521-4312-A0A1-16BC8E3EAC44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ED6FF4-A2FC-4B9C-9DFF-ED7D2783B332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045B73-6318-45AB-A59F-DEEF7DC1FF06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215D24-7945-489C-BAAD-3FC2F8E8002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B07DA-4FB8-44A6-9BFA-49A872E95C41}"/>
              </a:ext>
            </a:extLst>
          </p:cNvPr>
          <p:cNvSpPr/>
          <p:nvPr/>
        </p:nvSpPr>
        <p:spPr>
          <a:xfrm>
            <a:off x="1209358" y="3039678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a hot day</a:t>
            </a:r>
            <a:endParaRPr lang="en-AU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A9CF72-03A1-4062-91CC-D17A120CA2EB}"/>
              </a:ext>
            </a:extLst>
          </p:cNvPr>
          <p:cNvSpPr/>
          <p:nvPr/>
        </p:nvSpPr>
        <p:spPr>
          <a:xfrm>
            <a:off x="1250124" y="4751559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bushes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691A55-F8DF-494E-A835-0321A6ED02D9}"/>
              </a:ext>
            </a:extLst>
          </p:cNvPr>
          <p:cNvSpPr/>
          <p:nvPr/>
        </p:nvSpPr>
        <p:spPr>
          <a:xfrm>
            <a:off x="1180657" y="3828871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a cat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E42C9-2F34-476C-BA77-434E2F10E7B3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448C15-E99C-4E3E-8FCC-840ECE6170E9}"/>
              </a:ext>
            </a:extLst>
          </p:cNvPr>
          <p:cNvSpPr/>
          <p:nvPr/>
        </p:nvSpPr>
        <p:spPr>
          <a:xfrm>
            <a:off x="2099867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 cat</a:t>
            </a:r>
            <a:endParaRPr lang="en-AU" sz="2400" dirty="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A7A5D0-A0E0-4E23-B3C4-F6EC6DE22CC6}"/>
              </a:ext>
            </a:extLst>
          </p:cNvPr>
          <p:cNvSpPr/>
          <p:nvPr/>
        </p:nvSpPr>
        <p:spPr>
          <a:xfrm>
            <a:off x="3028639" y="5679173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crept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3B78F-1CE3-467A-B4F2-5D8D82FE5834}"/>
              </a:ext>
            </a:extLst>
          </p:cNvPr>
          <p:cNvSpPr/>
          <p:nvPr/>
        </p:nvSpPr>
        <p:spPr>
          <a:xfrm>
            <a:off x="3949784" y="5671779"/>
            <a:ext cx="353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the bushes.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Domestic cat | A domestic cat creeping through common mare´s… | Flickr">
            <a:extLst>
              <a:ext uri="{FF2B5EF4-FFF2-40B4-BE49-F238E27FC236}">
                <a16:creationId xmlns:a16="http://schemas.microsoft.com/office/drawing/2014/main" id="{0A958A74-46B0-4FC6-BDF0-EB3CBF42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92" y="2753164"/>
            <a:ext cx="3921523" cy="26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Logo, icon&#10;&#10;Description automatically generated">
            <a:extLst>
              <a:ext uri="{FF2B5EF4-FFF2-40B4-BE49-F238E27FC236}">
                <a16:creationId xmlns:a16="http://schemas.microsoft.com/office/drawing/2014/main" id="{A8F361BA-16E2-42DF-A6FE-66F083DE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4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B7F8FD6-2E87-493D-BA35-538DA5FE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94E7A21-5A87-428A-8BC2-D38EAB23E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37635A48-98C6-448B-944E-C3BC4FF0C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764668" y="2337832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He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blew</a:t>
            </a:r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bubbles.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9F1EB-DECF-C444-98E5-C0196455BA06}"/>
              </a:ext>
            </a:extLst>
          </p:cNvPr>
          <p:cNvSpPr/>
          <p:nvPr/>
        </p:nvSpPr>
        <p:spPr>
          <a:xfrm>
            <a:off x="0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the morning,</a:t>
            </a:r>
            <a:endParaRPr lang="en-A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3B69C-3521-4312-A0A1-16BC8E3EAC44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ED6FF4-A2FC-4B9C-9DFF-ED7D2783B332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045B73-6318-45AB-A59F-DEEF7DC1FF06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215D24-7945-489C-BAAD-3FC2F8E8002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B07DA-4FB8-44A6-9BFA-49A872E95C41}"/>
              </a:ext>
            </a:extLst>
          </p:cNvPr>
          <p:cNvSpPr/>
          <p:nvPr/>
        </p:nvSpPr>
        <p:spPr>
          <a:xfrm>
            <a:off x="1209358" y="3039678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morning</a:t>
            </a:r>
            <a:endParaRPr lang="en-AU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A9CF72-03A1-4062-91CC-D17A120CA2EB}"/>
              </a:ext>
            </a:extLst>
          </p:cNvPr>
          <p:cNvSpPr/>
          <p:nvPr/>
        </p:nvSpPr>
        <p:spPr>
          <a:xfrm>
            <a:off x="1250124" y="4751559"/>
            <a:ext cx="2584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the grass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691A55-F8DF-494E-A835-0321A6ED02D9}"/>
              </a:ext>
            </a:extLst>
          </p:cNvPr>
          <p:cNvSpPr/>
          <p:nvPr/>
        </p:nvSpPr>
        <p:spPr>
          <a:xfrm>
            <a:off x="1180657" y="3828871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baby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E42C9-2F34-476C-BA77-434E2F10E7B3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448C15-E99C-4E3E-8FCC-840ECE6170E9}"/>
              </a:ext>
            </a:extLst>
          </p:cNvPr>
          <p:cNvSpPr/>
          <p:nvPr/>
        </p:nvSpPr>
        <p:spPr>
          <a:xfrm>
            <a:off x="2274989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baby</a:t>
            </a:r>
            <a:endParaRPr lang="en-AU" sz="2400" dirty="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A7A5D0-A0E0-4E23-B3C4-F6EC6DE22CC6}"/>
              </a:ext>
            </a:extLst>
          </p:cNvPr>
          <p:cNvSpPr/>
          <p:nvPr/>
        </p:nvSpPr>
        <p:spPr>
          <a:xfrm>
            <a:off x="3673222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blew bubbles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3B78F-1CE3-467A-B4F2-5D8D82FE5834}"/>
              </a:ext>
            </a:extLst>
          </p:cNvPr>
          <p:cNvSpPr/>
          <p:nvPr/>
        </p:nvSpPr>
        <p:spPr>
          <a:xfrm>
            <a:off x="5742091" y="5671778"/>
            <a:ext cx="353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on the grass.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26" name="Picture 25" descr="Bubble Boy | Will LOVES bubbles....Mommy will blow them and … | Flickr">
            <a:extLst>
              <a:ext uri="{FF2B5EF4-FFF2-40B4-BE49-F238E27FC236}">
                <a16:creationId xmlns:a16="http://schemas.microsoft.com/office/drawing/2014/main" id="{AFCF450D-6FC9-4170-BB47-3CE08CABB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86" y="2478148"/>
            <a:ext cx="4464894" cy="2978050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DF14CA6-6BE3-4049-B271-742DC42F6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3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084108D5-659B-46F2-94F0-32BC34EE9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2D2BA28B-FEDC-4BB6-AA66-3B7779BF9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4BB65E5D-F605-4034-89ED-5F1D00B33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764668" y="2337832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They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ran.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9F1EB-DECF-C444-98E5-C0196455BA06}"/>
              </a:ext>
            </a:extLst>
          </p:cNvPr>
          <p:cNvSpPr/>
          <p:nvPr/>
        </p:nvSpPr>
        <p:spPr>
          <a:xfrm>
            <a:off x="0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 Friday,</a:t>
            </a:r>
            <a:endParaRPr lang="en-A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3B69C-3521-4312-A0A1-16BC8E3EAC44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ED6FF4-A2FC-4B9C-9DFF-ED7D2783B332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045B73-6318-45AB-A59F-DEEF7DC1FF06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215D24-7945-489C-BAAD-3FC2F8E8002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B07DA-4FB8-44A6-9BFA-49A872E95C41}"/>
              </a:ext>
            </a:extLst>
          </p:cNvPr>
          <p:cNvSpPr/>
          <p:nvPr/>
        </p:nvSpPr>
        <p:spPr>
          <a:xfrm>
            <a:off x="1209358" y="3039678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Friday</a:t>
            </a:r>
            <a:endParaRPr lang="en-AU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A9CF72-03A1-4062-91CC-D17A120CA2EB}"/>
              </a:ext>
            </a:extLst>
          </p:cNvPr>
          <p:cNvSpPr/>
          <p:nvPr/>
        </p:nvSpPr>
        <p:spPr>
          <a:xfrm>
            <a:off x="1250124" y="4751559"/>
            <a:ext cx="2446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the oval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691A55-F8DF-494E-A835-0321A6ED02D9}"/>
              </a:ext>
            </a:extLst>
          </p:cNvPr>
          <p:cNvSpPr/>
          <p:nvPr/>
        </p:nvSpPr>
        <p:spPr>
          <a:xfrm>
            <a:off x="1180657" y="382887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E42C9-2F34-476C-BA77-434E2F10E7B3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448C15-E99C-4E3E-8FCC-840ECE6170E9}"/>
              </a:ext>
            </a:extLst>
          </p:cNvPr>
          <p:cNvSpPr/>
          <p:nvPr/>
        </p:nvSpPr>
        <p:spPr>
          <a:xfrm>
            <a:off x="1600287" y="5664902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kids</a:t>
            </a:r>
            <a:endParaRPr lang="en-AU" sz="2400" dirty="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A7A5D0-A0E0-4E23-B3C4-F6EC6DE22CC6}"/>
              </a:ext>
            </a:extLst>
          </p:cNvPr>
          <p:cNvSpPr/>
          <p:nvPr/>
        </p:nvSpPr>
        <p:spPr>
          <a:xfrm>
            <a:off x="2913232" y="5652657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ran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3B78F-1CE3-467A-B4F2-5D8D82FE5834}"/>
              </a:ext>
            </a:extLst>
          </p:cNvPr>
          <p:cNvSpPr/>
          <p:nvPr/>
        </p:nvSpPr>
        <p:spPr>
          <a:xfrm>
            <a:off x="3575868" y="5664902"/>
            <a:ext cx="353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on the oval.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27" name="Picture 26" descr="Who is left behind under the new child care subsidy? | Pursuit by The ...">
            <a:extLst>
              <a:ext uri="{FF2B5EF4-FFF2-40B4-BE49-F238E27FC236}">
                <a16:creationId xmlns:a16="http://schemas.microsoft.com/office/drawing/2014/main" id="{CBB77ED9-399E-4E29-B7DA-63B8B3C9A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43" y="3026675"/>
            <a:ext cx="4848286" cy="2545350"/>
          </a:xfrm>
          <a:prstGeom prst="rect">
            <a:avLst/>
          </a:prstGeom>
        </p:spPr>
      </p:pic>
      <p:pic>
        <p:nvPicPr>
          <p:cNvPr id="30" name="Picture 29" descr="Logo, icon&#10;&#10;Description automatically generated">
            <a:extLst>
              <a:ext uri="{FF2B5EF4-FFF2-40B4-BE49-F238E27FC236}">
                <a16:creationId xmlns:a16="http://schemas.microsoft.com/office/drawing/2014/main" id="{BF9131E0-F7B2-470C-B3C0-A13DE879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89EF0A4-7C11-44AD-AE90-CB5BC350E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A240ACFF-78B5-4C39-9187-DC6D389A1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A20E9E94-5890-44DE-8BE1-EA402514A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358700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They</a:t>
            </a:r>
            <a:r>
              <a:rPr lang="en-AU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swam</a:t>
            </a:r>
            <a:r>
              <a:rPr lang="en-AU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5EB418-EB2B-458A-AB9C-32AFB837152A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F4FAEA-288E-4BA4-B968-8300C220FE41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57F4A7-549E-4C53-9BDC-B35A268F31BF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DDEA31-97D2-4C0C-BBCB-D3583C068BEA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4D58F91-33EF-4586-8B0D-7BC9B9F622E8}"/>
              </a:ext>
            </a:extLst>
          </p:cNvPr>
          <p:cNvSpPr/>
          <p:nvPr/>
        </p:nvSpPr>
        <p:spPr>
          <a:xfrm>
            <a:off x="1209358" y="3039678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Sunday</a:t>
            </a:r>
            <a:endParaRPr lang="en-AU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2BB478-8E7A-4841-A87F-CC19592C77D3}"/>
              </a:ext>
            </a:extLst>
          </p:cNvPr>
          <p:cNvSpPr/>
          <p:nvPr/>
        </p:nvSpPr>
        <p:spPr>
          <a:xfrm>
            <a:off x="1250124" y="4751559"/>
            <a:ext cx="2831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at the beach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6ADA59-4313-45DB-82AD-5376DAD6732B}"/>
              </a:ext>
            </a:extLst>
          </p:cNvPr>
          <p:cNvSpPr/>
          <p:nvPr/>
        </p:nvSpPr>
        <p:spPr>
          <a:xfrm>
            <a:off x="1180657" y="382887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kids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85FB03-F7EC-4F81-A28F-630434E818E8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pic>
        <p:nvPicPr>
          <p:cNvPr id="2050" name="Picture 2" descr="On the beach and swimming in the sea - Safer Tourism Foundation : Safer ...">
            <a:extLst>
              <a:ext uri="{FF2B5EF4-FFF2-40B4-BE49-F238E27FC236}">
                <a16:creationId xmlns:a16="http://schemas.microsoft.com/office/drawing/2014/main" id="{990E9443-B60D-43A9-ACE1-C975702C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12" y="2788515"/>
            <a:ext cx="3854286" cy="25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1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expand our sentences by adding extra information.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13173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and the verb in these sentences?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F47CD-E82C-844B-883B-BA28BE9F007D}"/>
              </a:ext>
            </a:extLst>
          </p:cNvPr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2"/>
                </a:solidFill>
              </a:rPr>
              <a:t>She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ran</a:t>
            </a:r>
            <a:r>
              <a:rPr lang="en-AU" sz="2400" dirty="0"/>
              <a:t>. </a:t>
            </a:r>
          </a:p>
          <a:p>
            <a:endParaRPr lang="en-AU" sz="2400" dirty="0"/>
          </a:p>
          <a:p>
            <a:r>
              <a:rPr lang="en-AU" sz="2400" dirty="0">
                <a:solidFill>
                  <a:schemeClr val="accent2"/>
                </a:solidFill>
              </a:rPr>
              <a:t>Pat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ate</a:t>
            </a:r>
            <a:r>
              <a:rPr lang="en-AU" sz="2400" dirty="0"/>
              <a:t>. </a:t>
            </a:r>
          </a:p>
          <a:p>
            <a:endParaRPr lang="en-AU" sz="2400" dirty="0"/>
          </a:p>
          <a:p>
            <a:r>
              <a:rPr lang="en-AU" sz="2400" dirty="0">
                <a:solidFill>
                  <a:schemeClr val="accent2"/>
                </a:solidFill>
              </a:rPr>
              <a:t>Tim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napped</a:t>
            </a:r>
            <a:r>
              <a:rPr lang="en-AU" sz="2400" dirty="0"/>
              <a:t>.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6FE398A-0CFD-3940-AD80-F34577642E8B}"/>
              </a:ext>
            </a:extLst>
          </p:cNvPr>
          <p:cNvSpPr txBox="1">
            <a:spLocks/>
          </p:cNvSpPr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is a complete thought.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It must contain a </a:t>
            </a:r>
            <a:r>
              <a:rPr lang="en-AU" dirty="0">
                <a:solidFill>
                  <a:schemeClr val="accent2"/>
                </a:solidFill>
                <a:latin typeface="Century Gothic" panose="020B0502020202020204" pitchFamily="34" charset="0"/>
              </a:rPr>
              <a:t>subject</a:t>
            </a:r>
            <a:r>
              <a:rPr lang="en-AU" dirty="0">
                <a:latin typeface="Century Gothic" panose="020B0502020202020204" pitchFamily="34" charset="0"/>
              </a:rPr>
              <a:t> and a 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verb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and the verb in these sentences?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F47CD-E82C-844B-883B-BA28BE9F007D}"/>
              </a:ext>
            </a:extLst>
          </p:cNvPr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She ran. </a:t>
            </a:r>
          </a:p>
          <a:p>
            <a:endParaRPr lang="en-AU" sz="2400" dirty="0"/>
          </a:p>
          <a:p>
            <a:r>
              <a:rPr lang="en-AU" sz="2400" dirty="0"/>
              <a:t>Pat ate. </a:t>
            </a:r>
          </a:p>
          <a:p>
            <a:endParaRPr lang="en-AU" sz="2400" dirty="0"/>
          </a:p>
          <a:p>
            <a:r>
              <a:rPr lang="en-AU" sz="2400" dirty="0"/>
              <a:t>Tim napped.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BAD63-2475-BB45-AAA3-2F30459F514B}"/>
              </a:ext>
            </a:extLst>
          </p:cNvPr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These sentences are boring and do not contain any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8149A-D946-4C4B-97A7-E02B8D0F920F}"/>
              </a:ext>
            </a:extLst>
          </p:cNvPr>
          <p:cNvSpPr txBox="1"/>
          <p:nvPr/>
        </p:nvSpPr>
        <p:spPr>
          <a:xfrm rot="19810418">
            <a:off x="598525" y="3763495"/>
            <a:ext cx="265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Boring !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2250DB-8E10-B847-9F1E-4936431C6DC3}"/>
              </a:ext>
            </a:extLst>
          </p:cNvPr>
          <p:cNvSpPr txBox="1">
            <a:spLocks/>
          </p:cNvSpPr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is a complete thought.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It must contain a </a:t>
            </a:r>
            <a:r>
              <a:rPr lang="en-AU" dirty="0">
                <a:solidFill>
                  <a:schemeClr val="accent2"/>
                </a:solidFill>
                <a:latin typeface="Century Gothic" panose="020B0502020202020204" pitchFamily="34" charset="0"/>
              </a:rPr>
              <a:t>subject</a:t>
            </a:r>
            <a:r>
              <a:rPr lang="en-AU" dirty="0">
                <a:latin typeface="Century Gothic" panose="020B0502020202020204" pitchFamily="34" charset="0"/>
              </a:rPr>
              <a:t> and a 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verb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929281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Who ate?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did they eat?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53911-64F0-4738-A783-E6A25A5E8D09}"/>
              </a:ext>
            </a:extLst>
          </p:cNvPr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/>
              <a:t>Pat ate. 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B0D9630-F782-4DB3-9B71-5D89FC982A76}"/>
              </a:ext>
            </a:extLst>
          </p:cNvPr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30655-3679-4C4D-BA7A-F0F80E365643}"/>
              </a:ext>
            </a:extLst>
          </p:cNvPr>
          <p:cNvSpPr txBox="1"/>
          <p:nvPr/>
        </p:nvSpPr>
        <p:spPr>
          <a:xfrm>
            <a:off x="7382098" y="5097628"/>
            <a:ext cx="4618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During lunchtime, Pat ate his apple outside.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7836C-B8FA-4409-8812-A8A9A4ED639C}"/>
              </a:ext>
            </a:extLst>
          </p:cNvPr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When?</a:t>
            </a:r>
          </a:p>
          <a:p>
            <a:r>
              <a:rPr lang="en-AU" sz="2800" dirty="0"/>
              <a:t>Where? </a:t>
            </a:r>
          </a:p>
          <a:p>
            <a:r>
              <a:rPr lang="en-AU" sz="2800" dirty="0"/>
              <a:t>Who? </a:t>
            </a:r>
          </a:p>
          <a:p>
            <a:r>
              <a:rPr lang="en-AU" sz="2800" dirty="0"/>
              <a:t>What? </a:t>
            </a: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9611657C-DCAE-4B0C-AE11-EE7726B3D657}"/>
              </a:ext>
            </a:extLst>
          </p:cNvPr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D67FE-C06E-4DC7-8890-BCE56BCD5C89}"/>
              </a:ext>
            </a:extLst>
          </p:cNvPr>
          <p:cNvSpPr txBox="1"/>
          <p:nvPr/>
        </p:nvSpPr>
        <p:spPr>
          <a:xfrm rot="19810418">
            <a:off x="938456" y="5393358"/>
            <a:ext cx="265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Boring !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C421F1C-1916-4D31-B5F7-5F06B181A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861" y="2836699"/>
            <a:ext cx="2362318" cy="2126723"/>
          </a:xfrm>
          <a:prstGeom prst="rect">
            <a:avLst/>
          </a:prstGeom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4220A155-8250-FF40-912A-DFA5BD884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0727186" y="5601653"/>
            <a:ext cx="882193" cy="6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A843E32-1EC9-2F4A-B367-EAE9DA558EA0}"/>
              </a:ext>
            </a:extLst>
          </p:cNvPr>
          <p:cNvSpPr txBox="1">
            <a:spLocks/>
          </p:cNvSpPr>
          <p:nvPr/>
        </p:nvSpPr>
        <p:spPr>
          <a:xfrm>
            <a:off x="69811" y="471298"/>
            <a:ext cx="9180909" cy="1489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By adding additional information, we can expand sentences to make them more interesting.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 panose="020B0502020202020204" pitchFamily="34" charset="0"/>
              </a:rPr>
              <a:t> when</a:t>
            </a:r>
            <a:r>
              <a:rPr lang="en-AU" sz="1800" dirty="0"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en-AU" sz="1800" dirty="0">
                <a:latin typeface="Century Gothic" panose="020B0502020202020204" pitchFamily="34" charset="0"/>
              </a:rPr>
              <a:t> and </a:t>
            </a:r>
            <a:r>
              <a:rPr lang="en-AU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AU" sz="1800" dirty="0">
                <a:latin typeface="Century Gothic" panose="020B0502020202020204" pitchFamily="34" charset="0"/>
              </a:rPr>
              <a:t>will make your sentence more informative for the reader: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Free After School Snacks &amp; Summer Meals for Kid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5" y="2781299"/>
            <a:ext cx="4009324" cy="2098213"/>
          </a:xfrm>
          <a:prstGeom prst="rect">
            <a:avLst/>
          </a:prstGeom>
        </p:spPr>
      </p:pic>
      <p:pic>
        <p:nvPicPr>
          <p:cNvPr id="25" name="Picture 24" descr="Free After School Snacks &amp; Summer Meals for Kid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55" y="2850934"/>
            <a:ext cx="4009324" cy="20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929281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811" y="471298"/>
            <a:ext cx="9180909" cy="1489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By adding additional information, we can expand sentences to make them more interesting.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Including </a:t>
            </a:r>
            <a:r>
              <a:rPr lang="en-AU" sz="1800" dirty="0">
                <a:solidFill>
                  <a:srgbClr val="FF33CC"/>
                </a:solidFill>
                <a:latin typeface="Century Gothic" panose="020B0502020202020204" pitchFamily="34" charset="0"/>
              </a:rPr>
              <a:t>when</a:t>
            </a:r>
            <a:r>
              <a:rPr lang="en-AU" sz="1800" dirty="0"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en-AU" sz="1800" dirty="0">
                <a:latin typeface="Century Gothic" panose="020B0502020202020204" pitchFamily="34" charset="0"/>
              </a:rPr>
              <a:t> and </a:t>
            </a:r>
            <a:r>
              <a:rPr lang="en-AU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AU" sz="1800" dirty="0">
                <a:latin typeface="Century Gothic" panose="020B0502020202020204" pitchFamily="34" charset="0"/>
              </a:rPr>
              <a:t>will make your sentence more informative for the reader: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Who splashed?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did they splash?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r>
              <a:rPr lang="en-AU" sz="1400" dirty="0">
                <a:latin typeface="Century Gothic" panose="020B0502020202020204" pitchFamily="34" charset="0"/>
              </a:rPr>
              <a:t>2. What does ‘they’ refer to in the kernel sentence.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53911-64F0-4738-A783-E6A25A5E8D09}"/>
              </a:ext>
            </a:extLst>
          </p:cNvPr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/>
              <a:t>They splashed.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B0D9630-F782-4DB3-9B71-5D89FC982A76}"/>
              </a:ext>
            </a:extLst>
          </p:cNvPr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30655-3679-4C4D-BA7A-F0F80E365643}"/>
              </a:ext>
            </a:extLst>
          </p:cNvPr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On a rainy day, the two girls splashed in muddy puddles.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7836C-B8FA-4409-8812-A8A9A4ED639C}"/>
              </a:ext>
            </a:extLst>
          </p:cNvPr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When?</a:t>
            </a:r>
          </a:p>
          <a:p>
            <a:r>
              <a:rPr lang="en-AU" sz="2800" dirty="0"/>
              <a:t>Where? </a:t>
            </a:r>
          </a:p>
          <a:p>
            <a:r>
              <a:rPr lang="en-AU" sz="2800" dirty="0"/>
              <a:t>Who? </a:t>
            </a:r>
          </a:p>
          <a:p>
            <a:r>
              <a:rPr lang="en-AU" sz="2800" dirty="0"/>
              <a:t>What? </a:t>
            </a: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9611657C-DCAE-4B0C-AE11-EE7726B3D657}"/>
              </a:ext>
            </a:extLst>
          </p:cNvPr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C421F1C-1916-4D31-B5F7-5F06B181A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3106" y="2972958"/>
            <a:ext cx="2362318" cy="2126723"/>
          </a:xfrm>
          <a:prstGeom prst="rect">
            <a:avLst/>
          </a:prstGeom>
        </p:spPr>
      </p:pic>
      <p:pic>
        <p:nvPicPr>
          <p:cNvPr id="26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4214FA1B-F72E-B84D-B938-0E855914A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0941514" y="5978148"/>
            <a:ext cx="882193" cy="6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6D67FE-C06E-4DC7-8890-BCE56BCD5C89}"/>
              </a:ext>
            </a:extLst>
          </p:cNvPr>
          <p:cNvSpPr txBox="1"/>
          <p:nvPr/>
        </p:nvSpPr>
        <p:spPr>
          <a:xfrm rot="19810418">
            <a:off x="921124" y="5546628"/>
            <a:ext cx="265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Boring !</a:t>
            </a:r>
          </a:p>
        </p:txBody>
      </p:sp>
      <p:pic>
        <p:nvPicPr>
          <p:cNvPr id="8" name="Picture 7" descr="Expand Your Child's Learning &amp; Fun | Topeka &amp; Shawne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8" y="2485519"/>
            <a:ext cx="3921243" cy="2614162"/>
          </a:xfrm>
          <a:prstGeom prst="rect">
            <a:avLst/>
          </a:prstGeom>
        </p:spPr>
      </p:pic>
      <p:pic>
        <p:nvPicPr>
          <p:cNvPr id="23" name="Picture 22" descr="Expand Your Child's Learning &amp; Fun | Topeka &amp; Shawne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15" y="2485519"/>
            <a:ext cx="3921243" cy="26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Example: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63675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the morning</a:t>
            </a:r>
            <a:r>
              <a:rPr lang="en-AU" b="1" dirty="0">
                <a:latin typeface="Century Gothic" panose="020B0502020202020204" pitchFamily="34" charset="0"/>
              </a:rPr>
              <a:t>, </a:t>
            </a:r>
            <a:r>
              <a:rPr lang="en-AU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yappy dog was 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barking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the park</a:t>
            </a:r>
            <a:r>
              <a:rPr lang="en-AU" b="1" dirty="0">
                <a:latin typeface="Century Gothic" panose="020B0502020202020204" pitchFamily="34" charset="0"/>
              </a:rPr>
              <a:t>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77158-A7D4-0741-ABB5-11A86C23CCF0}"/>
              </a:ext>
            </a:extLst>
          </p:cNvPr>
          <p:cNvSpPr txBox="1"/>
          <p:nvPr/>
        </p:nvSpPr>
        <p:spPr>
          <a:xfrm>
            <a:off x="2460535" y="2104655"/>
            <a:ext cx="3496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He</a:t>
            </a:r>
            <a:r>
              <a:rPr lang="en-AU" sz="3200" b="1" dirty="0">
                <a:latin typeface="Century Gothic" panose="020B0502020202020204" pitchFamily="34" charset="0"/>
              </a:rPr>
              <a:t> 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was</a:t>
            </a:r>
            <a:r>
              <a:rPr lang="en-AU" sz="3200" b="1" dirty="0">
                <a:latin typeface="Century Gothic" panose="020B0502020202020204" pitchFamily="34" charset="0"/>
              </a:rPr>
              <a:t> 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barking</a:t>
            </a:r>
            <a:r>
              <a:rPr lang="en-AU" sz="32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9BD6D-1A00-A342-8917-DD54545DA75A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834BA-CEE5-224B-B18F-A36407E3B417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45E2A9-E1B4-9A4E-A0F6-46B20101CFF5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DE9D85-26E0-FE43-A992-2AB16719381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116A2C-C3F6-BA49-99DD-962CA98E5B2B}"/>
              </a:ext>
            </a:extLst>
          </p:cNvPr>
          <p:cNvSpPr/>
          <p:nvPr/>
        </p:nvSpPr>
        <p:spPr>
          <a:xfrm>
            <a:off x="1209358" y="3039678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morning </a:t>
            </a:r>
            <a:endParaRPr lang="en-AU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E5BF13-4AA4-CC4A-806B-76B8B3061CF4}"/>
              </a:ext>
            </a:extLst>
          </p:cNvPr>
          <p:cNvSpPr/>
          <p:nvPr/>
        </p:nvSpPr>
        <p:spPr>
          <a:xfrm>
            <a:off x="1250124" y="4751559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park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334347-3B3A-FC40-85B1-E09589727612}"/>
              </a:ext>
            </a:extLst>
          </p:cNvPr>
          <p:cNvSpPr/>
          <p:nvPr/>
        </p:nvSpPr>
        <p:spPr>
          <a:xfrm>
            <a:off x="1180657" y="3828871"/>
            <a:ext cx="323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yappy dog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BC233-6B97-244A-86B5-CA5848242C48}"/>
              </a:ext>
            </a:extLst>
          </p:cNvPr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pic>
        <p:nvPicPr>
          <p:cNvPr id="26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24981C13-A54B-E14A-9F57-EF048A50E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461615" y="5450838"/>
            <a:ext cx="882193" cy="6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rking Dogs - City of Cockb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3" y="3692643"/>
            <a:ext cx="3571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70;p6">
            <a:extLst>
              <a:ext uri="{FF2B5EF4-FFF2-40B4-BE49-F238E27FC236}">
                <a16:creationId xmlns:a16="http://schemas.microsoft.com/office/drawing/2014/main" id="{60ABACF6-924F-4644-8C01-D356D372B385}"/>
              </a:ext>
            </a:extLst>
          </p:cNvPr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19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7219</TotalTime>
  <Words>1040</Words>
  <Application>Microsoft Office PowerPoint</Application>
  <PresentationFormat>Widescreen</PresentationFormat>
  <Paragraphs>226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Noto Sans Symbols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56</cp:revision>
  <cp:lastPrinted>2022-03-24T06:13:12Z</cp:lastPrinted>
  <dcterms:created xsi:type="dcterms:W3CDTF">2021-08-04T08:19:39Z</dcterms:created>
  <dcterms:modified xsi:type="dcterms:W3CDTF">2023-03-23T14:13:32Z</dcterms:modified>
</cp:coreProperties>
</file>