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3" r:id="rId9"/>
    <p:sldId id="265" r:id="rId10"/>
    <p:sldId id="264" r:id="rId11"/>
    <p:sldId id="270" r:id="rId12"/>
    <p:sldId id="267" r:id="rId13"/>
    <p:sldId id="268" r:id="rId14"/>
    <p:sldId id="266" r:id="rId15"/>
    <p:sldId id="271" r:id="rId16"/>
  </p:sldIdLst>
  <p:sldSz cx="12192000" cy="6858000"/>
  <p:notesSz cx="6794500" cy="9931400"/>
  <p:embeddedFontLs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Quattrocento Sans" panose="020B060402020202020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kaCd+B9ICBDxInkIcwSCOHyO4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2625" y="744850"/>
            <a:ext cx="452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450" y="4717400"/>
            <a:ext cx="5435600" cy="446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450" y="4717400"/>
            <a:ext cx="5435600" cy="446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79450" y="4717400"/>
            <a:ext cx="5435600" cy="446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79450" y="4717400"/>
            <a:ext cx="5435600" cy="446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4771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679450" y="4717400"/>
            <a:ext cx="5435600" cy="446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>
            <a:spLocks noGrp="1"/>
          </p:cNvSpPr>
          <p:nvPr>
            <p:ph type="body" idx="1"/>
          </p:nvPr>
        </p:nvSpPr>
        <p:spPr>
          <a:xfrm>
            <a:off x="679450" y="4717400"/>
            <a:ext cx="5435600" cy="446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679450" y="4717400"/>
            <a:ext cx="5435600" cy="446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679450" y="4717400"/>
            <a:ext cx="5435600" cy="446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910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79450" y="4717400"/>
            <a:ext cx="5435600" cy="446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1725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79450" y="4717400"/>
            <a:ext cx="5435600" cy="446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79450" y="4717400"/>
            <a:ext cx="5435600" cy="446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79450" y="4717400"/>
            <a:ext cx="5435600" cy="446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79450" y="4717400"/>
            <a:ext cx="5435600" cy="446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79450" y="4717400"/>
            <a:ext cx="5435600" cy="446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>
            <a:spLocks noGrp="1"/>
          </p:cNvSpPr>
          <p:nvPr>
            <p:ph type="body" idx="1"/>
          </p:nvPr>
        </p:nvSpPr>
        <p:spPr>
          <a:xfrm>
            <a:off x="679450" y="4717400"/>
            <a:ext cx="5435600" cy="446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</a:t>
            </a:r>
            <a:r>
              <a:rPr lang="en-AU" dirty="0"/>
              <a:t>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</a:t>
            </a:r>
            <a:r>
              <a:rPr lang="en-AU" dirty="0"/>
              <a:t>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Expand a sentence by adding extra information.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Author: </a:t>
            </a:r>
            <a:r>
              <a:rPr lang="en-AU" dirty="0"/>
              <a:t>Fiona Hart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 development: I do</a:t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0" y="383973"/>
            <a:ext cx="830184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 the questions in note form</a:t>
            </a:r>
            <a:endParaRPr lang="en-AU" sz="2000" dirty="0"/>
          </a:p>
          <a:p>
            <a:pPr marL="457200" lvl="0" indent="-457200"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the notes to say the sentence, in this order:</a:t>
            </a:r>
            <a:endParaRPr lang="en-AU" sz="2000" dirty="0"/>
          </a:p>
          <a:p>
            <a:pPr lvl="0"/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When</a:t>
            </a:r>
            <a:r>
              <a:rPr lang="en-AU" sz="2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AU" sz="2000" b="1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</a:t>
            </a:r>
            <a:r>
              <a:rPr lang="en-AU" sz="2000" b="1" dirty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(did)what</a:t>
            </a:r>
            <a:r>
              <a:rPr lang="en-AU" sz="2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rgbClr val="F604B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</a:t>
            </a:r>
            <a:r>
              <a:rPr lang="en-AU" sz="2000" b="1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en-AU" sz="2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n-AU" sz="2000" b="1" dirty="0"/>
          </a:p>
          <a:p>
            <a:pPr lvl="0"/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   Write your sentence using correct </a:t>
            </a: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punctuation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n-AU" sz="2000" dirty="0"/>
          </a:p>
          <a:p>
            <a:pPr lvl="0"/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W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hen</a:t>
            </a:r>
            <a:r>
              <a:rPr lang="en-AU" sz="2000" b="1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-AU" sz="2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</a:t>
            </a:r>
            <a:r>
              <a:rPr lang="en-AU" sz="2000" b="1" dirty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(did)what </a:t>
            </a:r>
            <a:r>
              <a:rPr lang="en-AU" sz="2000" b="1" dirty="0" smtClean="0">
                <a:solidFill>
                  <a:srgbClr val="F604B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</a:t>
            </a:r>
            <a:r>
              <a:rPr lang="en-AU" sz="2000" b="1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en-AU" sz="2000" b="1" dirty="0" smtClean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n-AU" sz="2000" dirty="0"/>
          </a:p>
          <a:p>
            <a:pPr lvl="0"/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   Read your sentence – does it sound </a:t>
            </a: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right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? </a:t>
            </a:r>
            <a:endParaRPr lang="en-AU" sz="2000" dirty="0"/>
          </a:p>
        </p:txBody>
      </p:sp>
      <p:sp>
        <p:nvSpPr>
          <p:cNvPr id="224" name="Google Shape;224;p9"/>
          <p:cNvSpPr txBox="1"/>
          <p:nvPr/>
        </p:nvSpPr>
        <p:spPr>
          <a:xfrm>
            <a:off x="9845336" y="913049"/>
            <a:ext cx="2346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who.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what.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when.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where.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</a:t>
            </a:r>
            <a:r>
              <a:rPr lang="en-AU" sz="1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Say the expanded sentence. </a:t>
            </a:r>
            <a:endParaRPr dirty="0"/>
          </a:p>
        </p:txBody>
      </p:sp>
      <p:pic>
        <p:nvPicPr>
          <p:cNvPr id="225" name="Google Shape;225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9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9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9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</a:t>
            </a:r>
            <a:r>
              <a:rPr lang="en-AU" sz="3600" dirty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36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trudged. 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232" name="Google Shape;232;p9"/>
          <p:cNvSpPr txBox="1"/>
          <p:nvPr/>
        </p:nvSpPr>
        <p:spPr>
          <a:xfrm>
            <a:off x="2462936" y="3495009"/>
            <a:ext cx="29701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scorching day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33" name="Google Shape;233;p9"/>
          <p:cNvSpPr txBox="1"/>
          <p:nvPr/>
        </p:nvSpPr>
        <p:spPr>
          <a:xfrm>
            <a:off x="2537781" y="4419453"/>
            <a:ext cx="28459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along beach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2462936" y="4842833"/>
            <a:ext cx="33519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slowly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2537781" y="3937706"/>
            <a:ext cx="19974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elephant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36" name="Google Shape;236;p9"/>
          <p:cNvSpPr txBox="1"/>
          <p:nvPr/>
        </p:nvSpPr>
        <p:spPr>
          <a:xfrm>
            <a:off x="390617" y="5272891"/>
            <a:ext cx="1121249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AU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a scorching hot day, an elephant </a:t>
            </a:r>
            <a:r>
              <a:rPr lang="en-AU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trudged slowly along </a:t>
            </a:r>
            <a:r>
              <a:rPr lang="en-AU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AU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beach.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37" name="Google Shape;237;p9" descr="A couple of people riding an elephant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48036" y="2326301"/>
            <a:ext cx="2368506" cy="2830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8;p8"/>
          <p:cNvSpPr txBox="1"/>
          <p:nvPr/>
        </p:nvSpPr>
        <p:spPr>
          <a:xfrm>
            <a:off x="581003" y="3086124"/>
            <a:ext cx="6609777" cy="229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When</a:t>
            </a:r>
            <a:r>
              <a:rPr lang="en-A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A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........................................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000"/>
            </a:pPr>
            <a:r>
              <a:rPr lang="en-AU" sz="2000" b="1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</a:t>
            </a:r>
            <a:r>
              <a:rPr lang="en-AU" sz="2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……………………………………..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</a:pPr>
            <a:r>
              <a:rPr lang="en-AU" sz="20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en-AU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...…………………………………..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</a:pPr>
            <a:r>
              <a:rPr lang="en-AU" sz="2000" b="1" dirty="0" smtClean="0">
                <a:solidFill>
                  <a:srgbClr val="F604B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</a:t>
            </a:r>
            <a:r>
              <a:rPr lang="en-AU" sz="2400" dirty="0" smtClean="0">
                <a:solidFill>
                  <a:srgbClr val="F604B1"/>
                </a:solidFill>
                <a:latin typeface="Calibri"/>
                <a:ea typeface="Calibri"/>
                <a:cs typeface="Calibri"/>
                <a:sym typeface="Calibri"/>
              </a:rPr>
              <a:t>?       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………………………………………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</a:t>
            </a:r>
            <a:r>
              <a:rPr lang="en-AU" sz="18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</a:t>
            </a:r>
            <a:endParaRPr dirty="0"/>
          </a:p>
        </p:txBody>
      </p:sp>
      <p:sp>
        <p:nvSpPr>
          <p:cNvPr id="224" name="Google Shape;224;p9"/>
          <p:cNvSpPr txBox="1"/>
          <p:nvPr/>
        </p:nvSpPr>
        <p:spPr>
          <a:xfrm>
            <a:off x="9845336" y="913049"/>
            <a:ext cx="2346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who.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what.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when.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where.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</a:t>
            </a:r>
            <a:r>
              <a:rPr lang="en-AU" sz="1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Say the expanded sentence. </a:t>
            </a:r>
            <a:endParaRPr dirty="0"/>
          </a:p>
        </p:txBody>
      </p:sp>
      <p:pic>
        <p:nvPicPr>
          <p:cNvPr id="225" name="Google Shape;225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9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9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9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</a:t>
            </a:r>
            <a:r>
              <a:rPr lang="en-AU" sz="3600" dirty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3600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yawned. 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236" name="Google Shape;236;p9"/>
          <p:cNvSpPr txBox="1"/>
          <p:nvPr/>
        </p:nvSpPr>
        <p:spPr>
          <a:xfrm>
            <a:off x="390617" y="5272891"/>
            <a:ext cx="1121249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AU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morning, the woman yawned loudly in the office. </a:t>
            </a:r>
            <a:r>
              <a:rPr lang="en-AU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(anticipated/encouraged response suggestion)</a:t>
            </a:r>
            <a:endParaRPr lang="en-AU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94" y="2986786"/>
            <a:ext cx="3367932" cy="224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23;p9"/>
          <p:cNvSpPr/>
          <p:nvPr/>
        </p:nvSpPr>
        <p:spPr>
          <a:xfrm>
            <a:off x="0" y="383973"/>
            <a:ext cx="830184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 the questions in note form</a:t>
            </a:r>
            <a:endParaRPr lang="en-AU" sz="2000" dirty="0"/>
          </a:p>
          <a:p>
            <a:pPr marL="457200" lvl="0" indent="-457200"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the notes to say the sentence, in this order:</a:t>
            </a:r>
            <a:endParaRPr lang="en-AU" sz="2000" dirty="0"/>
          </a:p>
          <a:p>
            <a:pPr lvl="0"/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When</a:t>
            </a:r>
            <a:r>
              <a:rPr lang="en-AU" sz="2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AU" sz="2000" b="1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</a:t>
            </a:r>
            <a:r>
              <a:rPr lang="en-AU" sz="2000" b="1" dirty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(did)what</a:t>
            </a:r>
            <a:r>
              <a:rPr lang="en-AU" sz="2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rgbClr val="F604B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</a:t>
            </a:r>
            <a:r>
              <a:rPr lang="en-AU" sz="2000" b="1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en-AU" sz="2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n-AU" sz="2000" b="1" dirty="0"/>
          </a:p>
          <a:p>
            <a:pPr lvl="0"/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   Write your sentence using correct </a:t>
            </a: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punctuation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n-AU" sz="2000" dirty="0"/>
          </a:p>
          <a:p>
            <a:pPr lvl="0"/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W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hen</a:t>
            </a:r>
            <a:r>
              <a:rPr lang="en-AU" sz="2000" b="1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-AU" sz="2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</a:t>
            </a:r>
            <a:r>
              <a:rPr lang="en-AU" sz="2000" b="1" dirty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(did)what </a:t>
            </a:r>
            <a:r>
              <a:rPr lang="en-AU" sz="2000" b="1" dirty="0" smtClean="0">
                <a:solidFill>
                  <a:srgbClr val="F604B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</a:t>
            </a:r>
            <a:r>
              <a:rPr lang="en-AU" sz="2000" b="1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en-AU" sz="2000" b="1" dirty="0" smtClean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n-AU" sz="2000" dirty="0"/>
          </a:p>
          <a:p>
            <a:pPr lvl="0"/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   Read your sentence – does it sound </a:t>
            </a: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right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? </a:t>
            </a:r>
            <a:endParaRPr lang="en-AU" sz="2000" dirty="0"/>
          </a:p>
        </p:txBody>
      </p:sp>
      <p:sp>
        <p:nvSpPr>
          <p:cNvPr id="15" name="Google Shape;208;p8"/>
          <p:cNvSpPr txBox="1"/>
          <p:nvPr/>
        </p:nvSpPr>
        <p:spPr>
          <a:xfrm>
            <a:off x="581003" y="3086124"/>
            <a:ext cx="6609777" cy="229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When</a:t>
            </a:r>
            <a:r>
              <a:rPr lang="en-A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A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........................................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000"/>
            </a:pPr>
            <a:r>
              <a:rPr lang="en-AU" sz="2000" b="1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</a:t>
            </a:r>
            <a:r>
              <a:rPr lang="en-AU" sz="2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……………………………………..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</a:pPr>
            <a:r>
              <a:rPr lang="en-AU" sz="20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en-AU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...…………………………………..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</a:pPr>
            <a:r>
              <a:rPr lang="en-AU" sz="2000" b="1" dirty="0" smtClean="0">
                <a:solidFill>
                  <a:srgbClr val="F604B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</a:t>
            </a:r>
            <a:r>
              <a:rPr lang="en-AU" sz="2400" dirty="0" smtClean="0">
                <a:solidFill>
                  <a:srgbClr val="F604B1"/>
                </a:solidFill>
                <a:latin typeface="Calibri"/>
                <a:ea typeface="Calibri"/>
                <a:cs typeface="Calibri"/>
                <a:sym typeface="Calibri"/>
              </a:rPr>
              <a:t>?       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………………………………………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769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 development: You </a:t>
            </a:r>
            <a:r>
              <a:rPr lang="en-AU" sz="1800" b="1" dirty="0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</a:t>
            </a:r>
            <a:endParaRPr dirty="0"/>
          </a:p>
        </p:txBody>
      </p:sp>
      <p:cxnSp>
        <p:nvCxnSpPr>
          <p:cNvPr id="282" name="Google Shape;282;p12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3" name="Google Shape;283;p12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4" name="Google Shape;284;p12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It</a:t>
            </a:r>
            <a:r>
              <a:rPr lang="en-AU" sz="3600" dirty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36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wandered.</a:t>
            </a:r>
            <a:r>
              <a:rPr lang="en-AU" sz="3600" dirty="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pic>
        <p:nvPicPr>
          <p:cNvPr id="285" name="Google Shape;285;p12" descr="An animal in the woods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5564" y="2528512"/>
            <a:ext cx="3690510" cy="238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4817" y="52618"/>
            <a:ext cx="880758" cy="88075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08;p8"/>
          <p:cNvSpPr txBox="1"/>
          <p:nvPr/>
        </p:nvSpPr>
        <p:spPr>
          <a:xfrm>
            <a:off x="581003" y="3086124"/>
            <a:ext cx="6609777" cy="229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When</a:t>
            </a:r>
            <a:r>
              <a:rPr lang="en-A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A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........................................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000"/>
            </a:pPr>
            <a:r>
              <a:rPr lang="en-AU" sz="2000" b="1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</a:t>
            </a:r>
            <a:r>
              <a:rPr lang="en-AU" sz="2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……………………………………..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</a:pPr>
            <a:r>
              <a:rPr lang="en-AU" sz="20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en-AU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...…………………………………..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</a:pPr>
            <a:r>
              <a:rPr lang="en-AU" sz="2000" b="1" dirty="0" smtClean="0">
                <a:solidFill>
                  <a:srgbClr val="F604B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</a:t>
            </a:r>
            <a:r>
              <a:rPr lang="en-AU" sz="2400" dirty="0" smtClean="0">
                <a:solidFill>
                  <a:srgbClr val="F604B1"/>
                </a:solidFill>
                <a:latin typeface="Calibri"/>
                <a:ea typeface="Calibri"/>
                <a:cs typeface="Calibri"/>
                <a:sym typeface="Calibri"/>
              </a:rPr>
              <a:t>?       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………………………………………</a:t>
            </a:r>
            <a:endParaRPr dirty="0"/>
          </a:p>
        </p:txBody>
      </p:sp>
      <p:sp>
        <p:nvSpPr>
          <p:cNvPr id="12" name="Google Shape;271;p11"/>
          <p:cNvSpPr txBox="1"/>
          <p:nvPr/>
        </p:nvSpPr>
        <p:spPr>
          <a:xfrm>
            <a:off x="390617" y="5272891"/>
            <a:ext cx="1121249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dusk, the majestic beast meandered peacefully in the jungle.   </a:t>
            </a:r>
            <a:r>
              <a:rPr lang="en-AU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(Anticipated/suggested response)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" name="Google Shape;223;p9"/>
          <p:cNvSpPr/>
          <p:nvPr/>
        </p:nvSpPr>
        <p:spPr>
          <a:xfrm>
            <a:off x="0" y="383973"/>
            <a:ext cx="830184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 the questions in note form</a:t>
            </a:r>
            <a:endParaRPr lang="en-AU" sz="2000" dirty="0"/>
          </a:p>
          <a:p>
            <a:pPr marL="457200" lvl="0" indent="-457200"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the notes to say the sentence, in this order:</a:t>
            </a:r>
            <a:endParaRPr lang="en-AU" sz="2000" dirty="0"/>
          </a:p>
          <a:p>
            <a:pPr lvl="0"/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When</a:t>
            </a:r>
            <a:r>
              <a:rPr lang="en-AU" sz="2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AU" sz="2000" b="1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</a:t>
            </a:r>
            <a:r>
              <a:rPr lang="en-AU" sz="2000" b="1" dirty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(did)what</a:t>
            </a:r>
            <a:r>
              <a:rPr lang="en-AU" sz="2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rgbClr val="F604B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</a:t>
            </a:r>
            <a:r>
              <a:rPr lang="en-AU" sz="2000" b="1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en-AU" sz="2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n-AU" sz="2000" b="1" dirty="0"/>
          </a:p>
          <a:p>
            <a:pPr lvl="0"/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   Write your sentence using correct </a:t>
            </a: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punctuation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n-AU" sz="2000" dirty="0"/>
          </a:p>
          <a:p>
            <a:pPr lvl="0"/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W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hen</a:t>
            </a:r>
            <a:r>
              <a:rPr lang="en-AU" sz="2000" b="1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-AU" sz="2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</a:t>
            </a:r>
            <a:r>
              <a:rPr lang="en-AU" sz="2000" b="1" dirty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(did)what </a:t>
            </a:r>
            <a:r>
              <a:rPr lang="en-AU" sz="2000" b="1" dirty="0" smtClean="0">
                <a:solidFill>
                  <a:srgbClr val="F604B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</a:t>
            </a:r>
            <a:r>
              <a:rPr lang="en-AU" sz="2000" b="1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en-AU" sz="2000" b="1" dirty="0" smtClean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n-AU" sz="2000" dirty="0"/>
          </a:p>
          <a:p>
            <a:pPr lvl="0"/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   Read your sentence – does it sound </a:t>
            </a: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right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? </a:t>
            </a:r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 development: You </a:t>
            </a:r>
            <a:r>
              <a:rPr lang="en-AU" sz="1800" b="1" dirty="0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</a:t>
            </a:r>
            <a:endParaRPr dirty="0"/>
          </a:p>
        </p:txBody>
      </p:sp>
      <p:cxnSp>
        <p:nvCxnSpPr>
          <p:cNvPr id="293" name="Google Shape;293;p13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4" name="Google Shape;294;p13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5" name="Google Shape;295;p13"/>
          <p:cNvSpPr txBox="1"/>
          <p:nvPr/>
        </p:nvSpPr>
        <p:spPr>
          <a:xfrm>
            <a:off x="581003" y="2385658"/>
            <a:ext cx="422746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He</a:t>
            </a:r>
            <a:r>
              <a:rPr lang="en-AU" sz="54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600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cheered</a:t>
            </a:r>
            <a:r>
              <a:rPr lang="en-AU" sz="5400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1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4817" y="52618"/>
            <a:ext cx="880758" cy="88075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08;p8"/>
          <p:cNvSpPr txBox="1"/>
          <p:nvPr/>
        </p:nvSpPr>
        <p:spPr>
          <a:xfrm>
            <a:off x="581003" y="3086124"/>
            <a:ext cx="6609777" cy="229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When</a:t>
            </a:r>
            <a:r>
              <a:rPr lang="en-A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?	</a:t>
            </a:r>
            <a:r>
              <a:rPr lang="en-A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........................................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000"/>
            </a:pPr>
            <a:r>
              <a:rPr lang="en-AU" sz="2000" b="1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</a:t>
            </a:r>
            <a:r>
              <a:rPr lang="en-AU" sz="2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……………………………………..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</a:pPr>
            <a:r>
              <a:rPr lang="en-AU" sz="20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en-AU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...…………………………………..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</a:pPr>
            <a:r>
              <a:rPr lang="en-AU" sz="2000" b="1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</a:t>
            </a:r>
            <a:r>
              <a:rPr lang="en-AU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	………………………………………</a:t>
            </a:r>
            <a:endParaRPr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80" y="2791177"/>
            <a:ext cx="4242293" cy="282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03;p8"/>
          <p:cNvSpPr/>
          <p:nvPr/>
        </p:nvSpPr>
        <p:spPr>
          <a:xfrm>
            <a:off x="0" y="382079"/>
            <a:ext cx="830184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When</a:t>
            </a:r>
            <a:r>
              <a:rPr lang="en-AU" sz="2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AU" sz="2000" b="1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</a:t>
            </a:r>
            <a:r>
              <a:rPr lang="en-AU" sz="2000" b="1" dirty="0" smtClean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(did)what</a:t>
            </a:r>
            <a:r>
              <a:rPr lang="en-AU" sz="2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en-AU" sz="2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</a:t>
            </a:r>
            <a:r>
              <a:rPr lang="en-AU" sz="2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W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hen</a:t>
            </a:r>
            <a:r>
              <a:rPr lang="en-AU" sz="2000" b="1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-AU" sz="2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</a:t>
            </a:r>
            <a:r>
              <a:rPr lang="en-AU" sz="2000" b="1" dirty="0" smtClean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(did)what </a:t>
            </a:r>
            <a:r>
              <a:rPr lang="en-AU" sz="20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en-AU" sz="2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</a:t>
            </a:r>
            <a:r>
              <a:rPr lang="en-AU" sz="2000" b="1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   Read your sentence – does it sound right?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</a:t>
            </a:r>
            <a:r>
              <a:rPr lang="en-AU" sz="18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</a:t>
            </a:r>
            <a:endParaRPr dirty="0"/>
          </a:p>
        </p:txBody>
      </p:sp>
      <p:sp>
        <p:nvSpPr>
          <p:cNvPr id="262" name="Google Shape;262;p11"/>
          <p:cNvSpPr/>
          <p:nvPr/>
        </p:nvSpPr>
        <p:spPr>
          <a:xfrm>
            <a:off x="96425" y="420606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 the questions in note form</a:t>
            </a:r>
            <a:endParaRPr lang="en-AU" sz="2000" dirty="0"/>
          </a:p>
          <a:p>
            <a:pPr marL="457200" lvl="0" indent="-457200"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the notes to say the </a:t>
            </a: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sentence</a:t>
            </a:r>
          </a:p>
          <a:p>
            <a:pPr marL="457200" lvl="0" indent="-457200"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 sentence using correct punctuation.</a:t>
            </a:r>
            <a:endParaRPr lang="en-AU" sz="2000" dirty="0"/>
          </a:p>
          <a:p>
            <a:pPr lvl="0"/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   Read your sentence – does it sound right? </a:t>
            </a:r>
            <a:endParaRPr lang="en-AU" sz="2000" dirty="0"/>
          </a:p>
        </p:txBody>
      </p:sp>
      <p:cxnSp>
        <p:nvCxnSpPr>
          <p:cNvPr id="268" name="Google Shape;268;p11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9" name="Google Shape;269;p11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0" name="Google Shape;270;p11"/>
          <p:cNvSpPr txBox="1"/>
          <p:nvPr/>
        </p:nvSpPr>
        <p:spPr>
          <a:xfrm>
            <a:off x="414590" y="245151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</a:t>
            </a:r>
            <a:r>
              <a:rPr lang="en-AU" sz="3600" dirty="0" smtClean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3600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swam. 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271" name="Google Shape;271;p11"/>
          <p:cNvSpPr txBox="1"/>
          <p:nvPr/>
        </p:nvSpPr>
        <p:spPr>
          <a:xfrm>
            <a:off x="390617" y="5272891"/>
            <a:ext cx="1121249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Many years ago, the family swam </a:t>
            </a:r>
            <a:r>
              <a:rPr lang="en-AU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playfully in </a:t>
            </a:r>
            <a:r>
              <a:rPr lang="en-AU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ocean because the weather was warm and they did not have air-conditioning at home. (Anticipated/suggested response)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73" name="Google Shape;273;p11" descr="A group of people in a body of wat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7193" y="2451519"/>
            <a:ext cx="4052686" cy="299993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08;p8"/>
          <p:cNvSpPr txBox="1"/>
          <p:nvPr/>
        </p:nvSpPr>
        <p:spPr>
          <a:xfrm>
            <a:off x="569017" y="2747771"/>
            <a:ext cx="6609777" cy="229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When</a:t>
            </a:r>
            <a:r>
              <a:rPr lang="en-A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A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........................................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000"/>
            </a:pPr>
            <a:r>
              <a:rPr lang="en-AU" sz="2000" b="1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</a:t>
            </a:r>
            <a:r>
              <a:rPr lang="en-AU" sz="2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……………………………………..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</a:pPr>
            <a:r>
              <a:rPr lang="en-AU" sz="20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en-AU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	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...…………………………………..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</a:pPr>
            <a:r>
              <a:rPr lang="en-AU" sz="2000" b="1" dirty="0" smtClean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</a:t>
            </a:r>
            <a:r>
              <a:rPr lang="en-AU" sz="2400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A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A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ts val="2000"/>
            </a:pPr>
            <a:r>
              <a:rPr lang="en-AU" sz="2000" b="1" dirty="0" smtClean="0">
                <a:solidFill>
                  <a:srgbClr val="F604B1"/>
                </a:solidFill>
                <a:latin typeface="Comic Sans MS"/>
                <a:ea typeface="Calibri"/>
                <a:cs typeface="Calibri"/>
                <a:sym typeface="Comic Sans MS"/>
              </a:rPr>
              <a:t>How</a:t>
            </a:r>
            <a:r>
              <a:rPr lang="en-AU" sz="2400" dirty="0" smtClean="0">
                <a:solidFill>
                  <a:srgbClr val="F604B1"/>
                </a:solidFill>
                <a:latin typeface="Calibri"/>
                <a:ea typeface="Calibri"/>
                <a:cs typeface="Calibri"/>
                <a:sym typeface="Calibri"/>
              </a:rPr>
              <a:t>?       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………………………………………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</a:pPr>
            <a:endParaRPr lang="en-AU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</a:pPr>
            <a:endParaRPr dirty="0"/>
          </a:p>
        </p:txBody>
      </p:sp>
      <p:pic>
        <p:nvPicPr>
          <p:cNvPr id="17" name="Google Shape;286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4817" y="52618"/>
            <a:ext cx="880758" cy="880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</a:t>
            </a:r>
            <a:r>
              <a:rPr lang="en-AU" sz="18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</a:t>
            </a:r>
            <a:endParaRPr dirty="0"/>
          </a:p>
        </p:txBody>
      </p:sp>
      <p:sp>
        <p:nvSpPr>
          <p:cNvPr id="262" name="Google Shape;262;p11"/>
          <p:cNvSpPr/>
          <p:nvPr/>
        </p:nvSpPr>
        <p:spPr>
          <a:xfrm>
            <a:off x="96425" y="420606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 the questions in note form</a:t>
            </a:r>
            <a:endParaRPr lang="en-AU" sz="2000" dirty="0"/>
          </a:p>
          <a:p>
            <a:pPr marL="457200" lvl="0" indent="-457200"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the notes to say the </a:t>
            </a: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sentence</a:t>
            </a:r>
          </a:p>
          <a:p>
            <a:pPr marL="457200" lvl="0" indent="-457200"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 sentence using correct punctuation.</a:t>
            </a:r>
            <a:endParaRPr lang="en-AU" sz="2000" dirty="0"/>
          </a:p>
          <a:p>
            <a:pPr lvl="0"/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   Read your sentence – does it sound right? </a:t>
            </a:r>
            <a:endParaRPr lang="en-AU" sz="2000" dirty="0"/>
          </a:p>
        </p:txBody>
      </p:sp>
      <p:cxnSp>
        <p:nvCxnSpPr>
          <p:cNvPr id="268" name="Google Shape;268;p11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9" name="Google Shape;269;p11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0" name="Google Shape;270;p11"/>
          <p:cNvSpPr txBox="1"/>
          <p:nvPr/>
        </p:nvSpPr>
        <p:spPr>
          <a:xfrm>
            <a:off x="414590" y="245151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Add kernel here.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7" name="Google Shape;286;p1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4817" y="52618"/>
            <a:ext cx="880758" cy="8807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178794" y="2650836"/>
            <a:ext cx="3636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Use kernels/pictures from topics/texts/knowledge units in class. </a:t>
            </a:r>
            <a:endParaRPr lang="en-AU" dirty="0"/>
          </a:p>
        </p:txBody>
      </p:sp>
      <p:sp>
        <p:nvSpPr>
          <p:cNvPr id="10" name="Google Shape;208;p8"/>
          <p:cNvSpPr txBox="1"/>
          <p:nvPr/>
        </p:nvSpPr>
        <p:spPr>
          <a:xfrm>
            <a:off x="569017" y="2747771"/>
            <a:ext cx="6609777" cy="229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When</a:t>
            </a:r>
            <a:r>
              <a:rPr lang="en-A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A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........................................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000"/>
            </a:pPr>
            <a:r>
              <a:rPr lang="en-AU" sz="2000" b="1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</a:t>
            </a:r>
            <a:r>
              <a:rPr lang="en-AU" sz="2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……………………………………..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</a:pPr>
            <a:r>
              <a:rPr lang="en-AU" sz="20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en-AU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	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...…………………………………..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</a:pPr>
            <a:r>
              <a:rPr lang="en-AU" sz="2000" b="1" dirty="0" smtClean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</a:t>
            </a:r>
            <a:r>
              <a:rPr lang="en-AU" sz="2400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A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A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ts val="2000"/>
            </a:pPr>
            <a:r>
              <a:rPr lang="en-AU" sz="2000" b="1" dirty="0" smtClean="0">
                <a:solidFill>
                  <a:srgbClr val="F604B1"/>
                </a:solidFill>
                <a:latin typeface="Comic Sans MS"/>
                <a:ea typeface="Calibri"/>
                <a:cs typeface="Calibri"/>
                <a:sym typeface="Comic Sans MS"/>
              </a:rPr>
              <a:t>How</a:t>
            </a:r>
            <a:r>
              <a:rPr lang="en-AU" sz="2400" dirty="0" smtClean="0">
                <a:solidFill>
                  <a:srgbClr val="F604B1"/>
                </a:solidFill>
                <a:latin typeface="Calibri"/>
                <a:ea typeface="Calibri"/>
                <a:cs typeface="Calibri"/>
                <a:sym typeface="Calibri"/>
              </a:rPr>
              <a:t>?       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………………………………………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</a:pPr>
            <a:endParaRPr lang="en-AU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10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</a:t>
            </a: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</a:t>
            </a: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07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are learning to expand our sentences by adding extra information. </a:t>
            </a:r>
            <a:endParaRPr dirty="0"/>
          </a:p>
        </p:txBody>
      </p:sp>
      <p:sp>
        <p:nvSpPr>
          <p:cNvPr id="118" name="Google Shape;118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Learning Objective</a:t>
            </a:r>
            <a:endParaRPr/>
          </a:p>
        </p:txBody>
      </p:sp>
      <p:pic>
        <p:nvPicPr>
          <p:cNvPr id="119" name="Google Shape;119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154907" y="766354"/>
            <a:ext cx="8858464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sentence is a complete thought.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must contain a </a:t>
            </a:r>
            <a:r>
              <a:rPr lang="en-AU" sz="2000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subject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a </a:t>
            </a:r>
            <a:r>
              <a:rPr lang="en-AU" sz="20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verb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Examples:</a:t>
            </a:r>
            <a:endParaRPr/>
          </a:p>
        </p:txBody>
      </p:sp>
      <p:pic>
        <p:nvPicPr>
          <p:cNvPr id="127" name="Google Shape;127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677065" y="7421449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Activate Prior Knowledge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10180800" y="1075487"/>
            <a:ext cx="1988664" cy="11794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the subject.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the verb.</a:t>
            </a:r>
            <a:endParaRPr/>
          </a:p>
        </p:txBody>
      </p:sp>
      <p:pic>
        <p:nvPicPr>
          <p:cNvPr id="130" name="Google Shape;130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She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ran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Bob </a:t>
            </a:r>
            <a:r>
              <a:rPr lang="en-AU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ate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Joe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napped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134" name="Google Shape;134;p4"/>
          <p:cNvSpPr txBox="1"/>
          <p:nvPr/>
        </p:nvSpPr>
        <p:spPr>
          <a:xfrm rot="-1789582">
            <a:off x="185448" y="3178964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Boring !</a:t>
            </a:r>
            <a:endParaRPr dirty="0"/>
          </a:p>
        </p:txBody>
      </p:sp>
      <p:sp>
        <p:nvSpPr>
          <p:cNvPr id="135" name="Google Shape;135;p4"/>
          <p:cNvSpPr txBox="1"/>
          <p:nvPr/>
        </p:nvSpPr>
        <p:spPr>
          <a:xfrm>
            <a:off x="567985" y="5860813"/>
            <a:ext cx="94793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sentences are boring and do not contain any additional information.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0" y="334667"/>
            <a:ext cx="9180909" cy="1389289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Including </a:t>
            </a:r>
            <a:r>
              <a:rPr lang="en-AU" sz="2000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-AU" sz="20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</a:t>
            </a: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AU" sz="2000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(did) what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-AU" sz="20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en-AU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AU" sz="2000" dirty="0" smtClean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</a:t>
            </a:r>
            <a:r>
              <a:rPr lang="en-AU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and/or</a:t>
            </a:r>
            <a:r>
              <a:rPr lang="en-AU" sz="2000" dirty="0" smtClean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dirty="0" smtClean="0">
                <a:solidFill>
                  <a:srgbClr val="F604B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</a:t>
            </a:r>
            <a:r>
              <a:rPr lang="en-AU" sz="2000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Concept Development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9584847" y="906481"/>
            <a:ext cx="2607154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 Vote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AU" sz="1400" baseline="30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</a:t>
            </a: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Sentence / 2</a:t>
            </a:r>
            <a:r>
              <a:rPr lang="en-AU" sz="1400" baseline="30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nd</a:t>
            </a: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Sentence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Does this sentence tell me who/what/where/when/why? </a:t>
            </a:r>
            <a:endParaRPr/>
          </a:p>
        </p:txBody>
      </p:sp>
      <p:pic>
        <p:nvPicPr>
          <p:cNvPr id="144" name="Google Shape;144;p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846" y="2658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1411927" y="5581514"/>
            <a:ext cx="167750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ran. </a:t>
            </a:r>
            <a:endParaRPr/>
          </a:p>
        </p:txBody>
      </p:sp>
      <p:pic>
        <p:nvPicPr>
          <p:cNvPr id="146" name="Google Shape;146;p5" descr="A dog standing in the snow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907" y="2456429"/>
            <a:ext cx="3901440" cy="259994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5" descr="A dog standing in the snow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1907" y="2546036"/>
            <a:ext cx="3901440" cy="259994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6967045" y="5131130"/>
            <a:ext cx="461831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a bitterly cold day</a:t>
            </a:r>
            <a:r>
              <a:rPr lang="en-AU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AU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horse ran through the snow because it had spotted some hay.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 txBox="1"/>
          <p:nvPr/>
        </p:nvSpPr>
        <p:spPr>
          <a:xfrm rot="-1789582">
            <a:off x="996718" y="5394788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Boring !</a:t>
            </a:r>
            <a:endParaRPr/>
          </a:p>
        </p:txBody>
      </p:sp>
      <p:pic>
        <p:nvPicPr>
          <p:cNvPr id="152" name="Google Shape;152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7861" y="2829825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34893" y="431803"/>
            <a:ext cx="366768" cy="36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34893" y="26582"/>
            <a:ext cx="366768" cy="36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60707" y="36463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Concept Development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1137815" y="5581514"/>
            <a:ext cx="19516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drips. </a:t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4777778" y="2776657"/>
            <a:ext cx="1472979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Why? </a:t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 rot="-1789582">
            <a:off x="695207" y="5610232"/>
            <a:ext cx="26591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Uninformative !</a:t>
            </a:r>
            <a:endParaRPr/>
          </a:p>
        </p:txBody>
      </p:sp>
      <p:pic>
        <p:nvPicPr>
          <p:cNvPr id="168" name="Google Shape;168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0579" y="2868204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 descr="A picture containing screw, blu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572" y="1934642"/>
            <a:ext cx="2286822" cy="342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 descr="A picture containing screw, blu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2814" y="1947837"/>
            <a:ext cx="2286822" cy="3429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/>
          <p:nvPr/>
        </p:nvSpPr>
        <p:spPr>
          <a:xfrm>
            <a:off x="7070275" y="5384746"/>
            <a:ext cx="461831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the sun rises</a:t>
            </a:r>
            <a:r>
              <a:rPr lang="en-AU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AU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ice </a:t>
            </a:r>
            <a:r>
              <a:rPr lang="en-AU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slowly drips </a:t>
            </a:r>
            <a:r>
              <a:rPr lang="en-AU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onto the snow because it is melting.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9584847" y="906481"/>
            <a:ext cx="2607154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 Vote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AU" sz="1400" baseline="30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</a:t>
            </a: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Sentence / 2</a:t>
            </a:r>
            <a:r>
              <a:rPr lang="en-AU" sz="1400" baseline="30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nd</a:t>
            </a: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Sentence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Does this sentence tell me </a:t>
            </a:r>
            <a:r>
              <a:rPr lang="en-AU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who/what/where/when/why/how? </a:t>
            </a:r>
            <a:endParaRPr dirty="0"/>
          </a:p>
        </p:txBody>
      </p:sp>
      <p:pic>
        <p:nvPicPr>
          <p:cNvPr id="174" name="Google Shape;174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4898" y="59827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74945" y="465048"/>
            <a:ext cx="366768" cy="36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6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574945" y="59827"/>
            <a:ext cx="366768" cy="36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00759" y="6970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41;p5"/>
          <p:cNvSpPr txBox="1"/>
          <p:nvPr/>
        </p:nvSpPr>
        <p:spPr>
          <a:xfrm>
            <a:off x="0" y="347522"/>
            <a:ext cx="9180909" cy="1389289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Including </a:t>
            </a:r>
            <a:r>
              <a:rPr lang="en-AU" sz="2000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-AU" sz="20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</a:t>
            </a: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AU" sz="2000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(did) what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-AU" sz="20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en-AU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AU" sz="2000" dirty="0" smtClean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</a:t>
            </a:r>
            <a:r>
              <a:rPr lang="en-AU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and/or</a:t>
            </a:r>
            <a:r>
              <a:rPr lang="en-AU" sz="2000" dirty="0" smtClean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dirty="0" smtClean="0">
                <a:solidFill>
                  <a:srgbClr val="F604B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</a:t>
            </a:r>
            <a:r>
              <a:rPr lang="en-AU" sz="2000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 development: I do</a:t>
            </a: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0" y="382079"/>
            <a:ext cx="830184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When</a:t>
            </a:r>
            <a:r>
              <a:rPr lang="en-AU" sz="2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AU" sz="2000" b="1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</a:t>
            </a:r>
            <a:r>
              <a:rPr lang="en-AU" sz="2000" b="1" dirty="0" smtClean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(did)what</a:t>
            </a:r>
            <a:r>
              <a:rPr lang="en-AU" sz="2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en-AU" sz="2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</a:t>
            </a:r>
            <a:r>
              <a:rPr lang="en-AU" sz="2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W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hen</a:t>
            </a:r>
            <a:r>
              <a:rPr lang="en-AU" sz="2000" b="1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-AU" sz="2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</a:t>
            </a:r>
            <a:r>
              <a:rPr lang="en-AU" sz="2000" b="1" dirty="0" smtClean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(did)what </a:t>
            </a:r>
            <a:r>
              <a:rPr lang="en-AU" sz="20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en-AU" sz="2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</a:t>
            </a:r>
            <a:r>
              <a:rPr lang="en-AU" sz="2000" b="1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   Read your sentence – does it sound right? </a:t>
            </a:r>
            <a:endParaRPr dirty="0"/>
          </a:p>
        </p:txBody>
      </p:sp>
      <p:sp>
        <p:nvSpPr>
          <p:cNvPr id="204" name="Google Shape;204;p8"/>
          <p:cNvSpPr txBox="1"/>
          <p:nvPr/>
        </p:nvSpPr>
        <p:spPr>
          <a:xfrm>
            <a:off x="9845336" y="913049"/>
            <a:ext cx="2346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who.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what.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when.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where.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why.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Say the expanded sentence. </a:t>
            </a:r>
            <a:endParaRPr/>
          </a:p>
        </p:txBody>
      </p:sp>
      <p:pic>
        <p:nvPicPr>
          <p:cNvPr id="205" name="Google Shape;205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8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0" name="Google Shape;210;p8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1" name="Google Shape;211;p8" descr="A duck eating grass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89881" y="2747950"/>
            <a:ext cx="2633709" cy="263370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8"/>
          <p:cNvSpPr txBox="1"/>
          <p:nvPr/>
        </p:nvSpPr>
        <p:spPr>
          <a:xfrm>
            <a:off x="294230" y="2514035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It</a:t>
            </a:r>
            <a:r>
              <a:rPr lang="en-AU" sz="3600" dirty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36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was eating. 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213" name="Google Shape;213;p8"/>
          <p:cNvSpPr txBox="1"/>
          <p:nvPr/>
        </p:nvSpPr>
        <p:spPr>
          <a:xfrm>
            <a:off x="2462936" y="3495009"/>
            <a:ext cx="29701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overcast morning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2462937" y="4383950"/>
            <a:ext cx="28459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muddy riverbank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2462937" y="4842833"/>
            <a:ext cx="19974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was hungry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2537781" y="3937706"/>
            <a:ext cx="19974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duck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390617" y="5272891"/>
            <a:ext cx="1067096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overcast morning, a duck was eating bread on a muddy riverbank because it was hungry.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" name="Google Shape;208;p8"/>
          <p:cNvSpPr txBox="1"/>
          <p:nvPr/>
        </p:nvSpPr>
        <p:spPr>
          <a:xfrm>
            <a:off x="581003" y="3086124"/>
            <a:ext cx="6609777" cy="229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When</a:t>
            </a:r>
            <a:r>
              <a:rPr lang="en-A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?	</a:t>
            </a:r>
            <a:r>
              <a:rPr lang="en-A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........................................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000"/>
            </a:pPr>
            <a:r>
              <a:rPr lang="en-AU" sz="2000" b="1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</a:t>
            </a:r>
            <a:r>
              <a:rPr lang="en-AU" sz="2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……………………………………..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</a:pPr>
            <a:r>
              <a:rPr lang="en-AU" sz="20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en-AU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...…………………………………..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</a:pPr>
            <a:r>
              <a:rPr lang="en-AU" sz="2000" b="1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</a:t>
            </a:r>
            <a:r>
              <a:rPr lang="en-AU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	………………………………………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 development: We do</a:t>
            </a:r>
            <a:endParaRPr dirty="0"/>
          </a:p>
        </p:txBody>
      </p:sp>
      <p:sp>
        <p:nvSpPr>
          <p:cNvPr id="245" name="Google Shape;245;p10"/>
          <p:cNvSpPr txBox="1"/>
          <p:nvPr/>
        </p:nvSpPr>
        <p:spPr>
          <a:xfrm>
            <a:off x="9845336" y="913049"/>
            <a:ext cx="2346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who.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what.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when.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where.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why.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Say the expanded sentence. </a:t>
            </a:r>
            <a:endParaRPr/>
          </a:p>
        </p:txBody>
      </p:sp>
      <p:pic>
        <p:nvPicPr>
          <p:cNvPr id="246" name="Google Shape;246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1629" y="8549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63064" y="10498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58098" y="84532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10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2" name="Google Shape;252;p10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It</a:t>
            </a:r>
            <a:r>
              <a:rPr lang="en-AU" sz="3600" dirty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36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melted.</a:t>
            </a:r>
            <a:r>
              <a:rPr lang="en-AU" sz="3600" dirty="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sp>
        <p:nvSpPr>
          <p:cNvPr id="253" name="Google Shape;253;p10"/>
          <p:cNvSpPr txBox="1"/>
          <p:nvPr/>
        </p:nvSpPr>
        <p:spPr>
          <a:xfrm>
            <a:off x="390617" y="5272891"/>
            <a:ext cx="1121249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a warm night, the vanilla ice cream melted over the girl’s fingers because she did not eat it fast enough. (anticipated/encouraged response suggestion)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54" name="Google Shape;25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72998" y="2673090"/>
            <a:ext cx="4528290" cy="252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0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84200" y="6156118"/>
            <a:ext cx="634365" cy="63436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08;p8"/>
          <p:cNvSpPr txBox="1"/>
          <p:nvPr/>
        </p:nvSpPr>
        <p:spPr>
          <a:xfrm>
            <a:off x="581003" y="3086124"/>
            <a:ext cx="6609777" cy="229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When</a:t>
            </a:r>
            <a:r>
              <a:rPr lang="en-A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?	</a:t>
            </a:r>
            <a:r>
              <a:rPr lang="en-AU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........................................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000"/>
            </a:pPr>
            <a:r>
              <a:rPr lang="en-AU" sz="2000" b="1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</a:t>
            </a:r>
            <a:r>
              <a:rPr lang="en-AU" sz="24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……………………………………..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</a:pPr>
            <a:r>
              <a:rPr lang="en-AU" sz="20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en-AU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...…………………………………..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</a:pPr>
            <a:r>
              <a:rPr lang="en-AU" sz="2000" b="1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</a:t>
            </a:r>
            <a:r>
              <a:rPr lang="en-AU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	………………………………………</a:t>
            </a:r>
            <a:endParaRPr dirty="0"/>
          </a:p>
        </p:txBody>
      </p:sp>
      <p:sp>
        <p:nvSpPr>
          <p:cNvPr id="17" name="Google Shape;203;p8"/>
          <p:cNvSpPr/>
          <p:nvPr/>
        </p:nvSpPr>
        <p:spPr>
          <a:xfrm>
            <a:off x="0" y="382079"/>
            <a:ext cx="830184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When</a:t>
            </a:r>
            <a:r>
              <a:rPr lang="en-AU" sz="2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AU" sz="2000" b="1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</a:t>
            </a:r>
            <a:r>
              <a:rPr lang="en-AU" sz="2000" b="1" dirty="0" smtClean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(did)what</a:t>
            </a:r>
            <a:r>
              <a:rPr lang="en-AU" sz="2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en-AU" sz="2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</a:t>
            </a:r>
            <a:r>
              <a:rPr lang="en-AU" sz="2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W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hen</a:t>
            </a:r>
            <a:r>
              <a:rPr lang="en-AU" sz="2000" b="1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-AU" sz="2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</a:t>
            </a:r>
            <a:r>
              <a:rPr lang="en-AU" sz="2000" b="1" dirty="0" smtClean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(did)what </a:t>
            </a:r>
            <a:r>
              <a:rPr lang="en-AU" sz="20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en-AU" sz="2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b="1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</a:t>
            </a:r>
            <a:r>
              <a:rPr lang="en-AU" sz="2000" b="1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   Read your sentence – does it sound right?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1229</Words>
  <Application>Microsoft Office PowerPoint</Application>
  <PresentationFormat>Widescreen</PresentationFormat>
  <Paragraphs>218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Noto Sans Symbols</vt:lpstr>
      <vt:lpstr>Comic Sans MS</vt:lpstr>
      <vt:lpstr>Quattrocento Sans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14</cp:revision>
  <dcterms:created xsi:type="dcterms:W3CDTF">2021-08-04T08:19:39Z</dcterms:created>
  <dcterms:modified xsi:type="dcterms:W3CDTF">2022-07-25T05:51:58Z</dcterms:modified>
</cp:coreProperties>
</file>