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huCITMFNbXQLqoLPlXNI0+OmzU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679450" y="4717400"/>
            <a:ext cx="5435600" cy="4469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29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6840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mic Sans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sz="4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 smtClean="0"/>
              <a:t>4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/>
            <a:r>
              <a:rPr lang="en-AU" b="1" dirty="0">
                <a:latin typeface="Comic Sans MS"/>
                <a:ea typeface="Comic Sans MS"/>
                <a:cs typeface="Comic Sans MS"/>
                <a:sym typeface="Comic Sans MS"/>
              </a:rPr>
              <a:t>Objective: </a:t>
            </a:r>
            <a:r>
              <a:rPr lang="en-AU" dirty="0"/>
              <a:t>Expand a sentence by adding extra information.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>
                <a:latin typeface="Comic Sans MS"/>
                <a:ea typeface="Comic Sans MS"/>
                <a:cs typeface="Comic Sans MS"/>
                <a:sym typeface="Comic Sans MS"/>
              </a:rPr>
              <a:t>Author: </a:t>
            </a:r>
            <a:r>
              <a:rPr lang="en-AU" dirty="0">
                <a:sym typeface="Comic Sans MS"/>
              </a:rPr>
              <a:t>Tracy Munford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I do</a:t>
            </a:r>
            <a:endParaRPr/>
          </a:p>
        </p:txBody>
      </p:sp>
      <p:sp>
        <p:nvSpPr>
          <p:cNvPr id="280" name="Google Shape;280;p11"/>
          <p:cNvSpPr txBox="1"/>
          <p:nvPr/>
        </p:nvSpPr>
        <p:spPr>
          <a:xfrm>
            <a:off x="391523" y="2247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b="1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It</a:t>
            </a:r>
            <a:r>
              <a:rPr lang="en-AU" sz="3600" b="1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b="1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ate a banana.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134668" y="3193910"/>
            <a:ext cx="164531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  <a:r>
              <a:rPr lang="en-AU" sz="2000" b="1" dirty="0" smtClean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 dirty="0">
              <a:solidFill>
                <a:srgbClr val="FF0066"/>
              </a:solidFill>
            </a:endParaRPr>
          </a:p>
        </p:txBody>
      </p:sp>
      <p:cxnSp>
        <p:nvCxnSpPr>
          <p:cNvPr id="282" name="Google Shape;282;p11"/>
          <p:cNvCxnSpPr/>
          <p:nvPr/>
        </p:nvCxnSpPr>
        <p:spPr>
          <a:xfrm>
            <a:off x="1633774" y="366073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3" name="Google Shape;283;p11"/>
          <p:cNvCxnSpPr/>
          <p:nvPr/>
        </p:nvCxnSpPr>
        <p:spPr>
          <a:xfrm>
            <a:off x="1755712" y="408253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84" name="Google Shape;284;p11"/>
          <p:cNvCxnSpPr/>
          <p:nvPr/>
        </p:nvCxnSpPr>
        <p:spPr>
          <a:xfrm>
            <a:off x="1633774" y="449718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11"/>
          <p:cNvSpPr/>
          <p:nvPr/>
        </p:nvSpPr>
        <p:spPr>
          <a:xfrm>
            <a:off x="1583556" y="3291406"/>
            <a:ext cx="24352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cheeky monkey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1633774" y="4127851"/>
            <a:ext cx="10967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alibri"/>
                <a:cs typeface="Calibri"/>
                <a:sym typeface="Century Gothic"/>
              </a:rPr>
              <a:t>zoo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1"/>
          <p:cNvSpPr/>
          <p:nvPr/>
        </p:nvSpPr>
        <p:spPr>
          <a:xfrm>
            <a:off x="1607192" y="3713207"/>
            <a:ext cx="19030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a sunny day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1" descr="A monkey eating a banana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4686" y="2812180"/>
            <a:ext cx="3819563" cy="25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1"/>
          <p:cNvSpPr/>
          <p:nvPr/>
        </p:nvSpPr>
        <p:spPr>
          <a:xfrm>
            <a:off x="-1" y="5503428"/>
            <a:ext cx="121920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20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On a sunny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day at the zoo, </a:t>
            </a:r>
            <a:r>
              <a:rPr lang="en-AU" sz="20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the cheeky monkey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messily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ate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banana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1"/>
          <p:cNvCxnSpPr/>
          <p:nvPr/>
        </p:nvCxnSpPr>
        <p:spPr>
          <a:xfrm>
            <a:off x="1644321" y="499913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5" name="Google Shape;295;p11"/>
          <p:cNvSpPr/>
          <p:nvPr/>
        </p:nvSpPr>
        <p:spPr>
          <a:xfrm>
            <a:off x="1597878" y="4607146"/>
            <a:ext cx="148065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messily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23" name="Google Shape;289;p11"/>
          <p:cNvSpPr/>
          <p:nvPr/>
        </p:nvSpPr>
        <p:spPr>
          <a:xfrm>
            <a:off x="-1" y="6164572"/>
            <a:ext cx="1210435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Messily, the cheeky </a:t>
            </a:r>
            <a:r>
              <a:rPr lang="en-AU" sz="2000" dirty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monkey </a:t>
            </a:r>
            <a:r>
              <a:rPr lang="en-AU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ate a banana at the zoo on a sunny day.</a:t>
            </a:r>
            <a:endParaRPr sz="2000" dirty="0">
              <a:solidFill>
                <a:schemeClr val="tx1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98;p7"/>
          <p:cNvSpPr txBox="1"/>
          <p:nvPr/>
        </p:nvSpPr>
        <p:spPr>
          <a:xfrm>
            <a:off x="9827047" y="913049"/>
            <a:ext cx="236495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 smtClean="0">
                <a:solidFill>
                  <a:schemeClr val="dk1"/>
                </a:solidFill>
                <a:latin typeface="Comic Sans MS"/>
                <a:sym typeface="Comic Sans MS"/>
              </a:rPr>
              <a:t>What sentence sounds better? The first or the second?</a:t>
            </a:r>
            <a:endParaRPr dirty="0"/>
          </a:p>
        </p:txBody>
      </p:sp>
      <p:pic>
        <p:nvPicPr>
          <p:cNvPr id="29" name="Google Shape;325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5267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26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27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38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2660" y="82958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/>
          </a:p>
        </p:txBody>
      </p:sp>
      <p:sp>
        <p:nvSpPr>
          <p:cNvPr id="304" name="Google Shape;304;p12"/>
          <p:cNvSpPr txBox="1"/>
          <p:nvPr/>
        </p:nvSpPr>
        <p:spPr>
          <a:xfrm>
            <a:off x="134668" y="2410707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</a:t>
            </a:r>
            <a:r>
              <a:rPr lang="en-AU" sz="3600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swims. 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306" name="Google Shape;306;p12"/>
          <p:cNvCxnSpPr/>
          <p:nvPr/>
        </p:nvCxnSpPr>
        <p:spPr>
          <a:xfrm>
            <a:off x="1633774" y="362522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7" name="Google Shape;307;p12"/>
          <p:cNvCxnSpPr/>
          <p:nvPr/>
        </p:nvCxnSpPr>
        <p:spPr>
          <a:xfrm>
            <a:off x="1647398" y="413846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08" name="Google Shape;308;p12"/>
          <p:cNvCxnSpPr/>
          <p:nvPr/>
        </p:nvCxnSpPr>
        <p:spPr>
          <a:xfrm>
            <a:off x="1647398" y="453202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09" name="Google Shape;309;p12"/>
          <p:cNvSpPr/>
          <p:nvPr/>
        </p:nvSpPr>
        <p:spPr>
          <a:xfrm>
            <a:off x="1620992" y="3339215"/>
            <a:ext cx="1401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toddler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/>
          <p:nvPr/>
        </p:nvSpPr>
        <p:spPr>
          <a:xfrm>
            <a:off x="1694480" y="4209552"/>
            <a:ext cx="18726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pool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2"/>
          <p:cNvSpPr/>
          <p:nvPr/>
        </p:nvSpPr>
        <p:spPr>
          <a:xfrm>
            <a:off x="1647398" y="3831451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warm day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12" descr="A picture containing water, sport, outdoor, poo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7938" y="2520759"/>
            <a:ext cx="4200069" cy="2801446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2"/>
          <p:cNvSpPr txBox="1"/>
          <p:nvPr/>
        </p:nvSpPr>
        <p:spPr>
          <a:xfrm>
            <a:off x="9827047" y="913049"/>
            <a:ext cx="2364954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Did you need a comma in your sentence? Why/ why not?</a:t>
            </a:r>
            <a:endParaRPr dirty="0"/>
          </a:p>
        </p:txBody>
      </p:sp>
      <p:cxnSp>
        <p:nvCxnSpPr>
          <p:cNvPr id="316" name="Google Shape;316;p12"/>
          <p:cNvCxnSpPr/>
          <p:nvPr/>
        </p:nvCxnSpPr>
        <p:spPr>
          <a:xfrm>
            <a:off x="1633773" y="49284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12"/>
          <p:cNvCxnSpPr/>
          <p:nvPr/>
        </p:nvCxnSpPr>
        <p:spPr>
          <a:xfrm>
            <a:off x="1620992" y="532220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12"/>
          <p:cNvSpPr/>
          <p:nvPr/>
        </p:nvSpPr>
        <p:spPr>
          <a:xfrm>
            <a:off x="1625283" y="4978728"/>
            <a:ext cx="13035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cool off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1618060" y="4609640"/>
            <a:ext cx="16960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playfully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328;p13"/>
          <p:cNvCxnSpPr/>
          <p:nvPr/>
        </p:nvCxnSpPr>
        <p:spPr>
          <a:xfrm>
            <a:off x="424436" y="6079600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329;p13"/>
          <p:cNvCxnSpPr/>
          <p:nvPr/>
        </p:nvCxnSpPr>
        <p:spPr>
          <a:xfrm>
            <a:off x="424436" y="6693639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" name="Google Shape;281;p11"/>
          <p:cNvSpPr txBox="1"/>
          <p:nvPr/>
        </p:nvSpPr>
        <p:spPr>
          <a:xfrm>
            <a:off x="134668" y="3193910"/>
            <a:ext cx="164531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  <p:sp>
        <p:nvSpPr>
          <p:cNvPr id="25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pic>
        <p:nvPicPr>
          <p:cNvPr id="26" name="Google Shape;325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5267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26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27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338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2660" y="82958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We do</a:t>
            </a:r>
            <a:endParaRPr/>
          </a:p>
        </p:txBody>
      </p:sp>
      <p:cxnSp>
        <p:nvCxnSpPr>
          <p:cNvPr id="328" name="Google Shape;328;p13"/>
          <p:cNvCxnSpPr/>
          <p:nvPr/>
        </p:nvCxnSpPr>
        <p:spPr>
          <a:xfrm>
            <a:off x="424436" y="6079600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9" name="Google Shape;329;p13"/>
          <p:cNvCxnSpPr/>
          <p:nvPr/>
        </p:nvCxnSpPr>
        <p:spPr>
          <a:xfrm>
            <a:off x="424436" y="6693639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3"/>
          <p:cNvSpPr txBox="1"/>
          <p:nvPr/>
        </p:nvSpPr>
        <p:spPr>
          <a:xfrm>
            <a:off x="258690" y="2426853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She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stacks blocks. 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332" name="Google Shape;332;p13"/>
          <p:cNvCxnSpPr/>
          <p:nvPr/>
        </p:nvCxnSpPr>
        <p:spPr>
          <a:xfrm>
            <a:off x="1691536" y="359457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3" name="Google Shape;333;p13"/>
          <p:cNvCxnSpPr/>
          <p:nvPr/>
        </p:nvCxnSpPr>
        <p:spPr>
          <a:xfrm>
            <a:off x="1779983" y="402264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p13"/>
          <p:cNvCxnSpPr/>
          <p:nvPr/>
        </p:nvCxnSpPr>
        <p:spPr>
          <a:xfrm>
            <a:off x="1800225" y="452737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p13"/>
          <p:cNvSpPr/>
          <p:nvPr/>
        </p:nvSpPr>
        <p:spPr>
          <a:xfrm>
            <a:off x="1707701" y="3225240"/>
            <a:ext cx="14590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1714093" y="4131172"/>
            <a:ext cx="14879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the desk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714093" y="3653312"/>
            <a:ext cx="14734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recess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13" descr="A picture containing indoor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748" y="2565154"/>
            <a:ext cx="4052837" cy="270212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3"/>
          <p:cNvSpPr txBox="1"/>
          <p:nvPr/>
        </p:nvSpPr>
        <p:spPr>
          <a:xfrm>
            <a:off x="9827047" y="913049"/>
            <a:ext cx="236495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verb?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/>
          </a:p>
        </p:txBody>
      </p:sp>
      <p:cxnSp>
        <p:nvCxnSpPr>
          <p:cNvPr id="342" name="Google Shape;342;p13"/>
          <p:cNvCxnSpPr/>
          <p:nvPr/>
        </p:nvCxnSpPr>
        <p:spPr>
          <a:xfrm>
            <a:off x="1779982" y="496455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3" name="Google Shape;343;p13"/>
          <p:cNvCxnSpPr/>
          <p:nvPr/>
        </p:nvCxnSpPr>
        <p:spPr>
          <a:xfrm>
            <a:off x="1913500" y="537966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4" name="Google Shape;344;p13"/>
          <p:cNvSpPr/>
          <p:nvPr/>
        </p:nvSpPr>
        <p:spPr>
          <a:xfrm>
            <a:off x="1747670" y="5010334"/>
            <a:ext cx="269502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trying to build a tower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/>
          <p:nvPr/>
        </p:nvSpPr>
        <p:spPr>
          <a:xfrm>
            <a:off x="1714093" y="4595219"/>
            <a:ext cx="1154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carefully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325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5267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26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27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338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2660" y="8295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30" name="Google Shape;281;p11"/>
          <p:cNvSpPr txBox="1"/>
          <p:nvPr/>
        </p:nvSpPr>
        <p:spPr>
          <a:xfrm>
            <a:off x="154910" y="3145013"/>
            <a:ext cx="164531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You do</a:t>
            </a:r>
            <a:endParaRPr/>
          </a:p>
        </p:txBody>
      </p:sp>
      <p:cxnSp>
        <p:nvCxnSpPr>
          <p:cNvPr id="354" name="Google Shape;354;p14"/>
          <p:cNvCxnSpPr/>
          <p:nvPr/>
        </p:nvCxnSpPr>
        <p:spPr>
          <a:xfrm>
            <a:off x="390617" y="6255869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5" name="Google Shape;355;p14"/>
          <p:cNvCxnSpPr/>
          <p:nvPr/>
        </p:nvCxnSpPr>
        <p:spPr>
          <a:xfrm>
            <a:off x="390617" y="6649571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6" name="Google Shape;356;p14"/>
          <p:cNvSpPr txBox="1"/>
          <p:nvPr/>
        </p:nvSpPr>
        <p:spPr>
          <a:xfrm>
            <a:off x="86512" y="236691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  <a:r>
              <a:rPr lang="en-AU" sz="3600" dirty="0">
                <a:solidFill>
                  <a:srgbClr val="2F549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3600" dirty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climb. </a:t>
            </a:r>
            <a:endParaRPr dirty="0">
              <a:solidFill>
                <a:srgbClr val="00B050"/>
              </a:solidFill>
            </a:endParaRPr>
          </a:p>
        </p:txBody>
      </p:sp>
      <p:cxnSp>
        <p:nvCxnSpPr>
          <p:cNvPr id="358" name="Google Shape;358;p14"/>
          <p:cNvCxnSpPr/>
          <p:nvPr/>
        </p:nvCxnSpPr>
        <p:spPr>
          <a:xfrm>
            <a:off x="1779982" y="35598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59" name="Google Shape;359;p14"/>
          <p:cNvCxnSpPr/>
          <p:nvPr/>
        </p:nvCxnSpPr>
        <p:spPr>
          <a:xfrm>
            <a:off x="1755712" y="4033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14"/>
          <p:cNvCxnSpPr/>
          <p:nvPr/>
        </p:nvCxnSpPr>
        <p:spPr>
          <a:xfrm>
            <a:off x="1755712" y="445108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1" name="Google Shape;361;p14" descr="A group of people climbing a tre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3309" y="2782669"/>
            <a:ext cx="3602831" cy="270212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4"/>
          <p:cNvSpPr txBox="1"/>
          <p:nvPr/>
        </p:nvSpPr>
        <p:spPr>
          <a:xfrm>
            <a:off x="9827047" y="913049"/>
            <a:ext cx="236495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is the subject?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the verb?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it happen?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does it happen?</a:t>
            </a:r>
            <a:endParaRPr/>
          </a:p>
        </p:txBody>
      </p:sp>
      <p:cxnSp>
        <p:nvCxnSpPr>
          <p:cNvPr id="365" name="Google Shape;365;p14"/>
          <p:cNvCxnSpPr/>
          <p:nvPr/>
        </p:nvCxnSpPr>
        <p:spPr>
          <a:xfrm>
            <a:off x="1779981" y="496534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14"/>
          <p:cNvCxnSpPr/>
          <p:nvPr/>
        </p:nvCxnSpPr>
        <p:spPr>
          <a:xfrm>
            <a:off x="1779980" y="535549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9" name="Google Shape;325;p13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65267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26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40068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27;p13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7973" y="7215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338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342660" y="8295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24" name="Google Shape;281;p11"/>
          <p:cNvSpPr txBox="1"/>
          <p:nvPr/>
        </p:nvSpPr>
        <p:spPr>
          <a:xfrm>
            <a:off x="134667" y="3130368"/>
            <a:ext cx="164531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</a:t>
            </a:r>
            <a:r>
              <a:rPr lang="en-AU" sz="1800" b="1" dirty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dirty="0"/>
          </a:p>
        </p:txBody>
      </p:sp>
      <p:sp>
        <p:nvSpPr>
          <p:cNvPr id="262" name="Google Shape;262;p11"/>
          <p:cNvSpPr/>
          <p:nvPr/>
        </p:nvSpPr>
        <p:spPr>
          <a:xfrm>
            <a:off x="96425" y="420606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lang="en-AU" sz="2000" dirty="0"/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say the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</a:t>
            </a:r>
          </a:p>
          <a:p>
            <a:pPr marL="457200" lvl="0" indent="-457200"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your sentence using correct punctuation.</a:t>
            </a:r>
            <a:endParaRPr lang="en-AU" sz="2000" dirty="0"/>
          </a:p>
          <a:p>
            <a:pPr lvl="0"/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   Read your sentence – does it sound right? </a:t>
            </a:r>
            <a:endParaRPr lang="en-AU" sz="2000" dirty="0"/>
          </a:p>
        </p:txBody>
      </p:sp>
      <p:cxnSp>
        <p:nvCxnSpPr>
          <p:cNvPr id="268" name="Google Shape;268;p11"/>
          <p:cNvCxnSpPr/>
          <p:nvPr/>
        </p:nvCxnSpPr>
        <p:spPr>
          <a:xfrm>
            <a:off x="390617" y="6173299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11"/>
          <p:cNvCxnSpPr/>
          <p:nvPr/>
        </p:nvCxnSpPr>
        <p:spPr>
          <a:xfrm>
            <a:off x="390617" y="6694974"/>
            <a:ext cx="1115035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1"/>
          <p:cNvSpPr txBox="1"/>
          <p:nvPr/>
        </p:nvSpPr>
        <p:spPr>
          <a:xfrm>
            <a:off x="414590" y="245151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kernel here.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" name="Google Shape;286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817" y="52618"/>
            <a:ext cx="880758" cy="8807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178794" y="2650836"/>
            <a:ext cx="363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Use kernels/pictures from topics/texts/knowledge units in class. </a:t>
            </a:r>
            <a:endParaRPr lang="en-AU" dirty="0"/>
          </a:p>
        </p:txBody>
      </p:sp>
      <p:sp>
        <p:nvSpPr>
          <p:cNvPr id="10" name="Google Shape;281;p11"/>
          <p:cNvSpPr txBox="1"/>
          <p:nvPr/>
        </p:nvSpPr>
        <p:spPr>
          <a:xfrm>
            <a:off x="134668" y="3193910"/>
            <a:ext cx="1645315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000" b="1" dirty="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  <p:cxnSp>
        <p:nvCxnSpPr>
          <p:cNvPr id="11" name="Google Shape;358;p14"/>
          <p:cNvCxnSpPr/>
          <p:nvPr/>
        </p:nvCxnSpPr>
        <p:spPr>
          <a:xfrm>
            <a:off x="1779982" y="355985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359;p14"/>
          <p:cNvCxnSpPr/>
          <p:nvPr/>
        </p:nvCxnSpPr>
        <p:spPr>
          <a:xfrm>
            <a:off x="1755712" y="4033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360;p14"/>
          <p:cNvCxnSpPr/>
          <p:nvPr/>
        </p:nvCxnSpPr>
        <p:spPr>
          <a:xfrm>
            <a:off x="1755712" y="445108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4" name="Google Shape;365;p14"/>
          <p:cNvCxnSpPr/>
          <p:nvPr/>
        </p:nvCxnSpPr>
        <p:spPr>
          <a:xfrm>
            <a:off x="1779981" y="4965340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366;p14"/>
          <p:cNvCxnSpPr/>
          <p:nvPr/>
        </p:nvCxnSpPr>
        <p:spPr>
          <a:xfrm>
            <a:off x="1779980" y="535549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562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are learning to expand our sentences by adding extra information. 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Examples:</a:t>
            </a:r>
            <a:endParaRPr/>
          </a:p>
        </p:txBody>
      </p:sp>
      <p:pic>
        <p:nvPicPr>
          <p:cNvPr id="126" name="Google Shape;126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677065" y="7421449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Activate Prior Knowledge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the subject.</a:t>
            </a:r>
            <a:endParaRPr sz="1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Tell me the verb.</a:t>
            </a:r>
            <a:endParaRPr/>
          </a:p>
        </p:txBody>
      </p:sp>
      <p:pic>
        <p:nvPicPr>
          <p:cNvPr id="129" name="Google Shape;129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ran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Bob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ate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Joe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napped</a:t>
            </a: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</p:txBody>
      </p:sp>
      <p:sp>
        <p:nvSpPr>
          <p:cNvPr id="133" name="Google Shape;133;p4"/>
          <p:cNvSpPr txBox="1"/>
          <p:nvPr/>
        </p:nvSpPr>
        <p:spPr>
          <a:xfrm>
            <a:off x="132432" y="796528"/>
            <a:ext cx="8858464" cy="133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9454718" y="785253"/>
            <a:ext cx="2720113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CFU(expanded sentence):</a:t>
            </a:r>
            <a:endParaRPr sz="1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ran?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they run?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they run?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they run?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What does ‘she’ refer to in the kernel sentence. </a:t>
            </a:r>
            <a:endParaRPr/>
          </a:p>
        </p:txBody>
      </p:sp>
      <p:pic>
        <p:nvPicPr>
          <p:cNvPr id="143" name="Google Shape;143;p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ran. 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4404430" y="5013211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6967045" y="5131130"/>
            <a:ext cx="508857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As the sun set, the lady ran powerfully along the beach to build her strength</a:t>
            </a: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4290" y="2814202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5630" y="2624000"/>
            <a:ext cx="3768770" cy="250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 descr="A picture containing sky, outdoor, sunset, pers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26066" y="2624000"/>
            <a:ext cx="3768768" cy="2507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" descr="https://cdn3.vectorstock.com/i/1000x1000/77/52/yes-tick-icon-vector-22957752.jpg"/>
          <p:cNvPicPr preferRelativeResize="0"/>
          <p:nvPr/>
        </p:nvPicPr>
        <p:blipFill rotWithShape="1">
          <a:blip r:embed="rId8">
            <a:alphaModFix/>
          </a:blip>
          <a:srcRect b="10582"/>
          <a:stretch/>
        </p:blipFill>
        <p:spPr>
          <a:xfrm>
            <a:off x="11118218" y="6204056"/>
            <a:ext cx="882193" cy="653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Concept Development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9454718" y="785253"/>
            <a:ext cx="2720113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 jumped?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Where?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did they jump?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did they jump?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they jump?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2. What does ‘they’ refer to in the kernel sentence. </a:t>
            </a:r>
            <a:endParaRPr/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148560" y="5565552"/>
            <a:ext cx="26692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jumped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6967045" y="5131130"/>
            <a:ext cx="511846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a cloudy day</a:t>
            </a:r>
            <a:r>
              <a:rPr lang="en-A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the two boys jumped</a:t>
            </a:r>
            <a:r>
              <a:rPr lang="en-A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excitedly</a:t>
            </a:r>
            <a:r>
              <a:rPr lang="en-A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2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 the trampoline because they were enjoying themselves</a:t>
            </a:r>
            <a:r>
              <a:rPr lang="en-AU" sz="3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4800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Boring !</a:t>
            </a:r>
            <a:endParaRPr/>
          </a:p>
        </p:txBody>
      </p:sp>
      <p:pic>
        <p:nvPicPr>
          <p:cNvPr id="171" name="Google Shape;171;p6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0579" y="2836680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 descr="A couple of kids playing on a trampoline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847" y="2546035"/>
            <a:ext cx="3752763" cy="250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 descr="A couple of kids playing on a trampoline&#10;&#10;Description automatically generated with medium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9957" y="2620047"/>
            <a:ext cx="3558372" cy="237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6" descr="https://cdn3.vectorstock.com/i/1000x1000/77/52/yes-tick-icon-vector-22957752.jpg"/>
          <p:cNvPicPr preferRelativeResize="0"/>
          <p:nvPr/>
        </p:nvPicPr>
        <p:blipFill rotWithShape="1">
          <a:blip r:embed="rId9">
            <a:alphaModFix/>
          </a:blip>
          <a:srcRect b="10582"/>
          <a:stretch/>
        </p:blipFill>
        <p:spPr>
          <a:xfrm>
            <a:off x="11170583" y="4411476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41;p5"/>
          <p:cNvSpPr txBox="1"/>
          <p:nvPr/>
        </p:nvSpPr>
        <p:spPr>
          <a:xfrm>
            <a:off x="0" y="334667"/>
            <a:ext cx="9180909" cy="1389289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 adding additional information, we can expand sentences to make them more interesting.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Including </a:t>
            </a:r>
            <a:r>
              <a:rPr lang="en-AU" sz="2000" dirty="0">
                <a:solidFill>
                  <a:schemeClr val="accent2">
                    <a:lumMod val="50000"/>
                  </a:schemeClr>
                </a:solidFill>
                <a:latin typeface="Comic Sans MS"/>
                <a:ea typeface="Comic Sans MS"/>
                <a:cs typeface="Comic Sans MS"/>
                <a:sym typeface="Comic Sans MS"/>
              </a:rPr>
              <a:t>when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chemeClr val="accent2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who/what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(did) what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,</a:t>
            </a:r>
            <a:r>
              <a:rPr lang="en-AU" sz="20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</a:t>
            </a:r>
            <a:r>
              <a:rPr lang="en-AU" sz="2000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and/or</a:t>
            </a:r>
            <a:r>
              <a:rPr lang="en-AU" sz="2000" dirty="0" smtClean="0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 smtClean="0">
                <a:solidFill>
                  <a:srgbClr val="F604B1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</a:t>
            </a:r>
            <a:r>
              <a:rPr lang="en-AU" sz="2000" dirty="0" smtClean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will make your sentence more informative for the reader: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589941" y="5689577"/>
            <a:ext cx="10351573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morning, the little dog ran enthusiastically on the beach to find his ball.  </a:t>
            </a:r>
            <a:endParaRPr dirty="0"/>
          </a:p>
        </p:txBody>
      </p:sp>
      <p:sp>
        <p:nvSpPr>
          <p:cNvPr id="182" name="Google Shape;182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dirty="0"/>
          </a:p>
        </p:txBody>
      </p:sp>
      <p:pic>
        <p:nvPicPr>
          <p:cNvPr id="183" name="Google Shape;183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/>
          <p:nvPr/>
        </p:nvSpPr>
        <p:spPr>
          <a:xfrm>
            <a:off x="268555" y="2477812"/>
            <a:ext cx="31562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dog </a:t>
            </a:r>
            <a:r>
              <a:rPr lang="en-AU" sz="2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ran</a:t>
            </a:r>
            <a:r>
              <a:rPr lang="en-AU" sz="2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dirty="0"/>
          </a:p>
        </p:txBody>
      </p:sp>
      <p:sp>
        <p:nvSpPr>
          <p:cNvPr id="187" name="Google Shape;187;p7"/>
          <p:cNvSpPr txBox="1"/>
          <p:nvPr/>
        </p:nvSpPr>
        <p:spPr>
          <a:xfrm>
            <a:off x="280226" y="3133650"/>
            <a:ext cx="10695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  <p:cxnSp>
        <p:nvCxnSpPr>
          <p:cNvPr id="188" name="Google Shape;188;p7"/>
          <p:cNvCxnSpPr/>
          <p:nvPr/>
        </p:nvCxnSpPr>
        <p:spPr>
          <a:xfrm>
            <a:off x="1349750" y="450913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7"/>
          <p:cNvCxnSpPr/>
          <p:nvPr/>
        </p:nvCxnSpPr>
        <p:spPr>
          <a:xfrm>
            <a:off x="1375499" y="497318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7"/>
          <p:cNvSpPr/>
          <p:nvPr/>
        </p:nvSpPr>
        <p:spPr>
          <a:xfrm>
            <a:off x="1415584" y="3697479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403491" y="3185269"/>
            <a:ext cx="24112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 in the morning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7" descr="A dog jumping on a beach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54270" y="3316068"/>
            <a:ext cx="3272408" cy="2181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7"/>
          <p:cNvCxnSpPr/>
          <p:nvPr/>
        </p:nvCxnSpPr>
        <p:spPr>
          <a:xfrm>
            <a:off x="1542665" y="355460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7"/>
          <p:cNvCxnSpPr/>
          <p:nvPr/>
        </p:nvCxnSpPr>
        <p:spPr>
          <a:xfrm>
            <a:off x="1542664" y="406681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196" name="Google Shape;196;p7"/>
          <p:cNvSpPr/>
          <p:nvPr/>
        </p:nvSpPr>
        <p:spPr>
          <a:xfrm>
            <a:off x="1389294" y="4204344"/>
            <a:ext cx="1896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enthusiastically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372864" y="4650982"/>
            <a:ext cx="17155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find his ball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 txBox="1"/>
          <p:nvPr/>
        </p:nvSpPr>
        <p:spPr>
          <a:xfrm>
            <a:off x="9827047" y="913049"/>
            <a:ext cx="236495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I need to include if I place the ‘when’ or the ‘how’ at the beginning of the sentence?-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comma</a:t>
            </a:r>
            <a:endParaRPr dirty="0"/>
          </a:p>
        </p:txBody>
      </p:sp>
      <p:sp>
        <p:nvSpPr>
          <p:cNvPr id="23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25" name="Google Shape;181;p7"/>
          <p:cNvSpPr txBox="1"/>
          <p:nvPr/>
        </p:nvSpPr>
        <p:spPr>
          <a:xfrm>
            <a:off x="566687" y="6216828"/>
            <a:ext cx="10351573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Enthusiastically, the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dog ran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beach early in the morning 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find his ball.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lang="en-AU" sz="1800" dirty="0"/>
          </a:p>
        </p:txBody>
      </p:sp>
      <p:sp>
        <p:nvSpPr>
          <p:cNvPr id="209" name="Google Shape;209;p8"/>
          <p:cNvSpPr txBox="1"/>
          <p:nvPr/>
        </p:nvSpPr>
        <p:spPr>
          <a:xfrm>
            <a:off x="116119" y="2538500"/>
            <a:ext cx="52779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2800" b="1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 chips</a:t>
            </a:r>
            <a:r>
              <a:rPr lang="en-AU" sz="2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800" dirty="0"/>
          </a:p>
        </p:txBody>
      </p:sp>
      <p:cxnSp>
        <p:nvCxnSpPr>
          <p:cNvPr id="211" name="Google Shape;211;p8"/>
          <p:cNvCxnSpPr/>
          <p:nvPr/>
        </p:nvCxnSpPr>
        <p:spPr>
          <a:xfrm>
            <a:off x="1356514" y="364504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8"/>
          <p:cNvCxnSpPr/>
          <p:nvPr/>
        </p:nvCxnSpPr>
        <p:spPr>
          <a:xfrm>
            <a:off x="1326576" y="415317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8"/>
          <p:cNvCxnSpPr/>
          <p:nvPr/>
        </p:nvCxnSpPr>
        <p:spPr>
          <a:xfrm>
            <a:off x="1356513" y="460984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8"/>
          <p:cNvSpPr/>
          <p:nvPr/>
        </p:nvSpPr>
        <p:spPr>
          <a:xfrm>
            <a:off x="1271078" y="3277372"/>
            <a:ext cx="17861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dinner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1234763" y="4240516"/>
            <a:ext cx="13791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greedily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1234763" y="3830680"/>
            <a:ext cx="1686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alibri"/>
                <a:cs typeface="Calibri"/>
                <a:sym typeface="Century Gothic"/>
              </a:rPr>
              <a:t>hungry </a:t>
            </a: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alibri"/>
                <a:cs typeface="Calibri"/>
                <a:sym typeface="Century Gothic"/>
              </a:rPr>
              <a:t>boys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-57070" y="5610566"/>
            <a:ext cx="12249071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7030A0"/>
              </a:buClr>
              <a:buSzPts val="2000"/>
            </a:pPr>
            <a:r>
              <a:rPr lang="en-AU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Before dinner, the hungry boys </a:t>
            </a:r>
            <a:r>
              <a:rPr lang="en-AU" sz="20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greedily ate </a:t>
            </a:r>
            <a:r>
              <a:rPr lang="en-AU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chips because </a:t>
            </a:r>
            <a:r>
              <a:rPr lang="en-AU" sz="2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couldn’t wait any longer.</a:t>
            </a:r>
            <a:endParaRPr sz="2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21" name="Google Shape;221;p8"/>
          <p:cNvCxnSpPr/>
          <p:nvPr/>
        </p:nvCxnSpPr>
        <p:spPr>
          <a:xfrm>
            <a:off x="1356513" y="49743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22" name="Google Shape;222;p8"/>
          <p:cNvSpPr/>
          <p:nvPr/>
        </p:nvSpPr>
        <p:spPr>
          <a:xfrm>
            <a:off x="1271079" y="4686211"/>
            <a:ext cx="44759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couldn’t wait any longer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03;p8"/>
          <p:cNvSpPr/>
          <p:nvPr/>
        </p:nvSpPr>
        <p:spPr>
          <a:xfrm>
            <a:off x="0" y="369331"/>
            <a:ext cx="8301849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 the questions in note form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notes to </a:t>
            </a: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sentence- the order may be different to the order of the notes!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3.    Write your sentence using correct punctuation.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4.    Read your sentence – does it sound right? </a:t>
            </a:r>
            <a:endParaRPr dirty="0"/>
          </a:p>
        </p:txBody>
      </p:sp>
      <p:sp>
        <p:nvSpPr>
          <p:cNvPr id="24" name="Google Shape;217;p8"/>
          <p:cNvSpPr txBox="1"/>
          <p:nvPr/>
        </p:nvSpPr>
        <p:spPr>
          <a:xfrm>
            <a:off x="-30222" y="6321303"/>
            <a:ext cx="12249071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Calibri"/>
              <a:buNone/>
            </a:pPr>
            <a:r>
              <a:rPr lang="en-AU" sz="20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Greedily, the boys </a:t>
            </a:r>
            <a:r>
              <a:rPr lang="en-AU" sz="20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 chips before </a:t>
            </a:r>
            <a:r>
              <a:rPr lang="en-AU" sz="2000" dirty="0" smtClean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dinner because they couldn’t wait any longer. </a:t>
            </a:r>
            <a:endParaRPr sz="2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198;p7"/>
          <p:cNvSpPr txBox="1"/>
          <p:nvPr/>
        </p:nvSpPr>
        <p:spPr>
          <a:xfrm>
            <a:off x="9827047" y="913049"/>
            <a:ext cx="236495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I need to include if I place the ‘when’ or the ‘how’ at the beginning of the sentence?-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comma</a:t>
            </a:r>
            <a:endParaRPr dirty="0"/>
          </a:p>
        </p:txBody>
      </p:sp>
      <p:sp>
        <p:nvSpPr>
          <p:cNvPr id="18" name="Google Shape;187;p7"/>
          <p:cNvSpPr txBox="1"/>
          <p:nvPr/>
        </p:nvSpPr>
        <p:spPr>
          <a:xfrm>
            <a:off x="280226" y="3133650"/>
            <a:ext cx="10695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b="1" dirty="0">
              <a:solidFill>
                <a:schemeClr val="accent2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How:</a:t>
            </a:r>
            <a:endParaRPr b="1" dirty="0">
              <a:solidFill>
                <a:srgbClr val="FF0066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dirty="0">
                <a:solidFill>
                  <a:srgbClr val="7030A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Why:</a:t>
            </a:r>
            <a:endParaRPr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322" y="2778579"/>
            <a:ext cx="3732934" cy="25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1096</Words>
  <Application>Microsoft Office PowerPoint</Application>
  <PresentationFormat>Widescreen</PresentationFormat>
  <Paragraphs>197</Paragraphs>
  <Slides>14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Noto Sans Symbols</vt:lpstr>
      <vt:lpstr>Comic Sans MS</vt:lpstr>
      <vt:lpstr>Quattrocento Sans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7</cp:revision>
  <dcterms:created xsi:type="dcterms:W3CDTF">2021-08-04T08:19:39Z</dcterms:created>
  <dcterms:modified xsi:type="dcterms:W3CDTF">2022-07-25T06:03:55Z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0x010100242A8DC87D1DD9479F7015FE2560BA39</vt:lpwstr>
  </property>
</Properties>
</file>