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18"/>
  </p:notesMasterIdLst>
  <p:sldIdLst>
    <p:sldId id="256" r:id="rId2"/>
    <p:sldId id="257" r:id="rId3"/>
    <p:sldId id="271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</p:sldIdLst>
  <p:sldSz cx="12192000" cy="6858000"/>
  <p:notesSz cx="6858000" cy="9144000"/>
  <p:embeddedFontLst>
    <p:embeddedFont>
      <p:font typeface="Quattrocento Sans" panose="020B0604020202020204" charset="0"/>
      <p:regular r:id="rId19"/>
      <p:bold r:id="rId20"/>
      <p:italic r:id="rId21"/>
      <p:boldItalic r:id="rId22"/>
    </p:embeddedFont>
    <p:embeddedFont>
      <p:font typeface="Century Gothic" panose="020B0502020202020204" pitchFamily="34" charset="0"/>
      <p:regular r:id="rId23"/>
      <p:bold r:id="rId24"/>
      <p:italic r:id="rId25"/>
      <p:boldItalic r:id="rId26"/>
    </p:embeddedFont>
    <p:embeddedFont>
      <p:font typeface="Calibri" panose="020F0502020204030204" pitchFamily="34" charset="0"/>
      <p:regular r:id="rId27"/>
      <p:bold r:id="rId28"/>
      <p:italic r:id="rId29"/>
      <p:boldItalic r:id="rId30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31" roundtripDataSignature="AMtx7mhXr/2e24B7/dBQH2Nzih5eaY8ff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3" d="100"/>
          <a:sy n="83" d="100"/>
        </p:scale>
        <p:origin x="658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26" Type="http://schemas.openxmlformats.org/officeDocument/2006/relationships/font" Target="fonts/font8.fntdata"/><Relationship Id="rId3" Type="http://schemas.openxmlformats.org/officeDocument/2006/relationships/slide" Target="slides/slide2.xml"/><Relationship Id="rId21" Type="http://schemas.openxmlformats.org/officeDocument/2006/relationships/font" Target="fonts/font3.fntdata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7.fntdata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2.fntdata"/><Relationship Id="rId29" Type="http://schemas.openxmlformats.org/officeDocument/2006/relationships/font" Target="fonts/font11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6.fntdata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5.fntdata"/><Relationship Id="rId28" Type="http://schemas.openxmlformats.org/officeDocument/2006/relationships/font" Target="fonts/font10.fntdata"/><Relationship Id="rId10" Type="http://schemas.openxmlformats.org/officeDocument/2006/relationships/slide" Target="slides/slide9.xml"/><Relationship Id="rId19" Type="http://schemas.openxmlformats.org/officeDocument/2006/relationships/font" Target="fonts/font1.fntdata"/><Relationship Id="rId31" Type="http://customschemas.google.com/relationships/presentationmetadata" Target="meta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4.fntdata"/><Relationship Id="rId27" Type="http://schemas.openxmlformats.org/officeDocument/2006/relationships/font" Target="fonts/font9.fntdata"/><Relationship Id="rId30" Type="http://schemas.openxmlformats.org/officeDocument/2006/relationships/font" Target="fonts/font12.fntdata"/><Relationship Id="rId35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AU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90" name="Google Shape;90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p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14" name="Google Shape;214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Google Shape;230;p1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31" name="Google Shape;231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Google Shape;251;p1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52" name="Google Shape;252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Google Shape;267;p1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68" name="Google Shape;268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Google Shape;285;p1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86" name="Google Shape;286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" name="Google Shape;303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04" name="Google Shape;304;p1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AU"/>
              <a:t>The cat hid in the bin.</a:t>
            </a:r>
            <a:endParaRPr/>
          </a:p>
        </p:txBody>
      </p:sp>
      <p:sp>
        <p:nvSpPr>
          <p:cNvPr id="305" name="Google Shape;305;p1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AU"/>
              <a:t>15</a:t>
            </a:fld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" name="Google Shape;322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23" name="Google Shape;323;p1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AU"/>
              <a:t>The rat sat in the hat</a:t>
            </a:r>
            <a:endParaRPr/>
          </a:p>
        </p:txBody>
      </p:sp>
      <p:sp>
        <p:nvSpPr>
          <p:cNvPr id="324" name="Google Shape;324;p1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AU"/>
              <a:t>16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7" name="Google Shape;367;p1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68" name="Google Shape;368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80754018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19" name="Google Shape;119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26" name="Google Shape;126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39" name="Google Shape;139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54" name="Google Shape;154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75" name="Google Shape;175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p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96" name="Google Shape;196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18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entury Gothic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18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8" name="Google Shape;18;p1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1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1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A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27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entury Gothic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9" name="Google Shape;69;p27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70" name="Google Shape;70;p27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71" name="Google Shape;71;p2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2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2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A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2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28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2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2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2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A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29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29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3" name="Google Shape;83;p2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4" name="Google Shape;84;p2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5" name="Google Shape;85;p2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A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Conceptual Understanding">
  <p:cSld name="1_Conceptual Understanding"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30"/>
          <p:cNvSpPr txBox="1">
            <a:spLocks noGrp="1"/>
          </p:cNvSpPr>
          <p:nvPr>
            <p:ph type="body" idx="1"/>
          </p:nvPr>
        </p:nvSpPr>
        <p:spPr>
          <a:xfrm>
            <a:off x="154907" y="766354"/>
            <a:ext cx="11845504" cy="59044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55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1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19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" name="Google Shape;24;p1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1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1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A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ceptual Understanding">
  <p:cSld name="Conceptual Understanding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20"/>
          <p:cNvSpPr txBox="1">
            <a:spLocks noGrp="1"/>
          </p:cNvSpPr>
          <p:nvPr>
            <p:ph type="body" idx="1"/>
          </p:nvPr>
        </p:nvSpPr>
        <p:spPr>
          <a:xfrm>
            <a:off x="154907" y="766354"/>
            <a:ext cx="11845504" cy="59044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55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21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entury Gothic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21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2" name="Google Shape;32;p2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2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2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A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2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7" name="Google Shape;37;p22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8" name="Google Shape;38;p22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9" name="Google Shape;39;p2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0" name="Google Shape;40;p2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" name="Google Shape;41;p2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A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23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23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5" name="Google Shape;45;p23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6" name="Google Shape;46;p23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7" name="Google Shape;47;p23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8" name="Google Shape;48;p2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2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0" name="Google Shape;50;p2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A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2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2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" name="Google Shape;54;p2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" name="Google Shape;55;p2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A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2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8" name="Google Shape;58;p2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2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A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26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entury Gothic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2" name="Google Shape;62;p26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63" name="Google Shape;63;p26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4" name="Google Shape;64;p2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5" name="Google Shape;65;p2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2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AU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entury Gothic"/>
              <a:buNone/>
              <a:defRPr sz="4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" name="Google Shape;11;p17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1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1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1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AU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18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4.jpg"/><Relationship Id="rId5" Type="http://schemas.openxmlformats.org/officeDocument/2006/relationships/image" Target="../media/image1.png"/><Relationship Id="rId4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7" Type="http://schemas.openxmlformats.org/officeDocument/2006/relationships/image" Target="../media/image20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2.png"/><Relationship Id="rId5" Type="http://schemas.openxmlformats.org/officeDocument/2006/relationships/image" Target="../media/image10.png"/><Relationship Id="rId4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2.png"/><Relationship Id="rId4" Type="http://schemas.openxmlformats.org/officeDocument/2006/relationships/image" Target="../media/image2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jpg"/><Relationship Id="rId5" Type="http://schemas.openxmlformats.org/officeDocument/2006/relationships/image" Target="../media/image10.png"/><Relationship Id="rId4" Type="http://schemas.openxmlformats.org/officeDocument/2006/relationships/image" Target="../media/image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jpg"/><Relationship Id="rId5" Type="http://schemas.openxmlformats.org/officeDocument/2006/relationships/image" Target="../media/image10.png"/><Relationship Id="rId4" Type="http://schemas.openxmlformats.org/officeDocument/2006/relationships/image" Target="../media/image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24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25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image" Target="../media/image10.png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png"/><Relationship Id="rId14" Type="http://schemas.openxmlformats.org/officeDocument/2006/relationships/image" Target="../media/image1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2.png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2.png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g"/><Relationship Id="rId3" Type="http://schemas.openxmlformats.org/officeDocument/2006/relationships/image" Target="../media/image2.png"/><Relationship Id="rId7" Type="http://schemas.openxmlformats.org/officeDocument/2006/relationships/image" Target="../media/image14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g"/><Relationship Id="rId3" Type="http://schemas.openxmlformats.org/officeDocument/2006/relationships/image" Target="../media/image2.png"/><Relationship Id="rId7" Type="http://schemas.openxmlformats.org/officeDocument/2006/relationships/image" Target="../media/image14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4.jpg"/><Relationship Id="rId5" Type="http://schemas.openxmlformats.org/officeDocument/2006/relationships/image" Target="../media/image12.png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1"/>
          <p:cNvSpPr txBox="1">
            <a:spLocks noGrp="1"/>
          </p:cNvSpPr>
          <p:nvPr>
            <p:ph type="subTitle" idx="1"/>
          </p:nvPr>
        </p:nvSpPr>
        <p:spPr>
          <a:xfrm>
            <a:off x="1561323" y="1773238"/>
            <a:ext cx="9144000" cy="3190648"/>
          </a:xfrm>
          <a:prstGeom prst="rect">
            <a:avLst/>
          </a:prstGeom>
          <a:solidFill>
            <a:srgbClr val="00B050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-AU" b="1" dirty="0"/>
              <a:t>Year: </a:t>
            </a:r>
            <a:r>
              <a:rPr lang="en-AU" dirty="0"/>
              <a:t>Foundation</a:t>
            </a:r>
            <a:endParaRPr dirty="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endParaRPr dirty="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-AU" b="1" dirty="0"/>
              <a:t>Term: </a:t>
            </a:r>
            <a:r>
              <a:rPr lang="en-AU" dirty="0"/>
              <a:t>2</a:t>
            </a:r>
            <a:endParaRPr dirty="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endParaRPr dirty="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-AU" b="1" dirty="0"/>
              <a:t>Objective: </a:t>
            </a:r>
            <a:r>
              <a:rPr lang="en-AU" dirty="0"/>
              <a:t>Sentence Expansion –where</a:t>
            </a:r>
            <a:endParaRPr dirty="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endParaRPr dirty="0"/>
          </a:p>
          <a:p>
            <a:pPr marL="0" lvl="0" indent="0" algn="l"/>
            <a:r>
              <a:rPr lang="en-AU" b="1" dirty="0"/>
              <a:t>Author: </a:t>
            </a:r>
            <a:r>
              <a:rPr lang="en-AU" dirty="0"/>
              <a:t>Jasmyn </a:t>
            </a:r>
            <a:r>
              <a:rPr lang="en-AU" dirty="0" smtClean="0"/>
              <a:t>Hall </a:t>
            </a:r>
            <a:r>
              <a:rPr lang="en-AU" smtClean="0"/>
              <a:t>&amp; </a:t>
            </a:r>
            <a:r>
              <a:rPr lang="en-AU"/>
              <a:t>Janelle Walters</a:t>
            </a:r>
            <a:endParaRPr lang="en-AU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p9"/>
          <p:cNvSpPr txBox="1"/>
          <p:nvPr/>
        </p:nvSpPr>
        <p:spPr>
          <a:xfrm>
            <a:off x="0" y="-1"/>
            <a:ext cx="3600450" cy="369332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AU" sz="1800" b="1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Concept Development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7" name="Google Shape;217;p9"/>
          <p:cNvSpPr txBox="1"/>
          <p:nvPr/>
        </p:nvSpPr>
        <p:spPr>
          <a:xfrm>
            <a:off x="10134005" y="1039449"/>
            <a:ext cx="1988664" cy="1169551"/>
          </a:xfrm>
          <a:prstGeom prst="rect">
            <a:avLst/>
          </a:prstGeom>
          <a:solidFill>
            <a:srgbClr val="79FF9C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AU" sz="1400" b="1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CFU: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AU" sz="1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Who is the subject?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AU" sz="1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What is the action?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AU" sz="1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Where does it occur?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18" name="Google Shape;218;p9" descr="Logo, icon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976594" y="89736"/>
            <a:ext cx="674078" cy="674078"/>
          </a:xfrm>
          <a:prstGeom prst="rect">
            <a:avLst/>
          </a:prstGeom>
          <a:noFill/>
          <a:ln>
            <a:noFill/>
          </a:ln>
        </p:spPr>
      </p:pic>
      <p:pic>
        <p:nvPicPr>
          <p:cNvPr id="219" name="Google Shape;219;p9" descr="Icon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182166" y="89735"/>
            <a:ext cx="674079" cy="674079"/>
          </a:xfrm>
          <a:prstGeom prst="rect">
            <a:avLst/>
          </a:prstGeom>
          <a:noFill/>
          <a:ln>
            <a:noFill/>
          </a:ln>
        </p:spPr>
      </p:pic>
      <p:pic>
        <p:nvPicPr>
          <p:cNvPr id="220" name="Google Shape;220;p9" descr="Icon&#10;&#10;Description automatically generated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9387738" y="100831"/>
            <a:ext cx="674079" cy="674079"/>
          </a:xfrm>
          <a:prstGeom prst="rect">
            <a:avLst/>
          </a:prstGeom>
          <a:noFill/>
          <a:ln>
            <a:noFill/>
          </a:ln>
        </p:spPr>
      </p:pic>
      <p:sp>
        <p:nvSpPr>
          <p:cNvPr id="221" name="Google Shape;221;p9"/>
          <p:cNvSpPr txBox="1"/>
          <p:nvPr/>
        </p:nvSpPr>
        <p:spPr>
          <a:xfrm>
            <a:off x="2050517" y="2540809"/>
            <a:ext cx="4303738" cy="6462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en-AU" sz="3600" b="1" i="0" u="none" strike="noStrike" cap="none">
                <a:solidFill>
                  <a:schemeClr val="accent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The dog </a:t>
            </a:r>
            <a:r>
              <a:rPr lang="en-AU" sz="3600" b="1" i="0" u="none" strike="noStrike" cap="none">
                <a:solidFill>
                  <a:srgbClr val="00B05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sat</a:t>
            </a:r>
            <a:r>
              <a:rPr lang="en-AU" sz="3600" b="1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</a:t>
            </a:r>
            <a:endParaRPr sz="36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222" name="Google Shape;222;p9"/>
          <p:cNvCxnSpPr/>
          <p:nvPr/>
        </p:nvCxnSpPr>
        <p:spPr>
          <a:xfrm>
            <a:off x="1326576" y="4581468"/>
            <a:ext cx="4790423" cy="0"/>
          </a:xfrm>
          <a:prstGeom prst="straightConnector1">
            <a:avLst/>
          </a:prstGeom>
          <a:noFill/>
          <a:ln w="25400" cap="flat" cmpd="sng">
            <a:solidFill>
              <a:schemeClr val="dk1"/>
            </a:solidFill>
            <a:prstDash val="dot"/>
            <a:miter lim="800000"/>
            <a:headEnd type="none" w="sm" len="sm"/>
            <a:tailEnd type="none" w="sm" len="sm"/>
          </a:ln>
        </p:spPr>
      </p:cxnSp>
      <p:sp>
        <p:nvSpPr>
          <p:cNvPr id="223" name="Google Shape;223;p9"/>
          <p:cNvSpPr/>
          <p:nvPr/>
        </p:nvSpPr>
        <p:spPr>
          <a:xfrm>
            <a:off x="1413307" y="4179834"/>
            <a:ext cx="3223348" cy="5231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AU" sz="2800" i="0" u="none" strike="noStrike" cap="none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in the cup</a:t>
            </a:r>
            <a:endParaRPr sz="280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4" name="Google Shape;224;p9"/>
          <p:cNvSpPr txBox="1"/>
          <p:nvPr/>
        </p:nvSpPr>
        <p:spPr>
          <a:xfrm>
            <a:off x="240003" y="6220494"/>
            <a:ext cx="11845504" cy="5442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Calibri"/>
              <a:buNone/>
            </a:pPr>
            <a:r>
              <a:rPr lang="en-AU" sz="3600" b="1" i="0" u="none" strike="noStrike" cap="none">
                <a:solidFill>
                  <a:schemeClr val="accent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The dog </a:t>
            </a:r>
            <a:r>
              <a:rPr lang="en-AU" sz="3600" b="1" i="0" u="none" strike="noStrike" cap="none">
                <a:solidFill>
                  <a:srgbClr val="00B05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sat</a:t>
            </a:r>
            <a:r>
              <a:rPr lang="en-AU" sz="3600" b="1" i="0" u="none" strike="noStrike" cap="none">
                <a:solidFill>
                  <a:schemeClr val="accent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AU" sz="3600" b="1" i="0" u="none" strike="noStrike" cap="none">
                <a:solidFill>
                  <a:srgbClr val="0070C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in the cup</a:t>
            </a:r>
            <a:r>
              <a:rPr lang="en-AU" sz="3600" b="1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</a:t>
            </a:r>
            <a:endParaRPr sz="3600" b="0" i="0" u="none" strike="noStrike" cap="non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225" name="Google Shape;225;p9" descr="https://cdn3.vectorstock.com/i/1000x1000/77/52/yes-tick-icon-vector-22957752.jpg"/>
          <p:cNvPicPr preferRelativeResize="0"/>
          <p:nvPr/>
        </p:nvPicPr>
        <p:blipFill rotWithShape="1">
          <a:blip r:embed="rId6">
            <a:alphaModFix/>
          </a:blip>
          <a:srcRect b="10582"/>
          <a:stretch/>
        </p:blipFill>
        <p:spPr>
          <a:xfrm>
            <a:off x="5234806" y="5166175"/>
            <a:ext cx="882193" cy="653944"/>
          </a:xfrm>
          <a:prstGeom prst="rect">
            <a:avLst/>
          </a:prstGeom>
          <a:noFill/>
          <a:ln>
            <a:noFill/>
          </a:ln>
        </p:spPr>
      </p:pic>
      <p:pic>
        <p:nvPicPr>
          <p:cNvPr id="227" name="Google Shape;227;p9" descr="Free Images : puppy, animal, cute, pet, mug, vertebrate, chihuahua, dog  like mammal 5184x3456 - - 915229 - Free stock photos - PxHere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7343801" y="3197355"/>
            <a:ext cx="4542950" cy="3023146"/>
          </a:xfrm>
          <a:prstGeom prst="rect">
            <a:avLst/>
          </a:prstGeom>
          <a:noFill/>
          <a:ln>
            <a:noFill/>
          </a:ln>
        </p:spPr>
      </p:pic>
      <p:sp>
        <p:nvSpPr>
          <p:cNvPr id="228" name="Google Shape;228;p9"/>
          <p:cNvSpPr txBox="1"/>
          <p:nvPr/>
        </p:nvSpPr>
        <p:spPr>
          <a:xfrm>
            <a:off x="-53443" y="4011513"/>
            <a:ext cx="1533236" cy="7386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AU" sz="2800" b="1" i="0" u="none" strike="noStrike" cap="none">
                <a:solidFill>
                  <a:srgbClr val="0070C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Where:</a:t>
            </a:r>
            <a:endParaRPr sz="2800" b="1" i="0" u="none" strike="noStrike" cap="none">
              <a:solidFill>
                <a:srgbClr val="0070C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" name="Google Shape;191;p7"/>
          <p:cNvSpPr txBox="1"/>
          <p:nvPr/>
        </p:nvSpPr>
        <p:spPr>
          <a:xfrm>
            <a:off x="-19513" y="368678"/>
            <a:ext cx="9180909" cy="1238374"/>
          </a:xfrm>
          <a:prstGeom prst="rect">
            <a:avLst/>
          </a:prstGeom>
          <a:solidFill>
            <a:srgbClr val="F5D327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00" marR="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▪"/>
            </a:pPr>
            <a:r>
              <a:rPr lang="en-AU" sz="1800" b="0" i="0" u="none" strike="noStrike" cap="none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By adding additional information, we can expand sentences to make them more interesting. 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286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▪"/>
            </a:pPr>
            <a:r>
              <a:rPr lang="en-AU" sz="1800" b="0" i="0" u="none" strike="noStrike" cap="none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Including</a:t>
            </a:r>
            <a:r>
              <a:rPr lang="en-AU" sz="1800" b="0" i="0" u="none" strike="noStrike" cap="none" dirty="0">
                <a:solidFill>
                  <a:srgbClr val="FF33CC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AU" sz="1800" b="1" i="0" u="none" strike="noStrike" cap="none" dirty="0">
                <a:solidFill>
                  <a:schemeClr val="accent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who</a:t>
            </a:r>
            <a:r>
              <a:rPr lang="en-AU" sz="1800" b="1" i="0" u="none" strike="noStrike" cap="none" dirty="0">
                <a:solidFill>
                  <a:srgbClr val="2F5496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, </a:t>
            </a:r>
            <a:r>
              <a:rPr lang="en-AU" sz="1800" b="1" i="0" u="none" strike="noStrike" cap="none" dirty="0">
                <a:solidFill>
                  <a:srgbClr val="00B05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what</a:t>
            </a:r>
            <a:r>
              <a:rPr lang="en-AU" sz="1800" b="1" i="0" u="none" strike="noStrike" cap="none" dirty="0">
                <a:solidFill>
                  <a:srgbClr val="38562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,</a:t>
            </a:r>
            <a:r>
              <a:rPr lang="en-AU" sz="1800" b="0" i="0" u="none" strike="noStrike" cap="none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and </a:t>
            </a:r>
            <a:r>
              <a:rPr lang="en-AU" sz="1800" b="1" i="0" u="none" strike="noStrike" cap="none" dirty="0">
                <a:solidFill>
                  <a:srgbClr val="0070C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where</a:t>
            </a:r>
            <a:r>
              <a:rPr lang="en-AU" sz="1800" b="0" i="0" u="none" strike="noStrike" cap="none" dirty="0">
                <a:solidFill>
                  <a:schemeClr val="accent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AU" sz="1800" b="0" i="0" u="none" strike="noStrike" cap="none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will make your sentence more informative for the reader: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</a:pPr>
            <a:endParaRPr sz="2000" b="0" i="0" u="none" strike="noStrike" cap="none" dirty="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</a:pPr>
            <a:endParaRPr sz="2000" b="0" i="0" u="none" strike="noStrike" cap="none" dirty="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228600" marR="0" lvl="0" indent="-101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None/>
            </a:pPr>
            <a:endParaRPr sz="2000" b="0" i="0" u="none" strike="noStrike" cap="none" dirty="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</a:pPr>
            <a:endParaRPr sz="2000" b="0" i="0" u="none" strike="noStrike" cap="none" dirty="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p10"/>
          <p:cNvSpPr/>
          <p:nvPr/>
        </p:nvSpPr>
        <p:spPr>
          <a:xfrm>
            <a:off x="641878" y="4267830"/>
            <a:ext cx="2592668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AU" sz="2400" b="1" i="0" u="none" strike="noStrike" cap="none">
                <a:solidFill>
                  <a:srgbClr val="FF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Non-Examples: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34" name="Google Shape;234;p10" descr="See the source image"/>
          <p:cNvPicPr preferRelativeResize="0"/>
          <p:nvPr/>
        </p:nvPicPr>
        <p:blipFill rotWithShape="1">
          <a:blip r:embed="rId3">
            <a:alphaModFix/>
          </a:blip>
          <a:srcRect l="50750"/>
          <a:stretch/>
        </p:blipFill>
        <p:spPr>
          <a:xfrm>
            <a:off x="6578575" y="4123407"/>
            <a:ext cx="857250" cy="784725"/>
          </a:xfrm>
          <a:prstGeom prst="rect">
            <a:avLst/>
          </a:prstGeom>
          <a:noFill/>
          <a:ln>
            <a:noFill/>
          </a:ln>
        </p:spPr>
      </p:pic>
      <p:sp>
        <p:nvSpPr>
          <p:cNvPr id="235" name="Google Shape;235;p10"/>
          <p:cNvSpPr txBox="1"/>
          <p:nvPr/>
        </p:nvSpPr>
        <p:spPr>
          <a:xfrm>
            <a:off x="0" y="-1"/>
            <a:ext cx="3600450" cy="369332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AU" sz="1800" b="1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Concept Development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6" name="Google Shape;236;p10"/>
          <p:cNvSpPr txBox="1"/>
          <p:nvPr/>
        </p:nvSpPr>
        <p:spPr>
          <a:xfrm>
            <a:off x="10203336" y="1141144"/>
            <a:ext cx="1988664" cy="1169551"/>
          </a:xfrm>
          <a:prstGeom prst="rect">
            <a:avLst/>
          </a:prstGeom>
          <a:solidFill>
            <a:srgbClr val="79FF9C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AU" sz="1400" b="1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CFU: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</a:pPr>
            <a:r>
              <a:rPr lang="en-AU" sz="1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Why is this not an example of an expanded sentence?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37" name="Google Shape;237;p10" descr="Logo, icon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1411429" y="111175"/>
            <a:ext cx="674078" cy="674078"/>
          </a:xfrm>
          <a:prstGeom prst="rect">
            <a:avLst/>
          </a:prstGeom>
          <a:noFill/>
          <a:ln>
            <a:noFill/>
          </a:ln>
        </p:spPr>
      </p:pic>
      <p:pic>
        <p:nvPicPr>
          <p:cNvPr id="238" name="Google Shape;238;p10" descr="Icon&#10;&#10;Description automatically generated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0604475" y="127102"/>
            <a:ext cx="674078" cy="674078"/>
          </a:xfrm>
          <a:prstGeom prst="rect">
            <a:avLst/>
          </a:prstGeom>
          <a:noFill/>
          <a:ln>
            <a:noFill/>
          </a:ln>
        </p:spPr>
      </p:pic>
      <p:pic>
        <p:nvPicPr>
          <p:cNvPr id="239" name="Google Shape;239;p10" descr="Icon&#10;&#10;Description automatically generated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9786282" y="142360"/>
            <a:ext cx="693813" cy="679158"/>
          </a:xfrm>
          <a:prstGeom prst="rect">
            <a:avLst/>
          </a:prstGeom>
          <a:noFill/>
          <a:ln>
            <a:noFill/>
          </a:ln>
        </p:spPr>
      </p:pic>
      <p:sp>
        <p:nvSpPr>
          <p:cNvPr id="240" name="Google Shape;240;p10"/>
          <p:cNvSpPr txBox="1"/>
          <p:nvPr/>
        </p:nvSpPr>
        <p:spPr>
          <a:xfrm>
            <a:off x="402184" y="4853762"/>
            <a:ext cx="11845504" cy="5442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</a:pPr>
            <a:r>
              <a:rPr lang="en-AU" sz="2000" b="1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The kids run. </a:t>
            </a:r>
            <a:endParaRPr sz="2000" b="0" i="0" u="none" strike="noStrike" cap="non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41" name="Google Shape;241;p10"/>
          <p:cNvSpPr txBox="1"/>
          <p:nvPr/>
        </p:nvSpPr>
        <p:spPr>
          <a:xfrm>
            <a:off x="377899" y="2773601"/>
            <a:ext cx="1069524" cy="5539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AU" sz="2000" b="1" i="0" u="none" strike="noStrike" cap="none">
                <a:solidFill>
                  <a:srgbClr val="0070C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Where:</a:t>
            </a:r>
            <a:endParaRPr sz="1400" b="1" i="0" u="none" strike="noStrike" cap="none">
              <a:solidFill>
                <a:srgbClr val="0070C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242" name="Google Shape;242;p10"/>
          <p:cNvCxnSpPr/>
          <p:nvPr/>
        </p:nvCxnSpPr>
        <p:spPr>
          <a:xfrm>
            <a:off x="1371787" y="3201764"/>
            <a:ext cx="4790423" cy="0"/>
          </a:xfrm>
          <a:prstGeom prst="straightConnector1">
            <a:avLst/>
          </a:prstGeom>
          <a:noFill/>
          <a:ln w="25400" cap="flat" cmpd="sng">
            <a:solidFill>
              <a:schemeClr val="dk1"/>
            </a:solidFill>
            <a:prstDash val="dot"/>
            <a:miter lim="800000"/>
            <a:headEnd type="none" w="sm" len="sm"/>
            <a:tailEnd type="none" w="sm" len="sm"/>
          </a:ln>
        </p:spPr>
      </p:cxnSp>
      <p:sp>
        <p:nvSpPr>
          <p:cNvPr id="243" name="Google Shape;243;p10"/>
          <p:cNvSpPr/>
          <p:nvPr/>
        </p:nvSpPr>
        <p:spPr>
          <a:xfrm>
            <a:off x="1447423" y="2797399"/>
            <a:ext cx="2079415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AU" sz="2800" i="0" u="none" strike="noStrike" cap="none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in the shop</a:t>
            </a:r>
            <a:endParaRPr sz="280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4" name="Google Shape;244;p10"/>
          <p:cNvSpPr txBox="1"/>
          <p:nvPr/>
        </p:nvSpPr>
        <p:spPr>
          <a:xfrm>
            <a:off x="1184987" y="5322313"/>
            <a:ext cx="9940213" cy="369332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rgbClr val="00B05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AU" sz="1800" b="0" i="0" u="none" strike="noStrike" cap="none">
                <a:solidFill>
                  <a:srgbClr val="FF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This sentence does not contain all of the information. It does not have the where.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5" name="Google Shape;245;p10"/>
          <p:cNvSpPr txBox="1"/>
          <p:nvPr/>
        </p:nvSpPr>
        <p:spPr>
          <a:xfrm>
            <a:off x="409301" y="5830493"/>
            <a:ext cx="11845504" cy="5442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</a:pPr>
            <a:r>
              <a:rPr lang="en-AU" sz="2000" b="1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The kids in the shop. </a:t>
            </a:r>
            <a:endParaRPr sz="2000" b="0" i="0" u="none" strike="noStrike" cap="non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46" name="Google Shape;246;p10"/>
          <p:cNvSpPr txBox="1"/>
          <p:nvPr/>
        </p:nvSpPr>
        <p:spPr>
          <a:xfrm>
            <a:off x="1192104" y="6299044"/>
            <a:ext cx="9940213" cy="369332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rgbClr val="00B05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AU" sz="1800" b="0" i="0" u="none" strike="noStrike" cap="none">
                <a:solidFill>
                  <a:srgbClr val="FF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This sentence does not make sense. It is missing words.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7" name="Google Shape;247;p10"/>
          <p:cNvSpPr txBox="1"/>
          <p:nvPr/>
        </p:nvSpPr>
        <p:spPr>
          <a:xfrm>
            <a:off x="2427135" y="1816065"/>
            <a:ext cx="3727958" cy="6462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en-AU" sz="3600" b="1" i="0" u="none" strike="noStrike" cap="none">
                <a:solidFill>
                  <a:schemeClr val="accent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The kids</a:t>
            </a:r>
            <a:r>
              <a:rPr lang="en-AU" sz="3600" b="1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AU" sz="3600" b="1" i="0" u="none" strike="noStrike" cap="none">
                <a:solidFill>
                  <a:srgbClr val="00B05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run</a:t>
            </a:r>
            <a:r>
              <a:rPr lang="en-AU" sz="3600" b="1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</a:t>
            </a:r>
            <a:endParaRPr sz="2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48" name="Google Shape;248;p10" descr="camera following two children running along Stock Footage Video (100%  Royalty-free) 10687352 | Shutterstock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7882960" y="2895787"/>
            <a:ext cx="3673189" cy="1937637"/>
          </a:xfrm>
          <a:prstGeom prst="rect">
            <a:avLst/>
          </a:prstGeom>
          <a:noFill/>
          <a:ln>
            <a:noFill/>
          </a:ln>
        </p:spPr>
      </p:pic>
      <p:sp>
        <p:nvSpPr>
          <p:cNvPr id="19" name="Google Shape;191;p7"/>
          <p:cNvSpPr txBox="1"/>
          <p:nvPr/>
        </p:nvSpPr>
        <p:spPr>
          <a:xfrm>
            <a:off x="-19513" y="368678"/>
            <a:ext cx="9180909" cy="1238374"/>
          </a:xfrm>
          <a:prstGeom prst="rect">
            <a:avLst/>
          </a:prstGeom>
          <a:solidFill>
            <a:srgbClr val="F5D327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00" marR="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▪"/>
            </a:pPr>
            <a:r>
              <a:rPr lang="en-AU" sz="1800" b="0" i="0" u="none" strike="noStrike" cap="none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By adding additional information, we can expand sentences to make them more interesting. 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286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▪"/>
            </a:pPr>
            <a:r>
              <a:rPr lang="en-AU" sz="1800" b="0" i="0" u="none" strike="noStrike" cap="none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Including</a:t>
            </a:r>
            <a:r>
              <a:rPr lang="en-AU" sz="1800" b="0" i="0" u="none" strike="noStrike" cap="none" dirty="0">
                <a:solidFill>
                  <a:srgbClr val="FF33CC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AU" sz="1800" b="1" i="0" u="none" strike="noStrike" cap="none" dirty="0">
                <a:solidFill>
                  <a:schemeClr val="accent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who</a:t>
            </a:r>
            <a:r>
              <a:rPr lang="en-AU" sz="1800" b="1" i="0" u="none" strike="noStrike" cap="none" dirty="0">
                <a:solidFill>
                  <a:srgbClr val="2F5496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, </a:t>
            </a:r>
            <a:r>
              <a:rPr lang="en-AU" sz="1800" b="1" i="0" u="none" strike="noStrike" cap="none" dirty="0">
                <a:solidFill>
                  <a:srgbClr val="00B05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what</a:t>
            </a:r>
            <a:r>
              <a:rPr lang="en-AU" sz="1800" b="1" i="0" u="none" strike="noStrike" cap="none" dirty="0">
                <a:solidFill>
                  <a:srgbClr val="38562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,</a:t>
            </a:r>
            <a:r>
              <a:rPr lang="en-AU" sz="1800" b="0" i="0" u="none" strike="noStrike" cap="none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and </a:t>
            </a:r>
            <a:r>
              <a:rPr lang="en-AU" sz="1800" b="1" i="0" u="none" strike="noStrike" cap="none" dirty="0">
                <a:solidFill>
                  <a:srgbClr val="0070C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where</a:t>
            </a:r>
            <a:r>
              <a:rPr lang="en-AU" sz="1800" b="0" i="0" u="none" strike="noStrike" cap="none" dirty="0">
                <a:solidFill>
                  <a:schemeClr val="accent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AU" sz="1800" b="0" i="0" u="none" strike="noStrike" cap="none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will make your sentence more informative for the reader: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</a:pPr>
            <a:endParaRPr sz="2000" b="0" i="0" u="none" strike="noStrike" cap="none" dirty="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</a:pPr>
            <a:endParaRPr sz="2000" b="0" i="0" u="none" strike="noStrike" cap="none" dirty="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228600" marR="0" lvl="0" indent="-101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None/>
            </a:pPr>
            <a:endParaRPr sz="2000" b="0" i="0" u="none" strike="noStrike" cap="none" dirty="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</a:pPr>
            <a:endParaRPr sz="2000" b="0" i="0" u="none" strike="noStrike" cap="none" dirty="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Google Shape;254;p11"/>
          <p:cNvSpPr txBox="1">
            <a:spLocks noGrp="1"/>
          </p:cNvSpPr>
          <p:nvPr>
            <p:ph type="body" idx="1"/>
          </p:nvPr>
        </p:nvSpPr>
        <p:spPr>
          <a:xfrm>
            <a:off x="191899" y="1043409"/>
            <a:ext cx="9941146" cy="46815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>
              <a:spcBef>
                <a:spcPts val="0"/>
              </a:spcBef>
              <a:buSzPts val="2800"/>
              <a:buNone/>
            </a:pPr>
            <a:r>
              <a:rPr lang="en-AU" dirty="0"/>
              <a:t>Which sentences contain a </a:t>
            </a:r>
            <a:r>
              <a:rPr lang="en-AU" b="1" dirty="0" smtClean="0">
                <a:solidFill>
                  <a:srgbClr val="0070C0"/>
                </a:solidFill>
              </a:rPr>
              <a:t>WHERE</a:t>
            </a:r>
            <a:r>
              <a:rPr lang="en-AU" dirty="0" smtClean="0"/>
              <a:t> detail</a:t>
            </a:r>
            <a:r>
              <a:rPr lang="en-AU" dirty="0"/>
              <a:t>? </a:t>
            </a:r>
          </a:p>
          <a:p>
            <a:pPr marL="228600" lvl="0" indent="-50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 dirty="0"/>
          </a:p>
          <a:p>
            <a:pPr marL="514350" lvl="0" indent="-51435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AutoNum type="alphaLcParenR"/>
            </a:pPr>
            <a:r>
              <a:rPr lang="en-AU" sz="2400" dirty="0"/>
              <a:t>It swam.</a:t>
            </a:r>
            <a:endParaRPr dirty="0"/>
          </a:p>
          <a:p>
            <a:pPr marL="514350" lvl="0" indent="-51435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AutoNum type="alphaLcParenR"/>
            </a:pPr>
            <a:r>
              <a:rPr lang="en-AU" sz="2400" dirty="0"/>
              <a:t>Pip sips at the tap.</a:t>
            </a:r>
            <a:endParaRPr dirty="0"/>
          </a:p>
          <a:p>
            <a:pPr marL="514350" lvl="0" indent="-51435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AutoNum type="alphaLcParenR"/>
            </a:pPr>
            <a:r>
              <a:rPr lang="en-AU" sz="2400" dirty="0"/>
              <a:t>The kids jog to the log. </a:t>
            </a:r>
            <a:endParaRPr dirty="0"/>
          </a:p>
          <a:p>
            <a:pPr marL="514350" lvl="0" indent="-51435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AutoNum type="alphaLcParenR"/>
            </a:pPr>
            <a:r>
              <a:rPr lang="en-AU" sz="2400" dirty="0"/>
              <a:t>Sam </a:t>
            </a:r>
            <a:r>
              <a:rPr lang="en-AU" sz="2400" dirty="0" smtClean="0"/>
              <a:t>ran at night.</a:t>
            </a:r>
            <a:endParaRPr dirty="0"/>
          </a:p>
          <a:p>
            <a:pPr marL="514350" lvl="0" indent="-33655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None/>
            </a:pPr>
            <a:endParaRPr dirty="0">
              <a:solidFill>
                <a:srgbClr val="333333"/>
              </a:solidFill>
            </a:endParaRPr>
          </a:p>
          <a:p>
            <a:pPr marL="514350" lvl="0" indent="-33655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None/>
            </a:pPr>
            <a:endParaRPr b="1" dirty="0">
              <a:latin typeface="Arial Rounded"/>
              <a:ea typeface="Arial Rounded"/>
              <a:cs typeface="Arial Rounded"/>
              <a:sym typeface="Arial Rounded"/>
            </a:endParaRPr>
          </a:p>
        </p:txBody>
      </p:sp>
      <p:sp>
        <p:nvSpPr>
          <p:cNvPr id="255" name="Google Shape;255;p11"/>
          <p:cNvSpPr txBox="1"/>
          <p:nvPr/>
        </p:nvSpPr>
        <p:spPr>
          <a:xfrm>
            <a:off x="191899" y="4892634"/>
            <a:ext cx="11845504" cy="13367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</a:pPr>
            <a:endParaRPr sz="2000" b="0" i="0" u="none" strike="noStrike" cap="non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56" name="Google Shape;256;p11"/>
          <p:cNvSpPr txBox="1"/>
          <p:nvPr/>
        </p:nvSpPr>
        <p:spPr>
          <a:xfrm>
            <a:off x="0" y="-1"/>
            <a:ext cx="3600450" cy="369332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AU"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Hinge Point Question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58" name="Google Shape;258;p11" descr="https://cdn3.vectorstock.com/i/1000x1000/77/52/yes-tick-icon-vector-22957752.jpg"/>
          <p:cNvPicPr preferRelativeResize="0"/>
          <p:nvPr/>
        </p:nvPicPr>
        <p:blipFill rotWithShape="1">
          <a:blip r:embed="rId3">
            <a:alphaModFix/>
          </a:blip>
          <a:srcRect b="10582"/>
          <a:stretch/>
        </p:blipFill>
        <p:spPr>
          <a:xfrm>
            <a:off x="3707075" y="2527817"/>
            <a:ext cx="395901" cy="293470"/>
          </a:xfrm>
          <a:prstGeom prst="rect">
            <a:avLst/>
          </a:prstGeom>
          <a:noFill/>
          <a:ln>
            <a:noFill/>
          </a:ln>
        </p:spPr>
      </p:pic>
      <p:pic>
        <p:nvPicPr>
          <p:cNvPr id="259" name="Google Shape;259;p11" descr="See the source image"/>
          <p:cNvPicPr preferRelativeResize="0"/>
          <p:nvPr/>
        </p:nvPicPr>
        <p:blipFill rotWithShape="1">
          <a:blip r:embed="rId4">
            <a:alphaModFix/>
          </a:blip>
          <a:srcRect l="50750"/>
          <a:stretch/>
        </p:blipFill>
        <p:spPr>
          <a:xfrm>
            <a:off x="2725233" y="1938306"/>
            <a:ext cx="350327" cy="320689"/>
          </a:xfrm>
          <a:prstGeom prst="rect">
            <a:avLst/>
          </a:prstGeom>
          <a:noFill/>
          <a:ln>
            <a:noFill/>
          </a:ln>
        </p:spPr>
      </p:pic>
      <p:pic>
        <p:nvPicPr>
          <p:cNvPr id="260" name="Google Shape;260;p11" descr="https://cdn3.vectorstock.com/i/1000x1000/77/52/yes-tick-icon-vector-22957752.jpg"/>
          <p:cNvPicPr preferRelativeResize="0"/>
          <p:nvPr/>
        </p:nvPicPr>
        <p:blipFill rotWithShape="1">
          <a:blip r:embed="rId3">
            <a:alphaModFix/>
          </a:blip>
          <a:srcRect b="10582"/>
          <a:stretch/>
        </p:blipFill>
        <p:spPr>
          <a:xfrm>
            <a:off x="4199464" y="3063294"/>
            <a:ext cx="395901" cy="293470"/>
          </a:xfrm>
          <a:prstGeom prst="rect">
            <a:avLst/>
          </a:prstGeom>
          <a:noFill/>
          <a:ln>
            <a:noFill/>
          </a:ln>
        </p:spPr>
      </p:pic>
      <p:pic>
        <p:nvPicPr>
          <p:cNvPr id="261" name="Google Shape;261;p11" descr="See the source image"/>
          <p:cNvPicPr preferRelativeResize="0"/>
          <p:nvPr/>
        </p:nvPicPr>
        <p:blipFill rotWithShape="1">
          <a:blip r:embed="rId4">
            <a:alphaModFix/>
          </a:blip>
          <a:srcRect l="50750"/>
          <a:stretch/>
        </p:blipFill>
        <p:spPr>
          <a:xfrm>
            <a:off x="3356748" y="3530395"/>
            <a:ext cx="350327" cy="320689"/>
          </a:xfrm>
          <a:prstGeom prst="rect">
            <a:avLst/>
          </a:prstGeom>
          <a:noFill/>
          <a:ln>
            <a:noFill/>
          </a:ln>
        </p:spPr>
      </p:pic>
      <p:pic>
        <p:nvPicPr>
          <p:cNvPr id="262" name="Google Shape;262;p11" descr="Logo, icon&#10;&#10;Description automatically generated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1363325" y="77327"/>
            <a:ext cx="674078" cy="674078"/>
          </a:xfrm>
          <a:prstGeom prst="rect">
            <a:avLst/>
          </a:prstGeom>
          <a:noFill/>
          <a:ln>
            <a:noFill/>
          </a:ln>
        </p:spPr>
      </p:pic>
      <p:pic>
        <p:nvPicPr>
          <p:cNvPr id="264" name="Google Shape;264;p11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0574329" y="720480"/>
            <a:ext cx="674078" cy="674078"/>
          </a:xfrm>
          <a:prstGeom prst="rect">
            <a:avLst/>
          </a:prstGeom>
          <a:noFill/>
          <a:ln>
            <a:noFill/>
          </a:ln>
        </p:spPr>
      </p:pic>
      <p:pic>
        <p:nvPicPr>
          <p:cNvPr id="265" name="Google Shape;265;p11" descr="Icon&#10;&#10;Description automatically generated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10574329" y="32292"/>
            <a:ext cx="674078" cy="67407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Google Shape;270;p12"/>
          <p:cNvSpPr txBox="1"/>
          <p:nvPr/>
        </p:nvSpPr>
        <p:spPr>
          <a:xfrm>
            <a:off x="0" y="-1"/>
            <a:ext cx="3600450" cy="369332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AU"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Skill development: I do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1" name="Google Shape;271;p12"/>
          <p:cNvSpPr txBox="1"/>
          <p:nvPr/>
        </p:nvSpPr>
        <p:spPr>
          <a:xfrm>
            <a:off x="10118035" y="913049"/>
            <a:ext cx="2073965" cy="954107"/>
          </a:xfrm>
          <a:prstGeom prst="rect">
            <a:avLst/>
          </a:prstGeom>
          <a:solidFill>
            <a:srgbClr val="79FF9C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AU" sz="1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CFU: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AU" sz="1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Who is the subject?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AU" sz="1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What is the action?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AU" sz="1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Where does it occur?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72" name="Google Shape;272;p12" descr="Logo, icon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327210" y="69145"/>
            <a:ext cx="674078" cy="674078"/>
          </a:xfrm>
          <a:prstGeom prst="rect">
            <a:avLst/>
          </a:prstGeom>
          <a:noFill/>
          <a:ln>
            <a:noFill/>
          </a:ln>
        </p:spPr>
      </p:pic>
      <p:pic>
        <p:nvPicPr>
          <p:cNvPr id="273" name="Google Shape;273;p12" descr="Icon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755685" y="69145"/>
            <a:ext cx="674079" cy="674079"/>
          </a:xfrm>
          <a:prstGeom prst="rect">
            <a:avLst/>
          </a:prstGeom>
          <a:noFill/>
          <a:ln>
            <a:noFill/>
          </a:ln>
        </p:spPr>
      </p:pic>
      <p:pic>
        <p:nvPicPr>
          <p:cNvPr id="274" name="Google Shape;274;p12" descr="Icon&#10;&#10;Description automatically generated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0523590" y="69145"/>
            <a:ext cx="674078" cy="674078"/>
          </a:xfrm>
          <a:prstGeom prst="rect">
            <a:avLst/>
          </a:prstGeom>
          <a:noFill/>
          <a:ln>
            <a:noFill/>
          </a:ln>
        </p:spPr>
      </p:pic>
      <p:sp>
        <p:nvSpPr>
          <p:cNvPr id="275" name="Google Shape;275;p12"/>
          <p:cNvSpPr txBox="1"/>
          <p:nvPr/>
        </p:nvSpPr>
        <p:spPr>
          <a:xfrm>
            <a:off x="424436" y="2782669"/>
            <a:ext cx="5671564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en-AU" sz="3600" b="0" i="0" u="none" strike="noStrike" cap="none">
                <a:solidFill>
                  <a:schemeClr val="accent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The dog </a:t>
            </a:r>
            <a:r>
              <a:rPr lang="en-AU" sz="3600" b="0" i="0" u="none" strike="noStrike" cap="none">
                <a:solidFill>
                  <a:srgbClr val="00B05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sat.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6" name="Google Shape;276;p12"/>
          <p:cNvSpPr/>
          <p:nvPr/>
        </p:nvSpPr>
        <p:spPr>
          <a:xfrm>
            <a:off x="0" y="369331"/>
            <a:ext cx="8301849" cy="1938992"/>
          </a:xfrm>
          <a:prstGeom prst="rect">
            <a:avLst/>
          </a:prstGeom>
          <a:solidFill>
            <a:schemeClr val="lt1"/>
          </a:solidFill>
          <a:ln w="38100" cap="flat" cmpd="sng">
            <a:solidFill>
              <a:srgbClr val="00B05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457200" marR="0" lvl="0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AutoNum type="arabicPeriod"/>
            </a:pPr>
            <a:r>
              <a:rPr lang="en-AU" sz="20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Answer the questions in note form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AutoNum type="arabicPeriod"/>
            </a:pPr>
            <a:r>
              <a:rPr lang="en-AU" sz="20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Use the notes to say the sentence, in this order: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AU" sz="20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	 </a:t>
            </a:r>
            <a:r>
              <a:rPr lang="en-AU" sz="2000" b="1" i="0" u="none" strike="noStrike" cap="none">
                <a:solidFill>
                  <a:schemeClr val="accent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who</a:t>
            </a:r>
            <a:r>
              <a:rPr lang="en-AU" sz="2000" b="1" i="0" u="none" strike="noStrike" cap="none">
                <a:solidFill>
                  <a:srgbClr val="2F5496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AU" sz="2000" b="1" i="0" u="none" strike="noStrike" cap="none">
                <a:solidFill>
                  <a:srgbClr val="00B05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what </a:t>
            </a:r>
            <a:r>
              <a:rPr lang="en-AU" sz="2000" b="1" i="0" u="none" strike="noStrike" cap="none">
                <a:solidFill>
                  <a:srgbClr val="0070C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where</a:t>
            </a:r>
            <a:r>
              <a:rPr lang="en-AU" sz="2000" b="1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AU" sz="20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3.    Write your sentence using correct punctuation.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AU" sz="20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	</a:t>
            </a:r>
            <a:r>
              <a:rPr lang="en-AU" sz="2000" b="0" i="0" u="none" strike="noStrike" cap="none">
                <a:solidFill>
                  <a:srgbClr val="FF33CC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AU" sz="2000" b="1" i="0" u="none" strike="noStrike" cap="none">
                <a:solidFill>
                  <a:schemeClr val="accent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who</a:t>
            </a:r>
            <a:r>
              <a:rPr lang="en-AU" sz="2000" b="1" i="0" u="none" strike="noStrike" cap="none">
                <a:solidFill>
                  <a:srgbClr val="2F5496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AU" sz="2000" b="1" i="0" u="none" strike="noStrike" cap="none">
                <a:solidFill>
                  <a:srgbClr val="00B05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what</a:t>
            </a:r>
            <a:r>
              <a:rPr lang="en-AU" sz="2000" b="1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AU" sz="2000" b="1" i="0" u="none" strike="noStrike" cap="none">
                <a:solidFill>
                  <a:srgbClr val="0070C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where.</a:t>
            </a:r>
            <a:r>
              <a:rPr lang="en-AU" sz="2000" b="1" i="0" u="none" strike="noStrike" cap="none">
                <a:solidFill>
                  <a:schemeClr val="accent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AU" sz="20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4.    Read your sentence – does it sound right?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7" name="Google Shape;277;p12"/>
          <p:cNvSpPr txBox="1"/>
          <p:nvPr/>
        </p:nvSpPr>
        <p:spPr>
          <a:xfrm>
            <a:off x="424436" y="3598163"/>
            <a:ext cx="1069500" cy="5539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AU" sz="2000" b="1" i="0" u="none" strike="noStrike" cap="none">
                <a:solidFill>
                  <a:srgbClr val="0070C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Where:</a:t>
            </a:r>
            <a:endParaRPr sz="1400" b="1" i="0" u="none" strike="noStrike" cap="none">
              <a:solidFill>
                <a:srgbClr val="0070C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278" name="Google Shape;278;p12"/>
          <p:cNvCxnSpPr/>
          <p:nvPr/>
        </p:nvCxnSpPr>
        <p:spPr>
          <a:xfrm>
            <a:off x="1567939" y="4064808"/>
            <a:ext cx="4790423" cy="0"/>
          </a:xfrm>
          <a:prstGeom prst="straightConnector1">
            <a:avLst/>
          </a:prstGeom>
          <a:noFill/>
          <a:ln w="25400" cap="flat" cmpd="sng">
            <a:solidFill>
              <a:schemeClr val="dk1"/>
            </a:solidFill>
            <a:prstDash val="dot"/>
            <a:miter lim="800000"/>
            <a:headEnd type="none" w="sm" len="sm"/>
            <a:tailEnd type="none" w="sm" len="sm"/>
          </a:ln>
        </p:spPr>
      </p:cxnSp>
      <p:sp>
        <p:nvSpPr>
          <p:cNvPr id="279" name="Google Shape;279;p12"/>
          <p:cNvSpPr/>
          <p:nvPr/>
        </p:nvSpPr>
        <p:spPr>
          <a:xfrm>
            <a:off x="1567939" y="3641736"/>
            <a:ext cx="1620957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AU" sz="2800" u="none" strike="noStrike" cap="none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on a log</a:t>
            </a:r>
            <a:endParaRPr sz="280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0" name="Google Shape;280;p12"/>
          <p:cNvSpPr/>
          <p:nvPr/>
        </p:nvSpPr>
        <p:spPr>
          <a:xfrm>
            <a:off x="487275" y="5446940"/>
            <a:ext cx="1386918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AU" sz="2400" b="1" i="0" u="none" strike="noStrike" cap="none">
                <a:solidFill>
                  <a:schemeClr val="accent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The dog</a:t>
            </a:r>
            <a:endParaRPr sz="2400" b="0" i="0" u="none" strike="noStrike" cap="none">
              <a:solidFill>
                <a:schemeClr val="accent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1" name="Google Shape;281;p12"/>
          <p:cNvSpPr/>
          <p:nvPr/>
        </p:nvSpPr>
        <p:spPr>
          <a:xfrm>
            <a:off x="1906050" y="5446940"/>
            <a:ext cx="615874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AU" sz="2400" b="1" i="0" u="none" strike="noStrike" cap="none">
                <a:solidFill>
                  <a:srgbClr val="00B05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sat</a:t>
            </a:r>
            <a:endParaRPr sz="24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2" name="Google Shape;282;p12"/>
          <p:cNvSpPr/>
          <p:nvPr/>
        </p:nvSpPr>
        <p:spPr>
          <a:xfrm>
            <a:off x="2493997" y="5446939"/>
            <a:ext cx="1503938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AU" sz="2400" b="1" i="0" u="none" strike="noStrike" cap="none">
                <a:solidFill>
                  <a:srgbClr val="0070C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on a log</a:t>
            </a:r>
            <a:r>
              <a:rPr lang="en-AU" sz="2400" b="1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</a:t>
            </a:r>
            <a:endParaRPr sz="24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83" name="Google Shape;283;p12" descr="Black Small Dog Sitting On Log Stock Photo 1106240555 | Shutterstock"/>
          <p:cNvPicPr preferRelativeResize="0"/>
          <p:nvPr/>
        </p:nvPicPr>
        <p:blipFill rotWithShape="1">
          <a:blip r:embed="rId6">
            <a:alphaModFix/>
          </a:blip>
          <a:srcRect b="8122"/>
          <a:stretch/>
        </p:blipFill>
        <p:spPr>
          <a:xfrm>
            <a:off x="7390823" y="2858787"/>
            <a:ext cx="3905391" cy="284774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" name="Google Shape;288;p13"/>
          <p:cNvSpPr txBox="1"/>
          <p:nvPr/>
        </p:nvSpPr>
        <p:spPr>
          <a:xfrm>
            <a:off x="0" y="-1"/>
            <a:ext cx="3600450" cy="369332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AU"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Skill development: I do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9" name="Google Shape;289;p13"/>
          <p:cNvSpPr txBox="1"/>
          <p:nvPr/>
        </p:nvSpPr>
        <p:spPr>
          <a:xfrm>
            <a:off x="10118035" y="913049"/>
            <a:ext cx="2073965" cy="954107"/>
          </a:xfrm>
          <a:prstGeom prst="rect">
            <a:avLst/>
          </a:prstGeom>
          <a:solidFill>
            <a:srgbClr val="79FF9C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AU" sz="1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CFU: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AU" sz="1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Who is the subject?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AU" sz="1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What is the action?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AU" sz="1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Where does it occur?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90" name="Google Shape;290;p13" descr="Logo, icon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327210" y="69145"/>
            <a:ext cx="674078" cy="674078"/>
          </a:xfrm>
          <a:prstGeom prst="rect">
            <a:avLst/>
          </a:prstGeom>
          <a:noFill/>
          <a:ln>
            <a:noFill/>
          </a:ln>
        </p:spPr>
      </p:pic>
      <p:pic>
        <p:nvPicPr>
          <p:cNvPr id="291" name="Google Shape;291;p13" descr="Icon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755685" y="69145"/>
            <a:ext cx="674079" cy="674079"/>
          </a:xfrm>
          <a:prstGeom prst="rect">
            <a:avLst/>
          </a:prstGeom>
          <a:noFill/>
          <a:ln>
            <a:noFill/>
          </a:ln>
        </p:spPr>
      </p:pic>
      <p:pic>
        <p:nvPicPr>
          <p:cNvPr id="292" name="Google Shape;292;p13" descr="Icon&#10;&#10;Description automatically generated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0523590" y="69145"/>
            <a:ext cx="674078" cy="674078"/>
          </a:xfrm>
          <a:prstGeom prst="rect">
            <a:avLst/>
          </a:prstGeom>
          <a:noFill/>
          <a:ln>
            <a:noFill/>
          </a:ln>
        </p:spPr>
      </p:pic>
      <p:sp>
        <p:nvSpPr>
          <p:cNvPr id="293" name="Google Shape;293;p13"/>
          <p:cNvSpPr txBox="1"/>
          <p:nvPr/>
        </p:nvSpPr>
        <p:spPr>
          <a:xfrm>
            <a:off x="424436" y="2782669"/>
            <a:ext cx="5671564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en-AU" sz="3600" b="0" i="0" u="none" strike="noStrike" cap="none">
                <a:solidFill>
                  <a:schemeClr val="accent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Pip</a:t>
            </a:r>
            <a:r>
              <a:rPr lang="en-AU" sz="3600" b="0" i="0" u="none" strike="noStrike" cap="none">
                <a:solidFill>
                  <a:srgbClr val="2F5496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AU" sz="3600" b="0" i="0" u="none" strike="noStrike" cap="none">
                <a:solidFill>
                  <a:srgbClr val="00B05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digs.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4" name="Google Shape;294;p13"/>
          <p:cNvSpPr/>
          <p:nvPr/>
        </p:nvSpPr>
        <p:spPr>
          <a:xfrm>
            <a:off x="0" y="369331"/>
            <a:ext cx="8301849" cy="1938992"/>
          </a:xfrm>
          <a:prstGeom prst="rect">
            <a:avLst/>
          </a:prstGeom>
          <a:solidFill>
            <a:schemeClr val="lt1"/>
          </a:solidFill>
          <a:ln w="38100" cap="flat" cmpd="sng">
            <a:solidFill>
              <a:srgbClr val="00B05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457200" marR="0" lvl="0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AutoNum type="arabicPeriod"/>
            </a:pPr>
            <a:r>
              <a:rPr lang="en-AU" sz="20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Answer the questions in note form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AutoNum type="arabicPeriod"/>
            </a:pPr>
            <a:r>
              <a:rPr lang="en-AU" sz="20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Use the notes to say the sentence, in this order: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AU" sz="20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	 </a:t>
            </a:r>
            <a:r>
              <a:rPr lang="en-AU" sz="2000" b="1" i="0" u="none" strike="noStrike" cap="none">
                <a:solidFill>
                  <a:schemeClr val="accent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who</a:t>
            </a:r>
            <a:r>
              <a:rPr lang="en-AU" sz="2000" b="1" i="0" u="none" strike="noStrike" cap="none">
                <a:solidFill>
                  <a:srgbClr val="2F5496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AU" sz="2000" b="1" i="0" u="none" strike="noStrike" cap="none">
                <a:solidFill>
                  <a:srgbClr val="00B05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what </a:t>
            </a:r>
            <a:r>
              <a:rPr lang="en-AU" sz="2000" b="1" i="0" u="none" strike="noStrike" cap="none">
                <a:solidFill>
                  <a:srgbClr val="0070C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where</a:t>
            </a:r>
            <a:r>
              <a:rPr lang="en-AU" sz="2000" b="1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AU" sz="20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3.    Write your sentence using correct punctuation.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AU" sz="20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	</a:t>
            </a:r>
            <a:r>
              <a:rPr lang="en-AU" sz="2000" b="0" i="0" u="none" strike="noStrike" cap="none">
                <a:solidFill>
                  <a:srgbClr val="FF33CC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AU" sz="2000" b="1" i="0" u="none" strike="noStrike" cap="none">
                <a:solidFill>
                  <a:schemeClr val="accent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who</a:t>
            </a:r>
            <a:r>
              <a:rPr lang="en-AU" sz="2000" b="1" i="0" u="none" strike="noStrike" cap="none">
                <a:solidFill>
                  <a:srgbClr val="2F5496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AU" sz="2000" b="1" i="0" u="none" strike="noStrike" cap="none">
                <a:solidFill>
                  <a:srgbClr val="00B05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what</a:t>
            </a:r>
            <a:r>
              <a:rPr lang="en-AU" sz="2000" b="1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AU" sz="2000" b="1" i="0" u="none" strike="noStrike" cap="none">
                <a:solidFill>
                  <a:srgbClr val="0070C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where.</a:t>
            </a:r>
            <a:r>
              <a:rPr lang="en-AU" sz="2000" b="1" i="0" u="none" strike="noStrike" cap="none">
                <a:solidFill>
                  <a:schemeClr val="accent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AU" sz="20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4.    Read your sentence – does it sound right?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5" name="Google Shape;295;p13"/>
          <p:cNvSpPr txBox="1"/>
          <p:nvPr/>
        </p:nvSpPr>
        <p:spPr>
          <a:xfrm>
            <a:off x="424415" y="3701589"/>
            <a:ext cx="1069500" cy="5539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AU" sz="2000" b="1" i="0" u="none" strike="noStrike" cap="none">
                <a:solidFill>
                  <a:srgbClr val="0070C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Where:</a:t>
            </a:r>
            <a:endParaRPr sz="1400" b="1" i="0" u="none" strike="noStrike" cap="none">
              <a:solidFill>
                <a:srgbClr val="0070C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296" name="Google Shape;296;p13"/>
          <p:cNvCxnSpPr/>
          <p:nvPr/>
        </p:nvCxnSpPr>
        <p:spPr>
          <a:xfrm>
            <a:off x="1527112" y="4164956"/>
            <a:ext cx="4790423" cy="0"/>
          </a:xfrm>
          <a:prstGeom prst="straightConnector1">
            <a:avLst/>
          </a:prstGeom>
          <a:noFill/>
          <a:ln w="25400" cap="flat" cmpd="sng">
            <a:solidFill>
              <a:schemeClr val="dk1"/>
            </a:solidFill>
            <a:prstDash val="dot"/>
            <a:miter lim="800000"/>
            <a:headEnd type="none" w="sm" len="sm"/>
            <a:tailEnd type="none" w="sm" len="sm"/>
          </a:ln>
        </p:spPr>
      </p:cxnSp>
      <p:sp>
        <p:nvSpPr>
          <p:cNvPr id="297" name="Google Shape;297;p13"/>
          <p:cNvSpPr/>
          <p:nvPr/>
        </p:nvSpPr>
        <p:spPr>
          <a:xfrm>
            <a:off x="1608248" y="3733674"/>
            <a:ext cx="2087431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AU" sz="2800" i="0" u="none" strike="noStrike" cap="none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in the sand</a:t>
            </a:r>
            <a:endParaRPr sz="280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8" name="Google Shape;298;p13"/>
          <p:cNvSpPr/>
          <p:nvPr/>
        </p:nvSpPr>
        <p:spPr>
          <a:xfrm>
            <a:off x="979220" y="5590308"/>
            <a:ext cx="635110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AU" sz="2400" b="1" i="0" u="none" strike="noStrike" cap="none">
                <a:solidFill>
                  <a:schemeClr val="accent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Pip</a:t>
            </a:r>
            <a:endParaRPr sz="2400" b="0" i="0" u="none" strike="noStrike" cap="none">
              <a:solidFill>
                <a:schemeClr val="accent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9" name="Google Shape;299;p13"/>
          <p:cNvSpPr/>
          <p:nvPr/>
        </p:nvSpPr>
        <p:spPr>
          <a:xfrm>
            <a:off x="1527112" y="5584258"/>
            <a:ext cx="886781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AU" sz="2400" b="1" i="0" u="none" strike="noStrike" cap="none">
                <a:solidFill>
                  <a:srgbClr val="00B05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digs</a:t>
            </a:r>
            <a:endParaRPr sz="24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0" name="Google Shape;300;p13"/>
          <p:cNvSpPr/>
          <p:nvPr/>
        </p:nvSpPr>
        <p:spPr>
          <a:xfrm>
            <a:off x="2413893" y="5590308"/>
            <a:ext cx="1903085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AU" sz="2400" b="1" i="0" u="none" strike="noStrike" cap="none">
                <a:solidFill>
                  <a:srgbClr val="0070C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in the sand</a:t>
            </a:r>
            <a:r>
              <a:rPr lang="en-AU" sz="2400" b="1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</a:t>
            </a:r>
            <a:endParaRPr sz="24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01" name="Google Shape;301;p13" descr="Girls digging in sand on beach - Stock Photo - Dissolve"/>
          <p:cNvPicPr preferRelativeResize="0"/>
          <p:nvPr/>
        </p:nvPicPr>
        <p:blipFill rotWithShape="1">
          <a:blip r:embed="rId6">
            <a:alphaModFix/>
          </a:blip>
          <a:srcRect l="30203"/>
          <a:stretch/>
        </p:blipFill>
        <p:spPr>
          <a:xfrm>
            <a:off x="8301849" y="2929261"/>
            <a:ext cx="2652299" cy="311048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" name="Google Shape;307;p14"/>
          <p:cNvSpPr txBox="1"/>
          <p:nvPr/>
        </p:nvSpPr>
        <p:spPr>
          <a:xfrm>
            <a:off x="0" y="-1"/>
            <a:ext cx="3600450" cy="369332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AU"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Skill development: We do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8" name="Google Shape;308;p14"/>
          <p:cNvSpPr txBox="1"/>
          <p:nvPr/>
        </p:nvSpPr>
        <p:spPr>
          <a:xfrm>
            <a:off x="10118035" y="913049"/>
            <a:ext cx="2073965" cy="954107"/>
          </a:xfrm>
          <a:prstGeom prst="rect">
            <a:avLst/>
          </a:prstGeom>
          <a:solidFill>
            <a:srgbClr val="79FF9C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AU" sz="1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CFU: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AU" sz="1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Who is the subject?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AU" sz="1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What is the action?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AU" sz="1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Where does it occur?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09" name="Google Shape;309;p14" descr="Logo, icon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611593" y="72152"/>
            <a:ext cx="674078" cy="674078"/>
          </a:xfrm>
          <a:prstGeom prst="rect">
            <a:avLst/>
          </a:prstGeom>
          <a:noFill/>
          <a:ln>
            <a:noFill/>
          </a:ln>
        </p:spPr>
      </p:pic>
      <p:pic>
        <p:nvPicPr>
          <p:cNvPr id="310" name="Google Shape;310;p14" descr="Icon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040068" y="72152"/>
            <a:ext cx="674079" cy="674079"/>
          </a:xfrm>
          <a:prstGeom prst="rect">
            <a:avLst/>
          </a:prstGeom>
          <a:noFill/>
          <a:ln>
            <a:noFill/>
          </a:ln>
        </p:spPr>
      </p:pic>
      <p:pic>
        <p:nvPicPr>
          <p:cNvPr id="311" name="Google Shape;311;p14" descr="Icon&#10;&#10;Description automatically generated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9807973" y="72152"/>
            <a:ext cx="674078" cy="674078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12" name="Google Shape;312;p14"/>
          <p:cNvCxnSpPr/>
          <p:nvPr/>
        </p:nvCxnSpPr>
        <p:spPr>
          <a:xfrm>
            <a:off x="390617" y="5859262"/>
            <a:ext cx="11150354" cy="0"/>
          </a:xfrm>
          <a:prstGeom prst="straightConnector1">
            <a:avLst/>
          </a:prstGeom>
          <a:noFill/>
          <a:ln w="2857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313" name="Google Shape;313;p14"/>
          <p:cNvCxnSpPr/>
          <p:nvPr/>
        </p:nvCxnSpPr>
        <p:spPr>
          <a:xfrm>
            <a:off x="390617" y="6473301"/>
            <a:ext cx="11150354" cy="0"/>
          </a:xfrm>
          <a:prstGeom prst="straightConnector1">
            <a:avLst/>
          </a:prstGeom>
          <a:noFill/>
          <a:ln w="2857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314" name="Google Shape;314;p14"/>
          <p:cNvSpPr txBox="1"/>
          <p:nvPr/>
        </p:nvSpPr>
        <p:spPr>
          <a:xfrm>
            <a:off x="424436" y="2782669"/>
            <a:ext cx="5671564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en-AU" sz="3600" b="0" i="0" u="none" strike="noStrike" cap="none">
                <a:solidFill>
                  <a:schemeClr val="accent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The cat </a:t>
            </a:r>
            <a:r>
              <a:rPr lang="en-AU" sz="3600" b="0" i="0" u="none" strike="noStrike" cap="none">
                <a:solidFill>
                  <a:srgbClr val="00B05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hid.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5" name="Google Shape;315;p14"/>
          <p:cNvSpPr/>
          <p:nvPr/>
        </p:nvSpPr>
        <p:spPr>
          <a:xfrm>
            <a:off x="0" y="369331"/>
            <a:ext cx="8301849" cy="1938992"/>
          </a:xfrm>
          <a:prstGeom prst="rect">
            <a:avLst/>
          </a:prstGeom>
          <a:solidFill>
            <a:schemeClr val="lt1"/>
          </a:solidFill>
          <a:ln w="38100" cap="flat" cmpd="sng">
            <a:solidFill>
              <a:srgbClr val="00B05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457200" marR="0" lvl="0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AutoNum type="arabicPeriod"/>
            </a:pPr>
            <a:r>
              <a:rPr lang="en-AU" sz="20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Answer the questions in note form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AutoNum type="arabicPeriod"/>
            </a:pPr>
            <a:r>
              <a:rPr lang="en-AU" sz="20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Use the notes to say the sentence, in this order: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AU" sz="20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	 </a:t>
            </a:r>
            <a:r>
              <a:rPr lang="en-AU" sz="2000" b="1" i="0" u="none" strike="noStrike" cap="none">
                <a:solidFill>
                  <a:schemeClr val="accent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who</a:t>
            </a:r>
            <a:r>
              <a:rPr lang="en-AU" sz="2000" b="1" i="0" u="none" strike="noStrike" cap="none">
                <a:solidFill>
                  <a:srgbClr val="2F5496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AU" sz="2000" b="1" i="0" u="none" strike="noStrike" cap="none">
                <a:solidFill>
                  <a:srgbClr val="00B05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what </a:t>
            </a:r>
            <a:r>
              <a:rPr lang="en-AU" sz="2000" b="1" i="0" u="none" strike="noStrike" cap="none">
                <a:solidFill>
                  <a:srgbClr val="0070C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where</a:t>
            </a:r>
            <a:r>
              <a:rPr lang="en-AU" sz="2000" b="1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AU" sz="20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3.    Write your sentence using correct punctuation.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AU" sz="20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	</a:t>
            </a:r>
            <a:r>
              <a:rPr lang="en-AU" sz="2000" b="0" i="0" u="none" strike="noStrike" cap="none">
                <a:solidFill>
                  <a:srgbClr val="FF33CC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AU" sz="2000" b="1" i="0" u="none" strike="noStrike" cap="none">
                <a:solidFill>
                  <a:schemeClr val="accent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who</a:t>
            </a:r>
            <a:r>
              <a:rPr lang="en-AU" sz="2000" b="1" i="0" u="none" strike="noStrike" cap="none">
                <a:solidFill>
                  <a:srgbClr val="2F5496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AU" sz="2000" b="1" i="0" u="none" strike="noStrike" cap="none">
                <a:solidFill>
                  <a:srgbClr val="00B05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what</a:t>
            </a:r>
            <a:r>
              <a:rPr lang="en-AU" sz="2000" b="1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AU" sz="2000" b="1" i="0" u="none" strike="noStrike" cap="none">
                <a:solidFill>
                  <a:srgbClr val="0070C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where.</a:t>
            </a:r>
            <a:r>
              <a:rPr lang="en-AU" sz="2000" b="1" i="0" u="none" strike="noStrike" cap="none">
                <a:solidFill>
                  <a:schemeClr val="accent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AU" sz="20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4.    Read your sentence – does it sound right?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6" name="Google Shape;316;p14"/>
          <p:cNvSpPr txBox="1"/>
          <p:nvPr/>
        </p:nvSpPr>
        <p:spPr>
          <a:xfrm>
            <a:off x="498439" y="3570862"/>
            <a:ext cx="1069500" cy="5539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AU" sz="2000" b="1" i="0" u="none" strike="noStrike" cap="none">
                <a:solidFill>
                  <a:srgbClr val="0070C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Where:</a:t>
            </a:r>
            <a:endParaRPr sz="1400" b="1" i="0" u="none" strike="noStrike" cap="none">
              <a:solidFill>
                <a:srgbClr val="0070C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317" name="Google Shape;317;p14"/>
          <p:cNvCxnSpPr/>
          <p:nvPr/>
        </p:nvCxnSpPr>
        <p:spPr>
          <a:xfrm>
            <a:off x="1567939" y="4018040"/>
            <a:ext cx="4790423" cy="0"/>
          </a:xfrm>
          <a:prstGeom prst="straightConnector1">
            <a:avLst/>
          </a:prstGeom>
          <a:noFill/>
          <a:ln w="25400" cap="flat" cmpd="sng">
            <a:solidFill>
              <a:schemeClr val="dk1"/>
            </a:solidFill>
            <a:prstDash val="dot"/>
            <a:miter lim="800000"/>
            <a:headEnd type="none" w="sm" len="sm"/>
            <a:tailEnd type="none" w="sm" len="sm"/>
          </a:ln>
        </p:spPr>
      </p:cxnSp>
      <p:sp>
        <p:nvSpPr>
          <p:cNvPr id="318" name="Google Shape;318;p14"/>
          <p:cNvSpPr/>
          <p:nvPr/>
        </p:nvSpPr>
        <p:spPr>
          <a:xfrm>
            <a:off x="1567939" y="3601599"/>
            <a:ext cx="1778051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AU" sz="2800" i="0" u="none" strike="noStrike" cap="none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in the bin</a:t>
            </a:r>
            <a:endParaRPr sz="280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19" name="Google Shape;319;p14" descr="Icon&#10;&#10;Description automatically generated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1420307" y="81684"/>
            <a:ext cx="674079" cy="674079"/>
          </a:xfrm>
          <a:prstGeom prst="rect">
            <a:avLst/>
          </a:prstGeom>
          <a:noFill/>
          <a:ln>
            <a:noFill/>
          </a:ln>
        </p:spPr>
      </p:pic>
      <p:pic>
        <p:nvPicPr>
          <p:cNvPr id="320" name="Google Shape;320;p14" descr="Cats That Think They Are The Masters At Hiding - I Can Has Cheezburger?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7950798" y="2985349"/>
            <a:ext cx="2997834" cy="219688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" name="Google Shape;326;p15"/>
          <p:cNvSpPr txBox="1"/>
          <p:nvPr/>
        </p:nvSpPr>
        <p:spPr>
          <a:xfrm>
            <a:off x="0" y="-1"/>
            <a:ext cx="3600450" cy="369332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AU"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Skill development: You do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7" name="Google Shape;327;p15"/>
          <p:cNvSpPr txBox="1"/>
          <p:nvPr/>
        </p:nvSpPr>
        <p:spPr>
          <a:xfrm>
            <a:off x="10118035" y="913049"/>
            <a:ext cx="2073965" cy="954107"/>
          </a:xfrm>
          <a:prstGeom prst="rect">
            <a:avLst/>
          </a:prstGeom>
          <a:solidFill>
            <a:srgbClr val="79FF9C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AU" sz="1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CFU: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AU" sz="1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Who is the subject?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AU" sz="1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What is the action?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AU" sz="1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Where does it occur?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28" name="Google Shape;328;p15" descr="Logo, icon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611593" y="72152"/>
            <a:ext cx="674078" cy="674078"/>
          </a:xfrm>
          <a:prstGeom prst="rect">
            <a:avLst/>
          </a:prstGeom>
          <a:noFill/>
          <a:ln>
            <a:noFill/>
          </a:ln>
        </p:spPr>
      </p:pic>
      <p:pic>
        <p:nvPicPr>
          <p:cNvPr id="329" name="Google Shape;329;p15" descr="Icon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040068" y="72152"/>
            <a:ext cx="674079" cy="674079"/>
          </a:xfrm>
          <a:prstGeom prst="rect">
            <a:avLst/>
          </a:prstGeom>
          <a:noFill/>
          <a:ln>
            <a:noFill/>
          </a:ln>
        </p:spPr>
      </p:pic>
      <p:pic>
        <p:nvPicPr>
          <p:cNvPr id="330" name="Google Shape;330;p15" descr="Icon&#10;&#10;Description automatically generated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9807973" y="72152"/>
            <a:ext cx="674078" cy="674078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31" name="Google Shape;331;p15"/>
          <p:cNvCxnSpPr/>
          <p:nvPr/>
        </p:nvCxnSpPr>
        <p:spPr>
          <a:xfrm>
            <a:off x="390617" y="5859262"/>
            <a:ext cx="11150354" cy="0"/>
          </a:xfrm>
          <a:prstGeom prst="straightConnector1">
            <a:avLst/>
          </a:prstGeom>
          <a:noFill/>
          <a:ln w="2857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332" name="Google Shape;332;p15"/>
          <p:cNvCxnSpPr/>
          <p:nvPr/>
        </p:nvCxnSpPr>
        <p:spPr>
          <a:xfrm>
            <a:off x="390617" y="6473301"/>
            <a:ext cx="11150354" cy="0"/>
          </a:xfrm>
          <a:prstGeom prst="straightConnector1">
            <a:avLst/>
          </a:prstGeom>
          <a:noFill/>
          <a:ln w="2857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333" name="Google Shape;333;p15"/>
          <p:cNvSpPr txBox="1"/>
          <p:nvPr/>
        </p:nvSpPr>
        <p:spPr>
          <a:xfrm>
            <a:off x="424436" y="2782669"/>
            <a:ext cx="5671564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en-AU" sz="3600" b="0" i="0" u="none" strike="noStrike" cap="none">
                <a:solidFill>
                  <a:schemeClr val="accent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The rat</a:t>
            </a:r>
            <a:r>
              <a:rPr lang="en-AU" sz="3600" b="0" i="0" u="none" strike="noStrike" cap="none">
                <a:solidFill>
                  <a:srgbClr val="2F5496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AU" sz="3600" b="0" i="0" u="none" strike="noStrike" cap="none">
                <a:solidFill>
                  <a:srgbClr val="00B05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sat</a:t>
            </a:r>
            <a:r>
              <a:rPr lang="en-AU" sz="3600" b="0" i="0" u="none" strike="noStrike" cap="none">
                <a:solidFill>
                  <a:srgbClr val="38562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4" name="Google Shape;334;p15"/>
          <p:cNvSpPr/>
          <p:nvPr/>
        </p:nvSpPr>
        <p:spPr>
          <a:xfrm>
            <a:off x="0" y="369331"/>
            <a:ext cx="8301849" cy="1938992"/>
          </a:xfrm>
          <a:prstGeom prst="rect">
            <a:avLst/>
          </a:prstGeom>
          <a:solidFill>
            <a:schemeClr val="lt1"/>
          </a:solidFill>
          <a:ln w="38100" cap="flat" cmpd="sng">
            <a:solidFill>
              <a:srgbClr val="00B05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457200" marR="0" lvl="0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AutoNum type="arabicPeriod"/>
            </a:pPr>
            <a:r>
              <a:rPr lang="en-AU" sz="20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Answer the questions in note form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AutoNum type="arabicPeriod"/>
            </a:pPr>
            <a:r>
              <a:rPr lang="en-AU" sz="20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Use the notes to say the sentence, in this order: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AU" sz="20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	 </a:t>
            </a:r>
            <a:r>
              <a:rPr lang="en-AU" sz="2000" b="1" i="0" u="none" strike="noStrike" cap="none">
                <a:solidFill>
                  <a:schemeClr val="accent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who</a:t>
            </a:r>
            <a:r>
              <a:rPr lang="en-AU" sz="2000" b="1" i="0" u="none" strike="noStrike" cap="none">
                <a:solidFill>
                  <a:srgbClr val="2F5496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AU" sz="2000" b="1" i="0" u="none" strike="noStrike" cap="none">
                <a:solidFill>
                  <a:srgbClr val="00B05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what </a:t>
            </a:r>
            <a:r>
              <a:rPr lang="en-AU" sz="2000" b="1" i="0" u="none" strike="noStrike" cap="none">
                <a:solidFill>
                  <a:srgbClr val="0070C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where</a:t>
            </a:r>
            <a:r>
              <a:rPr lang="en-AU" sz="2000" b="1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AU" sz="20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3.    Write your sentence using correct punctuation.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AU" sz="20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	</a:t>
            </a:r>
            <a:r>
              <a:rPr lang="en-AU" sz="2000" b="0" i="0" u="none" strike="noStrike" cap="none">
                <a:solidFill>
                  <a:srgbClr val="FF33CC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AU" sz="2000" b="1" i="0" u="none" strike="noStrike" cap="none">
                <a:solidFill>
                  <a:schemeClr val="accent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who</a:t>
            </a:r>
            <a:r>
              <a:rPr lang="en-AU" sz="2000" b="1" i="0" u="none" strike="noStrike" cap="none">
                <a:solidFill>
                  <a:srgbClr val="2F5496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AU" sz="2000" b="1" i="0" u="none" strike="noStrike" cap="none">
                <a:solidFill>
                  <a:srgbClr val="00B05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what</a:t>
            </a:r>
            <a:r>
              <a:rPr lang="en-AU" sz="2000" b="1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AU" sz="2000" b="1" i="0" u="none" strike="noStrike" cap="none">
                <a:solidFill>
                  <a:srgbClr val="0070C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where.</a:t>
            </a:r>
            <a:endParaRPr sz="2000" b="1" i="0" u="none" strike="noStrike" cap="none">
              <a:solidFill>
                <a:schemeClr val="accent2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AU" sz="20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4.    Read your sentence – does it sound right?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5" name="Google Shape;335;p15"/>
          <p:cNvSpPr txBox="1"/>
          <p:nvPr/>
        </p:nvSpPr>
        <p:spPr>
          <a:xfrm>
            <a:off x="390617" y="3672541"/>
            <a:ext cx="1069524" cy="5539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AU" sz="2000" b="1" i="0" u="none" strike="noStrike" cap="none">
                <a:solidFill>
                  <a:srgbClr val="0070C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Where:</a:t>
            </a:r>
            <a:endParaRPr sz="1400" b="1" i="0" u="none" strike="noStrike" cap="none">
              <a:solidFill>
                <a:srgbClr val="0070C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336" name="Google Shape;336;p15"/>
          <p:cNvCxnSpPr/>
          <p:nvPr/>
        </p:nvCxnSpPr>
        <p:spPr>
          <a:xfrm>
            <a:off x="1567939" y="4058619"/>
            <a:ext cx="4790423" cy="0"/>
          </a:xfrm>
          <a:prstGeom prst="straightConnector1">
            <a:avLst/>
          </a:prstGeom>
          <a:noFill/>
          <a:ln w="25400" cap="flat" cmpd="sng">
            <a:solidFill>
              <a:schemeClr val="dk1"/>
            </a:solidFill>
            <a:prstDash val="dot"/>
            <a:miter lim="800000"/>
            <a:headEnd type="none" w="sm" len="sm"/>
            <a:tailEnd type="none" w="sm" len="sm"/>
          </a:ln>
        </p:spPr>
      </p:cxnSp>
      <p:pic>
        <p:nvPicPr>
          <p:cNvPr id="337" name="Google Shape;337;p15" descr="Icon&#10;&#10;Description automatically generated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1412618" y="32292"/>
            <a:ext cx="674078" cy="674078"/>
          </a:xfrm>
          <a:prstGeom prst="rect">
            <a:avLst/>
          </a:prstGeom>
          <a:noFill/>
          <a:ln>
            <a:noFill/>
          </a:ln>
        </p:spPr>
      </p:pic>
      <p:pic>
        <p:nvPicPr>
          <p:cNvPr id="338" name="Google Shape;338;p15" descr="Rat in hat Images, Stock Photos &amp; Vectors | Shutterstock"/>
          <p:cNvPicPr preferRelativeResize="0"/>
          <p:nvPr/>
        </p:nvPicPr>
        <p:blipFill rotWithShape="1">
          <a:blip r:embed="rId7">
            <a:alphaModFix/>
          </a:blip>
          <a:srcRect b="6390"/>
          <a:stretch/>
        </p:blipFill>
        <p:spPr>
          <a:xfrm>
            <a:off x="7142459" y="2698070"/>
            <a:ext cx="3795217" cy="254715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7" name="Google Shape;97;p2" descr="Icon&#10;&#10;Description automatically generated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10432839" y="4874453"/>
            <a:ext cx="674079" cy="674079"/>
          </a:xfrm>
          <a:prstGeom prst="rect">
            <a:avLst/>
          </a:prstGeom>
          <a:noFill/>
          <a:ln>
            <a:noFill/>
          </a:ln>
        </p:spPr>
      </p:pic>
      <p:pic>
        <p:nvPicPr>
          <p:cNvPr id="98" name="Google Shape;98;p2" descr="Logo, icon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299121" y="4284569"/>
            <a:ext cx="674078" cy="674078"/>
          </a:xfrm>
          <a:prstGeom prst="rect">
            <a:avLst/>
          </a:prstGeom>
          <a:noFill/>
          <a:ln>
            <a:noFill/>
          </a:ln>
        </p:spPr>
      </p:pic>
      <p:pic>
        <p:nvPicPr>
          <p:cNvPr id="99" name="Google Shape;99;p2" descr="Icon&#10;&#10;Description automatically generated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294065" y="5632726"/>
            <a:ext cx="674078" cy="674078"/>
          </a:xfrm>
          <a:prstGeom prst="rect">
            <a:avLst/>
          </a:prstGeom>
          <a:noFill/>
          <a:ln>
            <a:noFill/>
          </a:ln>
        </p:spPr>
      </p:pic>
      <p:pic>
        <p:nvPicPr>
          <p:cNvPr id="100" name="Google Shape;100;p2" descr="Logo, icon&#10;&#10;Description automatically generated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715322" y="2389965"/>
            <a:ext cx="674078" cy="674078"/>
          </a:xfrm>
          <a:prstGeom prst="rect">
            <a:avLst/>
          </a:prstGeom>
          <a:noFill/>
          <a:ln>
            <a:noFill/>
          </a:ln>
        </p:spPr>
      </p:pic>
      <p:pic>
        <p:nvPicPr>
          <p:cNvPr id="101" name="Google Shape;101;p2" descr="Icon&#10;&#10;Description automatically generated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1389400" y="2389965"/>
            <a:ext cx="674078" cy="674078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" name="Google Shape;102;p2" descr="Icon&#10;&#10;Description automatically generated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715322" y="3064043"/>
            <a:ext cx="674078" cy="674078"/>
          </a:xfrm>
          <a:prstGeom prst="rect">
            <a:avLst/>
          </a:prstGeom>
          <a:noFill/>
          <a:ln>
            <a:noFill/>
          </a:ln>
        </p:spPr>
      </p:pic>
      <p:pic>
        <p:nvPicPr>
          <p:cNvPr id="103" name="Google Shape;103;p2" descr="Icon&#10;&#10;Description automatically generated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1389400" y="3049933"/>
            <a:ext cx="674078" cy="674078"/>
          </a:xfrm>
          <a:prstGeom prst="rect">
            <a:avLst/>
          </a:prstGeom>
          <a:noFill/>
          <a:ln>
            <a:noFill/>
          </a:ln>
        </p:spPr>
      </p:pic>
      <p:pic>
        <p:nvPicPr>
          <p:cNvPr id="104" name="Google Shape;104;p2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885384" y="5618025"/>
            <a:ext cx="674078" cy="674078"/>
          </a:xfrm>
          <a:prstGeom prst="rect">
            <a:avLst/>
          </a:prstGeom>
          <a:noFill/>
          <a:ln>
            <a:noFill/>
          </a:ln>
        </p:spPr>
      </p:pic>
      <p:pic>
        <p:nvPicPr>
          <p:cNvPr id="105" name="Google Shape;105;p2" descr="Icon&#10;&#10;Description automatically generated"/>
          <p:cNvPicPr preferRelativeResize="0"/>
          <p:nvPr/>
        </p:nvPicPr>
        <p:blipFill rotWithShape="1">
          <a:blip r:embed="rId11">
            <a:alphaModFix/>
          </a:blip>
          <a:srcRect/>
          <a:stretch/>
        </p:blipFill>
        <p:spPr>
          <a:xfrm>
            <a:off x="885384" y="4929837"/>
            <a:ext cx="674078" cy="674078"/>
          </a:xfrm>
          <a:prstGeom prst="rect">
            <a:avLst/>
          </a:prstGeom>
          <a:noFill/>
          <a:ln>
            <a:noFill/>
          </a:ln>
        </p:spPr>
      </p:pic>
      <p:pic>
        <p:nvPicPr>
          <p:cNvPr id="106" name="Google Shape;106;p2" descr="Icon&#10;&#10;Description automatically generated"/>
          <p:cNvPicPr preferRelativeResize="0"/>
          <p:nvPr/>
        </p:nvPicPr>
        <p:blipFill rotWithShape="1">
          <a:blip r:embed="rId12">
            <a:alphaModFix/>
          </a:blip>
          <a:srcRect/>
          <a:stretch/>
        </p:blipFill>
        <p:spPr>
          <a:xfrm>
            <a:off x="4299121" y="3604476"/>
            <a:ext cx="674078" cy="674078"/>
          </a:xfrm>
          <a:prstGeom prst="rect">
            <a:avLst/>
          </a:prstGeom>
          <a:noFill/>
          <a:ln>
            <a:noFill/>
          </a:ln>
        </p:spPr>
      </p:pic>
      <p:pic>
        <p:nvPicPr>
          <p:cNvPr id="107" name="Google Shape;107;p2" descr="Icon&#10;&#10;Description automatically generated"/>
          <p:cNvPicPr preferRelativeResize="0"/>
          <p:nvPr/>
        </p:nvPicPr>
        <p:blipFill rotWithShape="1">
          <a:blip r:embed="rId13">
            <a:alphaModFix/>
          </a:blip>
          <a:srcRect/>
          <a:stretch/>
        </p:blipFill>
        <p:spPr>
          <a:xfrm>
            <a:off x="4294064" y="4958647"/>
            <a:ext cx="674079" cy="674079"/>
          </a:xfrm>
          <a:prstGeom prst="rect">
            <a:avLst/>
          </a:prstGeom>
          <a:noFill/>
          <a:ln>
            <a:noFill/>
          </a:ln>
        </p:spPr>
      </p:pic>
      <p:sp>
        <p:nvSpPr>
          <p:cNvPr id="108" name="Google Shape;108;p2"/>
          <p:cNvSpPr txBox="1"/>
          <p:nvPr/>
        </p:nvSpPr>
        <p:spPr>
          <a:xfrm>
            <a:off x="1999476" y="2617597"/>
            <a:ext cx="1525356" cy="5045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Quattrocento Sans"/>
              <a:buNone/>
            </a:pPr>
            <a:r>
              <a:rPr lang="en-AU" sz="1800" b="1" i="0" u="none" strike="noStrike" cap="none">
                <a:solidFill>
                  <a:srgbClr val="000000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Multiple Choice </a:t>
            </a:r>
            <a:endParaRPr sz="2400" b="1" i="0" u="none" strike="noStrike" cap="none">
              <a:solidFill>
                <a:srgbClr val="000000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sp>
        <p:nvSpPr>
          <p:cNvPr id="109" name="Google Shape;109;p2"/>
          <p:cNvSpPr txBox="1"/>
          <p:nvPr/>
        </p:nvSpPr>
        <p:spPr>
          <a:xfrm>
            <a:off x="1026266" y="5381944"/>
            <a:ext cx="1807327" cy="5045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Quattrocento Sans"/>
              <a:buNone/>
            </a:pPr>
            <a:r>
              <a:rPr lang="en-AU" sz="1800" b="1" i="0" u="none" strike="noStrike" cap="none">
                <a:solidFill>
                  <a:srgbClr val="000000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Vote</a:t>
            </a:r>
            <a:endParaRPr sz="2400" b="1" i="0" u="none" strike="noStrike" cap="none">
              <a:solidFill>
                <a:srgbClr val="000000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sp>
        <p:nvSpPr>
          <p:cNvPr id="110" name="Google Shape;110;p2"/>
          <p:cNvSpPr txBox="1"/>
          <p:nvPr/>
        </p:nvSpPr>
        <p:spPr>
          <a:xfrm>
            <a:off x="5005000" y="3782559"/>
            <a:ext cx="1807327" cy="5045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Quattrocento Sans"/>
              <a:buNone/>
            </a:pPr>
            <a:r>
              <a:rPr lang="en-AU" sz="1800" b="1" i="0" u="none" strike="noStrike" cap="none">
                <a:solidFill>
                  <a:srgbClr val="000000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Pair Share</a:t>
            </a:r>
            <a:endParaRPr sz="2400" b="1" i="0" u="none" strike="noStrike" cap="none">
              <a:solidFill>
                <a:srgbClr val="000000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sp>
        <p:nvSpPr>
          <p:cNvPr id="111" name="Google Shape;111;p2"/>
          <p:cNvSpPr txBox="1"/>
          <p:nvPr/>
        </p:nvSpPr>
        <p:spPr>
          <a:xfrm>
            <a:off x="5005000" y="4447989"/>
            <a:ext cx="2630530" cy="5045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Quattrocento Sans"/>
              <a:buNone/>
            </a:pPr>
            <a:r>
              <a:rPr lang="en-AU" sz="1800" b="1" i="0" u="none" strike="noStrike" cap="none">
                <a:solidFill>
                  <a:srgbClr val="000000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Pick a Stick/Answer (non-volunteer)</a:t>
            </a:r>
            <a:endParaRPr sz="2400" b="1" i="0" u="none" strike="noStrike" cap="none">
              <a:solidFill>
                <a:srgbClr val="000000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sp>
        <p:nvSpPr>
          <p:cNvPr id="112" name="Google Shape;112;p2"/>
          <p:cNvSpPr txBox="1"/>
          <p:nvPr/>
        </p:nvSpPr>
        <p:spPr>
          <a:xfrm>
            <a:off x="5005000" y="5113419"/>
            <a:ext cx="1807327" cy="5045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Quattrocento Sans"/>
              <a:buNone/>
            </a:pPr>
            <a:r>
              <a:rPr lang="en-AU" sz="1800" b="1" i="0" u="none" strike="noStrike" cap="none">
                <a:solidFill>
                  <a:srgbClr val="000000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Whiteboards</a:t>
            </a:r>
            <a:endParaRPr sz="2400" b="1" i="0" u="none" strike="noStrike" cap="none">
              <a:solidFill>
                <a:srgbClr val="000000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sp>
        <p:nvSpPr>
          <p:cNvPr id="113" name="Google Shape;113;p2"/>
          <p:cNvSpPr txBox="1"/>
          <p:nvPr/>
        </p:nvSpPr>
        <p:spPr>
          <a:xfrm>
            <a:off x="5005000" y="5787509"/>
            <a:ext cx="2485458" cy="5045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Quattrocento Sans"/>
              <a:buNone/>
            </a:pPr>
            <a:r>
              <a:rPr lang="en-AU" sz="1800" b="1" i="0" u="none" strike="noStrike" cap="none">
                <a:solidFill>
                  <a:srgbClr val="000000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In Your Workbook</a:t>
            </a:r>
            <a:endParaRPr sz="2400" b="1" i="0" u="none" strike="noStrike" cap="none">
              <a:solidFill>
                <a:srgbClr val="000000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sp>
        <p:nvSpPr>
          <p:cNvPr id="114" name="Google Shape;114;p2"/>
          <p:cNvSpPr txBox="1"/>
          <p:nvPr/>
        </p:nvSpPr>
        <p:spPr>
          <a:xfrm>
            <a:off x="9834568" y="5527738"/>
            <a:ext cx="1807327" cy="5045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Quattrocento Sans"/>
              <a:buNone/>
            </a:pPr>
            <a:r>
              <a:rPr lang="en-AU" sz="1800" b="1" i="0" u="none" strike="noStrike" cap="none">
                <a:solidFill>
                  <a:srgbClr val="000000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Read with me</a:t>
            </a:r>
            <a:endParaRPr sz="2400" b="1" i="0" u="none" strike="noStrike" cap="none">
              <a:solidFill>
                <a:srgbClr val="000000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pic>
        <p:nvPicPr>
          <p:cNvPr id="115" name="Google Shape;115;p2" descr="Icon&#10;&#10;Description automatically generated"/>
          <p:cNvPicPr preferRelativeResize="0"/>
          <p:nvPr/>
        </p:nvPicPr>
        <p:blipFill rotWithShape="1">
          <a:blip r:embed="rId14">
            <a:alphaModFix/>
          </a:blip>
          <a:srcRect/>
          <a:stretch/>
        </p:blipFill>
        <p:spPr>
          <a:xfrm>
            <a:off x="10391324" y="3607995"/>
            <a:ext cx="693813" cy="679158"/>
          </a:xfrm>
          <a:prstGeom prst="rect">
            <a:avLst/>
          </a:prstGeom>
          <a:noFill/>
          <a:ln>
            <a:noFill/>
          </a:ln>
        </p:spPr>
      </p:pic>
      <p:sp>
        <p:nvSpPr>
          <p:cNvPr id="116" name="Google Shape;116;p2"/>
          <p:cNvSpPr txBox="1"/>
          <p:nvPr/>
        </p:nvSpPr>
        <p:spPr>
          <a:xfrm>
            <a:off x="9866214" y="4295514"/>
            <a:ext cx="1807327" cy="5045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Quattrocento Sans"/>
              <a:buNone/>
            </a:pPr>
            <a:r>
              <a:rPr lang="en-AU" sz="1800" b="1" i="0" u="none" strike="noStrike" cap="none">
                <a:solidFill>
                  <a:srgbClr val="000000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Track with me</a:t>
            </a:r>
            <a:endParaRPr sz="2400" b="1" i="0" u="none" strike="noStrike" cap="none">
              <a:solidFill>
                <a:srgbClr val="000000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0" name="Google Shape;370;p18"/>
          <p:cNvSpPr txBox="1"/>
          <p:nvPr/>
        </p:nvSpPr>
        <p:spPr>
          <a:xfrm>
            <a:off x="0" y="-1"/>
            <a:ext cx="3600450" cy="369332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AU" sz="1800" b="1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Question Words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1" name="Google Shape;371;p18"/>
          <p:cNvSpPr txBox="1"/>
          <p:nvPr/>
        </p:nvSpPr>
        <p:spPr>
          <a:xfrm>
            <a:off x="0" y="1165423"/>
            <a:ext cx="3020291" cy="2462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AU" sz="14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Display this chart in classroom prior to lesson</a:t>
            </a:r>
            <a:r>
              <a:rPr lang="en-AU" sz="1400" b="1" i="0" u="none" strike="noStrike" cap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lang="en-AU"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AU" sz="1400" b="1" i="0" u="none" strike="noStrike" cap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Optional: </a:t>
            </a:r>
            <a:r>
              <a:rPr lang="en-AU" sz="1400" b="0" i="0" u="none" strike="noStrike" cap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use Colourful Semantics icons in addition to question words. But please note, TWR does not distinguish between the ‘what doing/did what’ (verb) and the ‘what’ (object). If you are using a Colourful Semantics approach, you will need to consider this. 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2" name="Google Shape;372;p18"/>
          <p:cNvSpPr txBox="1"/>
          <p:nvPr/>
        </p:nvSpPr>
        <p:spPr>
          <a:xfrm>
            <a:off x="4647565" y="80054"/>
            <a:ext cx="3506470" cy="67402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</a:pPr>
            <a:r>
              <a:rPr lang="en-AU" sz="4800" b="1" i="0" u="none" strike="noStrike" cap="none" dirty="0" smtClean="0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Who/what?</a:t>
            </a:r>
            <a:endParaRPr sz="4800" b="0" i="0" u="none" strike="noStrike" cap="none" dirty="0">
              <a:solidFill>
                <a:schemeClr val="accent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</a:pPr>
            <a:r>
              <a:rPr lang="en-AU" sz="4800" b="1" i="0" u="none" strike="noStrike" cap="none" dirty="0" smtClean="0">
                <a:solidFill>
                  <a:srgbClr val="00B050"/>
                </a:solidFill>
                <a:latin typeface="Calibri"/>
                <a:ea typeface="Calibri"/>
                <a:cs typeface="Calibri"/>
                <a:sym typeface="Calibri"/>
              </a:rPr>
              <a:t>(did) What</a:t>
            </a:r>
            <a:r>
              <a:rPr lang="en-AU" sz="4800" b="1" i="0" u="none" strike="noStrike" cap="none" dirty="0">
                <a:solidFill>
                  <a:srgbClr val="00B050"/>
                </a:solidFill>
                <a:latin typeface="Calibri"/>
                <a:ea typeface="Calibri"/>
                <a:cs typeface="Calibri"/>
                <a:sym typeface="Calibri"/>
              </a:rPr>
              <a:t>?</a:t>
            </a:r>
            <a:endParaRPr sz="48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</a:pPr>
            <a:r>
              <a:rPr lang="en-AU" sz="4800" b="1" i="0" u="none" strike="noStrike" cap="none" dirty="0">
                <a:solidFill>
                  <a:srgbClr val="993300"/>
                </a:solidFill>
                <a:latin typeface="Calibri"/>
                <a:ea typeface="Calibri"/>
                <a:cs typeface="Calibri"/>
                <a:sym typeface="Calibri"/>
              </a:rPr>
              <a:t>When?</a:t>
            </a:r>
            <a:endParaRPr sz="4800" b="0" i="0" u="none" strike="noStrike" cap="none" dirty="0">
              <a:solidFill>
                <a:srgbClr val="9933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</a:pPr>
            <a:r>
              <a:rPr lang="en-AU" sz="4800" b="1" i="0" u="none" strike="noStrike" cap="none" dirty="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Where?</a:t>
            </a:r>
            <a:endParaRPr sz="4800" b="0" i="0" u="none" strike="noStrike" cap="none" dirty="0">
              <a:solidFill>
                <a:srgbClr val="0070C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</a:pPr>
            <a:r>
              <a:rPr lang="en-AU" sz="4800" b="1" i="0" u="none" strike="noStrike" cap="none" dirty="0">
                <a:solidFill>
                  <a:srgbClr val="7030A0"/>
                </a:solidFill>
                <a:latin typeface="Calibri"/>
                <a:ea typeface="Calibri"/>
                <a:cs typeface="Calibri"/>
                <a:sym typeface="Calibri"/>
              </a:rPr>
              <a:t>Why?</a:t>
            </a:r>
            <a:endParaRPr sz="48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</a:pPr>
            <a:r>
              <a:rPr lang="en-AU" sz="4800" b="1" i="0" u="none" strike="noStrike" cap="none" dirty="0">
                <a:solidFill>
                  <a:srgbClr val="FF0066"/>
                </a:solidFill>
                <a:latin typeface="Calibri"/>
                <a:ea typeface="Calibri"/>
                <a:cs typeface="Calibri"/>
                <a:sym typeface="Calibri"/>
              </a:rPr>
              <a:t>How?</a:t>
            </a:r>
            <a:endParaRPr sz="4800" b="0" i="0" u="none" strike="noStrike" cap="none" dirty="0">
              <a:solidFill>
                <a:srgbClr val="FF0066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258239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3"/>
          <p:cNvSpPr txBox="1"/>
          <p:nvPr/>
        </p:nvSpPr>
        <p:spPr>
          <a:xfrm>
            <a:off x="923925" y="2190750"/>
            <a:ext cx="10553700" cy="954107"/>
          </a:xfrm>
          <a:prstGeom prst="rect">
            <a:avLst/>
          </a:prstGeom>
          <a:solidFill>
            <a:schemeClr val="lt1"/>
          </a:solidFill>
          <a:ln w="19050" cap="flat" cmpd="sng">
            <a:solidFill>
              <a:srgbClr val="00B050"/>
            </a:solidFill>
            <a:prstDash val="solid"/>
            <a:round/>
            <a:headEnd type="none" w="sm" len="sm"/>
            <a:tailEnd type="none" w="sm" len="sm"/>
          </a:ln>
          <a:effectLst>
            <a:outerShdw blurRad="57785" dist="33020" dir="3180000" algn="ctr">
              <a:srgbClr val="000000">
                <a:alpha val="29411"/>
              </a:srgbClr>
            </a:outerShdw>
          </a:effectLst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AU" sz="2800" b="0" i="0" u="none" strike="noStrike" cap="none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We are learning to expand our sentences by adding extra information. 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2" name="Google Shape;122;p3"/>
          <p:cNvSpPr txBox="1"/>
          <p:nvPr/>
        </p:nvSpPr>
        <p:spPr>
          <a:xfrm>
            <a:off x="0" y="-1"/>
            <a:ext cx="3600450" cy="369332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AU"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Learning Objective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23" name="Google Shape;123;p3" descr="Icon&#10;&#10;Description automatically generated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10061364" y="184665"/>
            <a:ext cx="674079" cy="67407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4"/>
          <p:cNvSpPr txBox="1">
            <a:spLocks noGrp="1"/>
          </p:cNvSpPr>
          <p:nvPr>
            <p:ph type="body" idx="1"/>
          </p:nvPr>
        </p:nvSpPr>
        <p:spPr>
          <a:xfrm>
            <a:off x="154907" y="766354"/>
            <a:ext cx="11845504" cy="6740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endParaRPr/>
          </a:p>
          <a:p>
            <a:pPr marL="228600" lvl="0" indent="-101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None/>
            </a:pPr>
            <a:endParaRPr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endParaRPr sz="2000"/>
          </a:p>
        </p:txBody>
      </p:sp>
      <p:sp>
        <p:nvSpPr>
          <p:cNvPr id="129" name="Google Shape;129;p4"/>
          <p:cNvSpPr/>
          <p:nvPr/>
        </p:nvSpPr>
        <p:spPr>
          <a:xfrm>
            <a:off x="336529" y="2647295"/>
            <a:ext cx="1858264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AU" sz="2400" b="0" i="0" u="none" strike="noStrike" cap="none">
                <a:solidFill>
                  <a:srgbClr val="00B05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Examples: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0" name="Google Shape;130;p4"/>
          <p:cNvSpPr txBox="1"/>
          <p:nvPr/>
        </p:nvSpPr>
        <p:spPr>
          <a:xfrm>
            <a:off x="0" y="-1"/>
            <a:ext cx="3600450" cy="369332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AU"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Activate Prior Knowledge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1" name="Google Shape;131;p4"/>
          <p:cNvSpPr txBox="1"/>
          <p:nvPr/>
        </p:nvSpPr>
        <p:spPr>
          <a:xfrm>
            <a:off x="10180800" y="1075487"/>
            <a:ext cx="1988664" cy="2353514"/>
          </a:xfrm>
          <a:prstGeom prst="rect">
            <a:avLst/>
          </a:prstGeom>
          <a:solidFill>
            <a:srgbClr val="79FF9C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AU" sz="1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CFU: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</a:pPr>
            <a:r>
              <a:rPr lang="en-AU" sz="1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What is the subject and the verb in these sentences?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32" name="Google Shape;132;p4" descr="Logo, icon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411429" y="111175"/>
            <a:ext cx="674078" cy="674078"/>
          </a:xfrm>
          <a:prstGeom prst="rect">
            <a:avLst/>
          </a:prstGeom>
          <a:noFill/>
          <a:ln>
            <a:noFill/>
          </a:ln>
        </p:spPr>
      </p:pic>
      <p:pic>
        <p:nvPicPr>
          <p:cNvPr id="133" name="Google Shape;133;p4" descr="Icon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604475" y="127102"/>
            <a:ext cx="674078" cy="674078"/>
          </a:xfrm>
          <a:prstGeom prst="rect">
            <a:avLst/>
          </a:prstGeom>
          <a:noFill/>
          <a:ln>
            <a:noFill/>
          </a:ln>
        </p:spPr>
      </p:pic>
      <p:pic>
        <p:nvPicPr>
          <p:cNvPr id="134" name="Google Shape;134;p4" descr="Icon&#10;&#10;Description automatically generated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9771566" y="154632"/>
            <a:ext cx="693813" cy="679158"/>
          </a:xfrm>
          <a:prstGeom prst="rect">
            <a:avLst/>
          </a:prstGeom>
          <a:noFill/>
          <a:ln>
            <a:noFill/>
          </a:ln>
        </p:spPr>
      </p:pic>
      <p:sp>
        <p:nvSpPr>
          <p:cNvPr id="135" name="Google Shape;135;p4"/>
          <p:cNvSpPr txBox="1"/>
          <p:nvPr/>
        </p:nvSpPr>
        <p:spPr>
          <a:xfrm>
            <a:off x="567985" y="3342822"/>
            <a:ext cx="3559172" cy="25545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AU" sz="3200" b="0" i="0" u="none" strike="noStrike" cap="none" dirty="0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She</a:t>
            </a:r>
            <a:r>
              <a:rPr lang="en-AU" sz="3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AU" sz="3200" b="0" i="0" u="none" strike="noStrike" cap="none" dirty="0">
                <a:solidFill>
                  <a:srgbClr val="00B050"/>
                </a:solidFill>
                <a:latin typeface="Calibri"/>
                <a:ea typeface="Calibri"/>
                <a:cs typeface="Calibri"/>
                <a:sym typeface="Calibri"/>
              </a:rPr>
              <a:t>ran</a:t>
            </a:r>
            <a:r>
              <a:rPr lang="en-AU" sz="3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</a:t>
            </a:r>
            <a:endParaRPr sz="18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3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AU" sz="3200" b="0" i="0" u="none" strike="noStrike" cap="none" dirty="0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Pat</a:t>
            </a:r>
            <a:r>
              <a:rPr lang="en-AU" sz="3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AU" sz="3200" b="0" i="0" u="none" strike="noStrike" cap="none" dirty="0">
                <a:solidFill>
                  <a:srgbClr val="00B050"/>
                </a:solidFill>
                <a:latin typeface="Calibri"/>
                <a:ea typeface="Calibri"/>
                <a:cs typeface="Calibri"/>
                <a:sym typeface="Calibri"/>
              </a:rPr>
              <a:t>sips</a:t>
            </a:r>
            <a:r>
              <a:rPr lang="en-AU" sz="3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</a:t>
            </a:r>
            <a:endParaRPr sz="18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3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AU" sz="3200" b="0" i="0" u="none" strike="noStrike" cap="none" dirty="0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It</a:t>
            </a:r>
            <a:r>
              <a:rPr lang="en-AU" sz="3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AU" sz="3200" b="0" i="0" u="none" strike="noStrike" cap="none" dirty="0">
                <a:solidFill>
                  <a:srgbClr val="00B050"/>
                </a:solidFill>
                <a:latin typeface="Calibri"/>
                <a:ea typeface="Calibri"/>
                <a:cs typeface="Calibri"/>
                <a:sym typeface="Calibri"/>
              </a:rPr>
              <a:t>hops</a:t>
            </a:r>
            <a:r>
              <a:rPr lang="en-AU" sz="3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</a:t>
            </a:r>
            <a:endParaRPr sz="18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6" name="Google Shape;136;p4"/>
          <p:cNvSpPr txBox="1"/>
          <p:nvPr/>
        </p:nvSpPr>
        <p:spPr>
          <a:xfrm>
            <a:off x="132432" y="796529"/>
            <a:ext cx="8858464" cy="877766"/>
          </a:xfrm>
          <a:prstGeom prst="rect">
            <a:avLst/>
          </a:prstGeom>
          <a:solidFill>
            <a:srgbClr val="F5D327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00" marR="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Char char="▪"/>
            </a:pPr>
            <a:r>
              <a:rPr lang="en-AU" sz="20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sentence is a complete thought.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286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Char char="▪"/>
            </a:pPr>
            <a:r>
              <a:rPr lang="en-AU" sz="20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It must contain a </a:t>
            </a:r>
            <a:r>
              <a:rPr lang="en-AU" sz="2000" b="1" i="0" u="none" strike="noStrike" cap="none">
                <a:solidFill>
                  <a:schemeClr val="accent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subject (or who/what)</a:t>
            </a:r>
            <a:r>
              <a:rPr lang="en-AU" sz="20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and a </a:t>
            </a:r>
            <a:r>
              <a:rPr lang="en-AU" sz="2000" b="1" i="0" u="none" strike="noStrike" cap="none">
                <a:solidFill>
                  <a:srgbClr val="00B05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verb (a do)</a:t>
            </a:r>
            <a:r>
              <a:rPr lang="en-AU" sz="20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</a:pPr>
            <a:endParaRPr sz="2000" b="0" i="0" u="none" strike="noStrike" cap="non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5"/>
          <p:cNvSpPr txBox="1">
            <a:spLocks noGrp="1"/>
          </p:cNvSpPr>
          <p:nvPr>
            <p:ph type="body" idx="1"/>
          </p:nvPr>
        </p:nvSpPr>
        <p:spPr>
          <a:xfrm>
            <a:off x="154907" y="766354"/>
            <a:ext cx="11845504" cy="6740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endParaRPr/>
          </a:p>
          <a:p>
            <a:pPr marL="228600" lvl="0" indent="-101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None/>
            </a:pPr>
            <a:endParaRPr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endParaRPr sz="2000"/>
          </a:p>
        </p:txBody>
      </p:sp>
      <p:sp>
        <p:nvSpPr>
          <p:cNvPr id="142" name="Google Shape;142;p5"/>
          <p:cNvSpPr/>
          <p:nvPr/>
        </p:nvSpPr>
        <p:spPr>
          <a:xfrm>
            <a:off x="325099" y="2412958"/>
            <a:ext cx="1858264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AU" sz="2400" b="0" i="0" u="none" strike="noStrike" cap="none">
                <a:solidFill>
                  <a:srgbClr val="00B05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Examples: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3" name="Google Shape;143;p5"/>
          <p:cNvSpPr txBox="1"/>
          <p:nvPr/>
        </p:nvSpPr>
        <p:spPr>
          <a:xfrm>
            <a:off x="0" y="-1"/>
            <a:ext cx="3600450" cy="369332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AU"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Concept Development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4" name="Google Shape;144;p5"/>
          <p:cNvSpPr txBox="1"/>
          <p:nvPr/>
        </p:nvSpPr>
        <p:spPr>
          <a:xfrm>
            <a:off x="10180800" y="1075487"/>
            <a:ext cx="1988664" cy="2353514"/>
          </a:xfrm>
          <a:prstGeom prst="rect">
            <a:avLst/>
          </a:prstGeom>
          <a:solidFill>
            <a:srgbClr val="79FF9C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AU" sz="1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CFU: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</a:pPr>
            <a:r>
              <a:rPr lang="en-AU" sz="1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What is the subject and the verb in these sentences?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45" name="Google Shape;145;p5" descr="Logo, icon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411429" y="111175"/>
            <a:ext cx="674078" cy="674078"/>
          </a:xfrm>
          <a:prstGeom prst="rect">
            <a:avLst/>
          </a:prstGeom>
          <a:noFill/>
          <a:ln>
            <a:noFill/>
          </a:ln>
        </p:spPr>
      </p:pic>
      <p:pic>
        <p:nvPicPr>
          <p:cNvPr id="146" name="Google Shape;146;p5" descr="Icon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604475" y="127102"/>
            <a:ext cx="674078" cy="674078"/>
          </a:xfrm>
          <a:prstGeom prst="rect">
            <a:avLst/>
          </a:prstGeom>
          <a:noFill/>
          <a:ln>
            <a:noFill/>
          </a:ln>
        </p:spPr>
      </p:pic>
      <p:pic>
        <p:nvPicPr>
          <p:cNvPr id="147" name="Google Shape;147;p5" descr="Icon&#10;&#10;Description automatically generated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9771566" y="154632"/>
            <a:ext cx="693813" cy="679158"/>
          </a:xfrm>
          <a:prstGeom prst="rect">
            <a:avLst/>
          </a:prstGeom>
          <a:noFill/>
          <a:ln>
            <a:noFill/>
          </a:ln>
        </p:spPr>
      </p:pic>
      <p:sp>
        <p:nvSpPr>
          <p:cNvPr id="148" name="Google Shape;148;p5"/>
          <p:cNvSpPr txBox="1"/>
          <p:nvPr/>
        </p:nvSpPr>
        <p:spPr>
          <a:xfrm>
            <a:off x="567985" y="3342822"/>
            <a:ext cx="3559172" cy="19389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AU"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She ran.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AU"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Pat sips.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AU"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It hops.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9" name="Google Shape;149;p5"/>
          <p:cNvSpPr txBox="1"/>
          <p:nvPr/>
        </p:nvSpPr>
        <p:spPr>
          <a:xfrm>
            <a:off x="567985" y="5860813"/>
            <a:ext cx="9479390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AU"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These sentences are boring and do not contain any additional information.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0" name="Google Shape;150;p5"/>
          <p:cNvSpPr txBox="1"/>
          <p:nvPr/>
        </p:nvSpPr>
        <p:spPr>
          <a:xfrm rot="-1789582">
            <a:off x="598525" y="3763495"/>
            <a:ext cx="2659106" cy="830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</a:pPr>
            <a:r>
              <a:rPr lang="en-AU" sz="4800" b="0" i="0" u="none" strike="noStrike" cap="none">
                <a:solidFill>
                  <a:srgbClr val="C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Boring !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1" name="Google Shape;151;p5"/>
          <p:cNvSpPr txBox="1"/>
          <p:nvPr/>
        </p:nvSpPr>
        <p:spPr>
          <a:xfrm>
            <a:off x="132432" y="796529"/>
            <a:ext cx="8858464" cy="877766"/>
          </a:xfrm>
          <a:prstGeom prst="rect">
            <a:avLst/>
          </a:prstGeom>
          <a:solidFill>
            <a:srgbClr val="F5D327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00" marR="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Char char="▪"/>
            </a:pPr>
            <a:r>
              <a:rPr lang="en-AU" sz="20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sentence is a complete thought.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286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Char char="▪"/>
            </a:pPr>
            <a:r>
              <a:rPr lang="en-AU" sz="20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It must contain a </a:t>
            </a:r>
            <a:r>
              <a:rPr lang="en-AU" sz="2000" b="1" i="0" u="none" strike="noStrike" cap="none">
                <a:solidFill>
                  <a:schemeClr val="accent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subject (or who/what)</a:t>
            </a:r>
            <a:r>
              <a:rPr lang="en-AU" sz="20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and a </a:t>
            </a:r>
            <a:r>
              <a:rPr lang="en-AU" sz="2000" b="1" i="0" u="none" strike="noStrike" cap="none">
                <a:solidFill>
                  <a:srgbClr val="00B05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verb (a do)</a:t>
            </a:r>
            <a:r>
              <a:rPr lang="en-AU" sz="20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</a:pPr>
            <a:endParaRPr sz="2000" b="0" i="0" u="none" strike="noStrike" cap="non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6"/>
          <p:cNvSpPr txBox="1">
            <a:spLocks noGrp="1"/>
          </p:cNvSpPr>
          <p:nvPr>
            <p:ph type="body" idx="1"/>
          </p:nvPr>
        </p:nvSpPr>
        <p:spPr>
          <a:xfrm>
            <a:off x="154907" y="766354"/>
            <a:ext cx="11845504" cy="9292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endParaRPr/>
          </a:p>
          <a:p>
            <a:pPr marL="228600" lvl="0" indent="-101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None/>
            </a:pPr>
            <a:endParaRPr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endParaRPr sz="2000"/>
          </a:p>
        </p:txBody>
      </p:sp>
      <p:sp>
        <p:nvSpPr>
          <p:cNvPr id="157" name="Google Shape;157;p6"/>
          <p:cNvSpPr txBox="1"/>
          <p:nvPr/>
        </p:nvSpPr>
        <p:spPr>
          <a:xfrm>
            <a:off x="0" y="-1"/>
            <a:ext cx="3600450" cy="369332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AU"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Concept Development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8" name="Google Shape;158;p6"/>
          <p:cNvSpPr txBox="1"/>
          <p:nvPr/>
        </p:nvSpPr>
        <p:spPr>
          <a:xfrm>
            <a:off x="9454718" y="873260"/>
            <a:ext cx="2720113" cy="954107"/>
          </a:xfrm>
          <a:prstGeom prst="rect">
            <a:avLst/>
          </a:prstGeom>
          <a:solidFill>
            <a:srgbClr val="79FF9C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AU" sz="1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CFU: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</a:pPr>
            <a:r>
              <a:rPr lang="en-AU" sz="1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Who ran?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</a:pPr>
            <a:r>
              <a:rPr lang="en-AU" sz="1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Where?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159" name="Google Shape;159;p6" descr="Logo, icon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411429" y="111175"/>
            <a:ext cx="674078" cy="674078"/>
          </a:xfrm>
          <a:prstGeom prst="rect">
            <a:avLst/>
          </a:prstGeom>
          <a:noFill/>
          <a:ln>
            <a:noFill/>
          </a:ln>
        </p:spPr>
      </p:pic>
      <p:pic>
        <p:nvPicPr>
          <p:cNvPr id="160" name="Google Shape;160;p6" descr="Icon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604475" y="127102"/>
            <a:ext cx="674078" cy="674078"/>
          </a:xfrm>
          <a:prstGeom prst="rect">
            <a:avLst/>
          </a:prstGeom>
          <a:noFill/>
          <a:ln>
            <a:noFill/>
          </a:ln>
        </p:spPr>
      </p:pic>
      <p:pic>
        <p:nvPicPr>
          <p:cNvPr id="161" name="Google Shape;161;p6" descr="Icon&#10;&#10;Description automatically generated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9786282" y="142360"/>
            <a:ext cx="693813" cy="679158"/>
          </a:xfrm>
          <a:prstGeom prst="rect">
            <a:avLst/>
          </a:prstGeom>
          <a:noFill/>
          <a:ln>
            <a:noFill/>
          </a:ln>
        </p:spPr>
      </p:pic>
      <p:sp>
        <p:nvSpPr>
          <p:cNvPr id="162" name="Google Shape;162;p6"/>
          <p:cNvSpPr txBox="1"/>
          <p:nvPr/>
        </p:nvSpPr>
        <p:spPr>
          <a:xfrm>
            <a:off x="1411927" y="5581514"/>
            <a:ext cx="2007134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en-AU"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She ran.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3" name="Google Shape;163;p6"/>
          <p:cNvSpPr/>
          <p:nvPr/>
        </p:nvSpPr>
        <p:spPr>
          <a:xfrm>
            <a:off x="4337861" y="4903380"/>
            <a:ext cx="2202038" cy="701335"/>
          </a:xfrm>
          <a:prstGeom prst="stripedRightArrow">
            <a:avLst>
              <a:gd name="adj1" fmla="val 50000"/>
              <a:gd name="adj2" fmla="val 50000"/>
            </a:avLst>
          </a:prstGeom>
          <a:solidFill>
            <a:srgbClr val="79FF9C"/>
          </a:solidFill>
          <a:ln w="12700" cap="flat" cmpd="sng">
            <a:solidFill>
              <a:srgbClr val="79FF9C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4" name="Google Shape;164;p6"/>
          <p:cNvSpPr txBox="1"/>
          <p:nvPr/>
        </p:nvSpPr>
        <p:spPr>
          <a:xfrm>
            <a:off x="7823200" y="5111651"/>
            <a:ext cx="4085327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en-AU"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Pam ran to the bus.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5" name="Google Shape;165;p6"/>
          <p:cNvSpPr txBox="1"/>
          <p:nvPr/>
        </p:nvSpPr>
        <p:spPr>
          <a:xfrm>
            <a:off x="4777778" y="2776657"/>
            <a:ext cx="1472979" cy="18158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AU"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When?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AU"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Where?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AU"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Who?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AU"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What?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6" name="Google Shape;166;p6"/>
          <p:cNvSpPr/>
          <p:nvPr/>
        </p:nvSpPr>
        <p:spPr>
          <a:xfrm>
            <a:off x="4390719" y="2195368"/>
            <a:ext cx="2202038" cy="701335"/>
          </a:xfrm>
          <a:prstGeom prst="stripedRightArrow">
            <a:avLst>
              <a:gd name="adj1" fmla="val 50000"/>
              <a:gd name="adj2" fmla="val 50000"/>
            </a:avLst>
          </a:prstGeom>
          <a:solidFill>
            <a:srgbClr val="79FF9C"/>
          </a:solidFill>
          <a:ln w="12700" cap="flat" cmpd="sng">
            <a:solidFill>
              <a:srgbClr val="79FF9C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7" name="Google Shape;167;p6"/>
          <p:cNvSpPr txBox="1"/>
          <p:nvPr/>
        </p:nvSpPr>
        <p:spPr>
          <a:xfrm rot="-1789582">
            <a:off x="1020668" y="5208922"/>
            <a:ext cx="2659106" cy="830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</a:pPr>
            <a:r>
              <a:rPr lang="en-AU" sz="4800" b="0" i="0" u="none" strike="noStrike" cap="none">
                <a:solidFill>
                  <a:srgbClr val="C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Boring !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68" name="Google Shape;168;p6" descr="Icon&#10;&#10;Description automatically generated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4337861" y="2836699"/>
            <a:ext cx="2362318" cy="2126723"/>
          </a:xfrm>
          <a:prstGeom prst="rect">
            <a:avLst/>
          </a:prstGeom>
          <a:noFill/>
          <a:ln>
            <a:noFill/>
          </a:ln>
        </p:spPr>
      </p:pic>
      <p:pic>
        <p:nvPicPr>
          <p:cNvPr id="169" name="Google Shape;169;p6" descr="https://cdn3.vectorstock.com/i/1000x1000/77/52/yes-tick-icon-vector-22957752.jpg"/>
          <p:cNvPicPr preferRelativeResize="0"/>
          <p:nvPr/>
        </p:nvPicPr>
        <p:blipFill rotWithShape="1">
          <a:blip r:embed="rId7">
            <a:alphaModFix/>
          </a:blip>
          <a:srcRect b="10582"/>
          <a:stretch/>
        </p:blipFill>
        <p:spPr>
          <a:xfrm>
            <a:off x="9278401" y="5745775"/>
            <a:ext cx="882193" cy="653944"/>
          </a:xfrm>
          <a:prstGeom prst="rect">
            <a:avLst/>
          </a:prstGeom>
          <a:noFill/>
          <a:ln>
            <a:noFill/>
          </a:ln>
        </p:spPr>
      </p:pic>
      <p:sp>
        <p:nvSpPr>
          <p:cNvPr id="170" name="Google Shape;170;p6"/>
          <p:cNvSpPr txBox="1"/>
          <p:nvPr/>
        </p:nvSpPr>
        <p:spPr>
          <a:xfrm>
            <a:off x="-19513" y="368678"/>
            <a:ext cx="9180909" cy="1238374"/>
          </a:xfrm>
          <a:prstGeom prst="rect">
            <a:avLst/>
          </a:prstGeom>
          <a:solidFill>
            <a:srgbClr val="F5D327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00" marR="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▪"/>
            </a:pPr>
            <a:r>
              <a:rPr lang="en-AU"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By adding additional information, we can expand sentences to make them more interesting.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286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▪"/>
            </a:pPr>
            <a:r>
              <a:rPr lang="en-AU"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Including</a:t>
            </a:r>
            <a:r>
              <a:rPr lang="en-AU" sz="1800" b="0" i="0" u="none" strike="noStrike" cap="none">
                <a:solidFill>
                  <a:srgbClr val="FF33CC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AU" sz="1800" b="0" i="0" u="none" strike="noStrike" cap="none">
                <a:solidFill>
                  <a:schemeClr val="accent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who</a:t>
            </a:r>
            <a:r>
              <a:rPr lang="en-AU" sz="1800" b="0" i="0" u="none" strike="noStrike" cap="none">
                <a:solidFill>
                  <a:srgbClr val="2F5496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, </a:t>
            </a:r>
            <a:r>
              <a:rPr lang="en-AU" sz="1800" b="0" i="0" u="none" strike="noStrike" cap="none">
                <a:solidFill>
                  <a:srgbClr val="00B05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what</a:t>
            </a:r>
            <a:r>
              <a:rPr lang="en-AU" sz="1800" b="0" i="0" u="none" strike="noStrike" cap="none">
                <a:solidFill>
                  <a:srgbClr val="38562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,</a:t>
            </a:r>
            <a:r>
              <a:rPr lang="en-AU"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and </a:t>
            </a:r>
            <a:r>
              <a:rPr lang="en-AU" sz="1800" b="0" i="0" u="none" strike="noStrike" cap="none">
                <a:solidFill>
                  <a:srgbClr val="0070C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where</a:t>
            </a:r>
            <a:r>
              <a:rPr lang="en-AU" sz="1800" b="0" i="0" u="none" strike="noStrike" cap="none">
                <a:solidFill>
                  <a:schemeClr val="accent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AU"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will make your sentence more informative for the reader: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</a:pPr>
            <a:endParaRPr sz="2000" b="0" i="0" u="none" strike="noStrike" cap="non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</a:pPr>
            <a:endParaRPr sz="2000" b="0" i="0" u="none" strike="noStrike" cap="non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228600" marR="0" lvl="0" indent="-101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None/>
            </a:pPr>
            <a:endParaRPr sz="2000" b="0" i="0" u="none" strike="noStrike" cap="non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</a:pPr>
            <a:endParaRPr sz="2000" b="0" i="0" u="none" strike="noStrike" cap="non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171" name="Google Shape;171;p6" descr="British Heart Foundation study shows 48% of women too unfit to run for the  bus | Daily Mail Online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648127" y="2896740"/>
            <a:ext cx="2882476" cy="2066681"/>
          </a:xfrm>
          <a:prstGeom prst="rect">
            <a:avLst/>
          </a:prstGeom>
          <a:noFill/>
          <a:ln>
            <a:noFill/>
          </a:ln>
        </p:spPr>
      </p:pic>
      <p:pic>
        <p:nvPicPr>
          <p:cNvPr id="172" name="Google Shape;172;p6" descr="British Heart Foundation study shows 48% of women too unfit to run for the  bus | Daily Mail Online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8060715" y="2628882"/>
            <a:ext cx="2882476" cy="206668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1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p7"/>
          <p:cNvSpPr txBox="1">
            <a:spLocks noGrp="1"/>
          </p:cNvSpPr>
          <p:nvPr>
            <p:ph type="body" idx="1"/>
          </p:nvPr>
        </p:nvSpPr>
        <p:spPr>
          <a:xfrm>
            <a:off x="154907" y="766354"/>
            <a:ext cx="11845504" cy="9292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endParaRPr/>
          </a:p>
          <a:p>
            <a:pPr marL="228600" lvl="0" indent="-101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None/>
            </a:pPr>
            <a:endParaRPr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endParaRPr sz="2000"/>
          </a:p>
        </p:txBody>
      </p:sp>
      <p:sp>
        <p:nvSpPr>
          <p:cNvPr id="178" name="Google Shape;178;p7"/>
          <p:cNvSpPr txBox="1"/>
          <p:nvPr/>
        </p:nvSpPr>
        <p:spPr>
          <a:xfrm>
            <a:off x="0" y="-1"/>
            <a:ext cx="3600450" cy="369332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AU"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Concept Development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9" name="Google Shape;179;p7"/>
          <p:cNvSpPr txBox="1"/>
          <p:nvPr/>
        </p:nvSpPr>
        <p:spPr>
          <a:xfrm>
            <a:off x="9454718" y="785253"/>
            <a:ext cx="2720113" cy="1384995"/>
          </a:xfrm>
          <a:prstGeom prst="rect">
            <a:avLst/>
          </a:prstGeom>
          <a:solidFill>
            <a:srgbClr val="79FF9C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AU" sz="1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CFU: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</a:pPr>
            <a:r>
              <a:rPr lang="en-AU" sz="1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Who sips?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</a:pPr>
            <a:r>
              <a:rPr lang="en-AU" sz="1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Where?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AU" sz="1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2. What does ‘it’ refer to in the kernel sentence.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80" name="Google Shape;180;p7" descr="Logo, icon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411429" y="111175"/>
            <a:ext cx="674078" cy="674078"/>
          </a:xfrm>
          <a:prstGeom prst="rect">
            <a:avLst/>
          </a:prstGeom>
          <a:noFill/>
          <a:ln>
            <a:noFill/>
          </a:ln>
        </p:spPr>
      </p:pic>
      <p:pic>
        <p:nvPicPr>
          <p:cNvPr id="181" name="Google Shape;181;p7" descr="Icon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604475" y="127102"/>
            <a:ext cx="674078" cy="674078"/>
          </a:xfrm>
          <a:prstGeom prst="rect">
            <a:avLst/>
          </a:prstGeom>
          <a:noFill/>
          <a:ln>
            <a:noFill/>
          </a:ln>
        </p:spPr>
      </p:pic>
      <p:pic>
        <p:nvPicPr>
          <p:cNvPr id="182" name="Google Shape;182;p7" descr="Icon&#10;&#10;Description automatically generated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9786282" y="142360"/>
            <a:ext cx="693813" cy="679158"/>
          </a:xfrm>
          <a:prstGeom prst="rect">
            <a:avLst/>
          </a:prstGeom>
          <a:noFill/>
          <a:ln>
            <a:noFill/>
          </a:ln>
        </p:spPr>
      </p:pic>
      <p:sp>
        <p:nvSpPr>
          <p:cNvPr id="183" name="Google Shape;183;p7"/>
          <p:cNvSpPr txBox="1"/>
          <p:nvPr/>
        </p:nvSpPr>
        <p:spPr>
          <a:xfrm>
            <a:off x="680209" y="5315469"/>
            <a:ext cx="3121613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en-AU"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It sips.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4" name="Google Shape;184;p7"/>
          <p:cNvSpPr/>
          <p:nvPr/>
        </p:nvSpPr>
        <p:spPr>
          <a:xfrm>
            <a:off x="4337861" y="4903380"/>
            <a:ext cx="2202038" cy="701335"/>
          </a:xfrm>
          <a:prstGeom prst="stripedRightArrow">
            <a:avLst>
              <a:gd name="adj1" fmla="val 50000"/>
              <a:gd name="adj2" fmla="val 50000"/>
            </a:avLst>
          </a:prstGeom>
          <a:solidFill>
            <a:srgbClr val="79FF9C"/>
          </a:solidFill>
          <a:ln w="12700" cap="flat" cmpd="sng">
            <a:solidFill>
              <a:srgbClr val="79FF9C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5" name="Google Shape;185;p7"/>
          <p:cNvSpPr txBox="1"/>
          <p:nvPr/>
        </p:nvSpPr>
        <p:spPr>
          <a:xfrm>
            <a:off x="7467194" y="5186154"/>
            <a:ext cx="4618313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en-AU"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 pug sips at the tap.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6" name="Google Shape;186;p7"/>
          <p:cNvSpPr txBox="1"/>
          <p:nvPr/>
        </p:nvSpPr>
        <p:spPr>
          <a:xfrm>
            <a:off x="4777776" y="2973623"/>
            <a:ext cx="1472979" cy="18158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AU"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When?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AU"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Where?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AU"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Who?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AU"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What?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7" name="Google Shape;187;p7"/>
          <p:cNvSpPr/>
          <p:nvPr/>
        </p:nvSpPr>
        <p:spPr>
          <a:xfrm>
            <a:off x="4390719" y="2195368"/>
            <a:ext cx="2202038" cy="701335"/>
          </a:xfrm>
          <a:prstGeom prst="stripedRightArrow">
            <a:avLst>
              <a:gd name="adj1" fmla="val 50000"/>
              <a:gd name="adj2" fmla="val 50000"/>
            </a:avLst>
          </a:prstGeom>
          <a:solidFill>
            <a:srgbClr val="79FF9C"/>
          </a:solidFill>
          <a:ln w="12700" cap="flat" cmpd="sng">
            <a:solidFill>
              <a:srgbClr val="79FF9C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88" name="Google Shape;188;p7" descr="Icon&#10;&#10;Description automatically generated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4333106" y="2972958"/>
            <a:ext cx="2362318" cy="2126723"/>
          </a:xfrm>
          <a:prstGeom prst="rect">
            <a:avLst/>
          </a:prstGeom>
          <a:noFill/>
          <a:ln>
            <a:noFill/>
          </a:ln>
        </p:spPr>
      </p:pic>
      <p:pic>
        <p:nvPicPr>
          <p:cNvPr id="189" name="Google Shape;189;p7" descr="https://cdn3.vectorstock.com/i/1000x1000/77/52/yes-tick-icon-vector-22957752.jpg"/>
          <p:cNvPicPr preferRelativeResize="0"/>
          <p:nvPr/>
        </p:nvPicPr>
        <p:blipFill rotWithShape="1">
          <a:blip r:embed="rId7">
            <a:alphaModFix/>
          </a:blip>
          <a:srcRect b="10582"/>
          <a:stretch/>
        </p:blipFill>
        <p:spPr>
          <a:xfrm>
            <a:off x="9082790" y="5957490"/>
            <a:ext cx="882193" cy="653944"/>
          </a:xfrm>
          <a:prstGeom prst="rect">
            <a:avLst/>
          </a:prstGeom>
          <a:noFill/>
          <a:ln>
            <a:noFill/>
          </a:ln>
        </p:spPr>
      </p:pic>
      <p:sp>
        <p:nvSpPr>
          <p:cNvPr id="190" name="Google Shape;190;p7"/>
          <p:cNvSpPr txBox="1"/>
          <p:nvPr/>
        </p:nvSpPr>
        <p:spPr>
          <a:xfrm rot="-1789582">
            <a:off x="854039" y="5375556"/>
            <a:ext cx="2659106" cy="830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</a:pPr>
            <a:r>
              <a:rPr lang="en-AU" sz="4800" b="0" i="0" u="none" strike="noStrike" cap="none">
                <a:solidFill>
                  <a:srgbClr val="C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Boring !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1" name="Google Shape;191;p7"/>
          <p:cNvSpPr txBox="1"/>
          <p:nvPr/>
        </p:nvSpPr>
        <p:spPr>
          <a:xfrm>
            <a:off x="-19513" y="368678"/>
            <a:ext cx="9180909" cy="1238374"/>
          </a:xfrm>
          <a:prstGeom prst="rect">
            <a:avLst/>
          </a:prstGeom>
          <a:solidFill>
            <a:srgbClr val="F5D327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00" marR="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▪"/>
            </a:pPr>
            <a:r>
              <a:rPr lang="en-AU" sz="1800" b="0" i="0" u="none" strike="noStrike" cap="none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By adding additional information, we can expand sentences to make them more interesting. 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286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▪"/>
            </a:pPr>
            <a:r>
              <a:rPr lang="en-AU" sz="1800" b="0" i="0" u="none" strike="noStrike" cap="none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Including</a:t>
            </a:r>
            <a:r>
              <a:rPr lang="en-AU" sz="1800" b="0" i="0" u="none" strike="noStrike" cap="none" dirty="0">
                <a:solidFill>
                  <a:srgbClr val="FF33CC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AU" sz="1800" b="1" i="0" u="none" strike="noStrike" cap="none" dirty="0">
                <a:solidFill>
                  <a:schemeClr val="accent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who</a:t>
            </a:r>
            <a:r>
              <a:rPr lang="en-AU" sz="1800" b="1" i="0" u="none" strike="noStrike" cap="none" dirty="0">
                <a:solidFill>
                  <a:srgbClr val="2F5496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, </a:t>
            </a:r>
            <a:r>
              <a:rPr lang="en-AU" sz="1800" b="1" i="0" u="none" strike="noStrike" cap="none" dirty="0">
                <a:solidFill>
                  <a:srgbClr val="00B05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what</a:t>
            </a:r>
            <a:r>
              <a:rPr lang="en-AU" sz="1800" b="1" i="0" u="none" strike="noStrike" cap="none" dirty="0">
                <a:solidFill>
                  <a:srgbClr val="38562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,</a:t>
            </a:r>
            <a:r>
              <a:rPr lang="en-AU" sz="1800" b="0" i="0" u="none" strike="noStrike" cap="none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and </a:t>
            </a:r>
            <a:r>
              <a:rPr lang="en-AU" sz="1800" b="1" i="0" u="none" strike="noStrike" cap="none" dirty="0">
                <a:solidFill>
                  <a:srgbClr val="0070C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where</a:t>
            </a:r>
            <a:r>
              <a:rPr lang="en-AU" sz="1800" b="0" i="0" u="none" strike="noStrike" cap="none" dirty="0">
                <a:solidFill>
                  <a:schemeClr val="accent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AU" sz="1800" b="0" i="0" u="none" strike="noStrike" cap="none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will make your sentence more informative for the reader: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</a:pPr>
            <a:endParaRPr sz="2000" b="0" i="0" u="none" strike="noStrike" cap="none" dirty="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</a:pPr>
            <a:endParaRPr sz="2000" b="0" i="0" u="none" strike="noStrike" cap="none" dirty="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228600" marR="0" lvl="0" indent="-101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None/>
            </a:pPr>
            <a:endParaRPr sz="2000" b="0" i="0" u="none" strike="noStrike" cap="none" dirty="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</a:pPr>
            <a:endParaRPr sz="2000" b="0" i="0" u="none" strike="noStrike" cap="none" dirty="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192" name="Google Shape;192;p7" descr="HOW SAFE IS TAP WATER FOR YOUR DOG? - TAPP Water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313572" y="2690688"/>
            <a:ext cx="3070817" cy="2043489"/>
          </a:xfrm>
          <a:prstGeom prst="rect">
            <a:avLst/>
          </a:prstGeom>
          <a:noFill/>
          <a:ln>
            <a:noFill/>
          </a:ln>
        </p:spPr>
      </p:pic>
      <p:pic>
        <p:nvPicPr>
          <p:cNvPr id="193" name="Google Shape;193;p7" descr="HOW SAFE IS TAP WATER FOR YOUR DOG? - TAPP Water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7484843" y="2607454"/>
            <a:ext cx="3195895" cy="212672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1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8"/>
          <p:cNvSpPr/>
          <p:nvPr/>
        </p:nvSpPr>
        <p:spPr>
          <a:xfrm>
            <a:off x="280226" y="5157342"/>
            <a:ext cx="18582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AU" sz="2400" b="1" i="0" u="none" strike="noStrike" cap="none">
                <a:solidFill>
                  <a:srgbClr val="00B05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Example: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9" name="Google Shape;199;p8"/>
          <p:cNvSpPr txBox="1"/>
          <p:nvPr/>
        </p:nvSpPr>
        <p:spPr>
          <a:xfrm>
            <a:off x="346496" y="5801880"/>
            <a:ext cx="11845500" cy="54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Calibri"/>
              <a:buNone/>
            </a:pPr>
            <a:r>
              <a:rPr lang="en-AU" sz="3600" b="1" i="0" u="none" strike="noStrike" cap="none">
                <a:solidFill>
                  <a:schemeClr val="accent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Sam </a:t>
            </a:r>
            <a:r>
              <a:rPr lang="en-AU" sz="3600" b="1" i="0" u="none" strike="noStrike" cap="none">
                <a:solidFill>
                  <a:srgbClr val="00B05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sat</a:t>
            </a:r>
            <a:r>
              <a:rPr lang="en-AU" sz="3600" b="1" i="0" u="none" strike="noStrike" cap="none">
                <a:solidFill>
                  <a:srgbClr val="FFFF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AU" sz="3600" b="1" i="0" u="none" strike="noStrike" cap="none">
                <a:solidFill>
                  <a:srgbClr val="0070C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in the mud</a:t>
            </a:r>
            <a:r>
              <a:rPr lang="en-AU" sz="3600" b="1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</a:t>
            </a:r>
            <a:r>
              <a:rPr lang="en-AU" sz="36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endParaRPr sz="2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0" name="Google Shape;200;p8"/>
          <p:cNvSpPr txBox="1"/>
          <p:nvPr/>
        </p:nvSpPr>
        <p:spPr>
          <a:xfrm>
            <a:off x="0" y="-1"/>
            <a:ext cx="3600450" cy="369332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AU" sz="1800" b="1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Concept Development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01" name="Google Shape;201;p8" descr="Logo, icon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411429" y="111175"/>
            <a:ext cx="674078" cy="674078"/>
          </a:xfrm>
          <a:prstGeom prst="rect">
            <a:avLst/>
          </a:prstGeom>
          <a:noFill/>
          <a:ln>
            <a:noFill/>
          </a:ln>
        </p:spPr>
      </p:pic>
      <p:pic>
        <p:nvPicPr>
          <p:cNvPr id="202" name="Google Shape;202;p8" descr="Icon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604475" y="127102"/>
            <a:ext cx="674078" cy="674078"/>
          </a:xfrm>
          <a:prstGeom prst="rect">
            <a:avLst/>
          </a:prstGeom>
          <a:noFill/>
          <a:ln>
            <a:noFill/>
          </a:ln>
        </p:spPr>
      </p:pic>
      <p:pic>
        <p:nvPicPr>
          <p:cNvPr id="203" name="Google Shape;203;p8" descr="Icon&#10;&#10;Description automatically generated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9771566" y="154632"/>
            <a:ext cx="693813" cy="679158"/>
          </a:xfrm>
          <a:prstGeom prst="rect">
            <a:avLst/>
          </a:prstGeom>
          <a:noFill/>
          <a:ln>
            <a:noFill/>
          </a:ln>
        </p:spPr>
      </p:pic>
      <p:sp>
        <p:nvSpPr>
          <p:cNvPr id="204" name="Google Shape;204;p8"/>
          <p:cNvSpPr txBox="1"/>
          <p:nvPr/>
        </p:nvSpPr>
        <p:spPr>
          <a:xfrm>
            <a:off x="2503257" y="2753366"/>
            <a:ext cx="3726125" cy="6462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en-AU" sz="3600" b="1" i="0" u="none" strike="noStrike" cap="none">
                <a:solidFill>
                  <a:schemeClr val="accent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Sam</a:t>
            </a:r>
            <a:r>
              <a:rPr lang="en-AU" sz="3600" b="1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AU" sz="3600" b="1" i="0" u="none" strike="noStrike" cap="none">
                <a:solidFill>
                  <a:srgbClr val="00B05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sat</a:t>
            </a:r>
            <a:r>
              <a:rPr lang="en-AU" sz="3600" b="1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</a:t>
            </a:r>
            <a:endParaRPr sz="2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5" name="Google Shape;205;p8"/>
          <p:cNvSpPr txBox="1"/>
          <p:nvPr/>
        </p:nvSpPr>
        <p:spPr>
          <a:xfrm>
            <a:off x="0" y="3633872"/>
            <a:ext cx="1533236" cy="7386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AU" sz="2800" b="1" i="0" u="none" strike="noStrike" cap="none">
                <a:solidFill>
                  <a:srgbClr val="0070C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Where:</a:t>
            </a:r>
            <a:endParaRPr sz="2800" b="1" i="0" u="none" strike="noStrike" cap="none">
              <a:solidFill>
                <a:srgbClr val="0070C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206" name="Google Shape;206;p8"/>
          <p:cNvCxnSpPr/>
          <p:nvPr/>
        </p:nvCxnSpPr>
        <p:spPr>
          <a:xfrm>
            <a:off x="1349729" y="4232185"/>
            <a:ext cx="4790400" cy="0"/>
          </a:xfrm>
          <a:prstGeom prst="straightConnector1">
            <a:avLst/>
          </a:prstGeom>
          <a:noFill/>
          <a:ln w="25400" cap="flat" cmpd="sng">
            <a:solidFill>
              <a:schemeClr val="dk1"/>
            </a:solidFill>
            <a:prstDash val="dot"/>
            <a:miter lim="800000"/>
            <a:headEnd type="none" w="sm" len="sm"/>
            <a:tailEnd type="none" w="sm" len="sm"/>
          </a:ln>
        </p:spPr>
      </p:cxnSp>
      <p:sp>
        <p:nvSpPr>
          <p:cNvPr id="207" name="Google Shape;207;p8"/>
          <p:cNvSpPr/>
          <p:nvPr/>
        </p:nvSpPr>
        <p:spPr>
          <a:xfrm>
            <a:off x="1458421" y="3802650"/>
            <a:ext cx="2570700" cy="5231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AU" sz="2800" i="0" u="none" strike="noStrike" cap="none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in the mud</a:t>
            </a:r>
            <a:endParaRPr sz="280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8" name="Google Shape;208;p8"/>
          <p:cNvSpPr txBox="1"/>
          <p:nvPr/>
        </p:nvSpPr>
        <p:spPr>
          <a:xfrm>
            <a:off x="10118035" y="913049"/>
            <a:ext cx="2073965" cy="954107"/>
          </a:xfrm>
          <a:prstGeom prst="rect">
            <a:avLst/>
          </a:prstGeom>
          <a:solidFill>
            <a:srgbClr val="79FF9C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AU" sz="1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CFU: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AU" sz="1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Who is the subject?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AU" sz="1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What is the action?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AU" sz="1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Where does it occur?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09" name="Google Shape;209;p8" descr="https://cdn3.vectorstock.com/i/1000x1000/77/52/yes-tick-icon-vector-22957752.jpg"/>
          <p:cNvPicPr preferRelativeResize="0"/>
          <p:nvPr/>
        </p:nvPicPr>
        <p:blipFill rotWithShape="1">
          <a:blip r:embed="rId6">
            <a:alphaModFix/>
          </a:blip>
          <a:srcRect b="10582"/>
          <a:stretch/>
        </p:blipFill>
        <p:spPr>
          <a:xfrm>
            <a:off x="5347190" y="5546976"/>
            <a:ext cx="882193" cy="653944"/>
          </a:xfrm>
          <a:prstGeom prst="rect">
            <a:avLst/>
          </a:prstGeom>
          <a:noFill/>
          <a:ln>
            <a:noFill/>
          </a:ln>
        </p:spPr>
      </p:pic>
      <p:pic>
        <p:nvPicPr>
          <p:cNvPr id="211" name="Google Shape;211;p8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7645150" y="2752479"/>
            <a:ext cx="4252831" cy="2915004"/>
          </a:xfrm>
          <a:prstGeom prst="rect">
            <a:avLst/>
          </a:prstGeom>
          <a:noFill/>
          <a:ln>
            <a:noFill/>
          </a:ln>
        </p:spPr>
      </p:pic>
      <p:sp>
        <p:nvSpPr>
          <p:cNvPr id="16" name="Google Shape;191;p7"/>
          <p:cNvSpPr txBox="1"/>
          <p:nvPr/>
        </p:nvSpPr>
        <p:spPr>
          <a:xfrm>
            <a:off x="-19513" y="368678"/>
            <a:ext cx="9180909" cy="1238374"/>
          </a:xfrm>
          <a:prstGeom prst="rect">
            <a:avLst/>
          </a:prstGeom>
          <a:solidFill>
            <a:srgbClr val="F5D327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00" marR="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▪"/>
            </a:pPr>
            <a:r>
              <a:rPr lang="en-AU" sz="1800" b="0" i="0" u="none" strike="noStrike" cap="none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By adding additional information, we can expand sentences to make them more interesting. 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286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▪"/>
            </a:pPr>
            <a:r>
              <a:rPr lang="en-AU" sz="1800" b="0" i="0" u="none" strike="noStrike" cap="none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Including</a:t>
            </a:r>
            <a:r>
              <a:rPr lang="en-AU" sz="1800" b="0" i="0" u="none" strike="noStrike" cap="none" dirty="0">
                <a:solidFill>
                  <a:srgbClr val="FF33CC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AU" sz="1800" b="1" i="0" u="none" strike="noStrike" cap="none" dirty="0">
                <a:solidFill>
                  <a:schemeClr val="accent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who</a:t>
            </a:r>
            <a:r>
              <a:rPr lang="en-AU" sz="1800" b="1" i="0" u="none" strike="noStrike" cap="none" dirty="0">
                <a:solidFill>
                  <a:srgbClr val="2F5496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, </a:t>
            </a:r>
            <a:r>
              <a:rPr lang="en-AU" sz="1800" b="1" i="0" u="none" strike="noStrike" cap="none" dirty="0">
                <a:solidFill>
                  <a:srgbClr val="00B05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what</a:t>
            </a:r>
            <a:r>
              <a:rPr lang="en-AU" sz="1800" b="1" i="0" u="none" strike="noStrike" cap="none" dirty="0">
                <a:solidFill>
                  <a:srgbClr val="38562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,</a:t>
            </a:r>
            <a:r>
              <a:rPr lang="en-AU" sz="1800" b="0" i="0" u="none" strike="noStrike" cap="none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and </a:t>
            </a:r>
            <a:r>
              <a:rPr lang="en-AU" sz="1800" b="1" i="0" u="none" strike="noStrike" cap="none" dirty="0">
                <a:solidFill>
                  <a:srgbClr val="0070C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where</a:t>
            </a:r>
            <a:r>
              <a:rPr lang="en-AU" sz="1800" b="0" i="0" u="none" strike="noStrike" cap="none" dirty="0">
                <a:solidFill>
                  <a:schemeClr val="accent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AU" sz="1800" b="0" i="0" u="none" strike="noStrike" cap="none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will make your sentence more informative for the reader: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</a:pPr>
            <a:endParaRPr sz="2000" b="0" i="0" u="none" strike="noStrike" cap="none" dirty="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</a:pPr>
            <a:endParaRPr sz="2000" b="0" i="0" u="none" strike="noStrike" cap="none" dirty="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228600" marR="0" lvl="0" indent="-101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None/>
            </a:pPr>
            <a:endParaRPr sz="2000" b="0" i="0" u="none" strike="noStrike" cap="none" dirty="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</a:pPr>
            <a:endParaRPr sz="2000" b="0" i="0" u="none" strike="noStrike" cap="none" dirty="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993</Words>
  <Application>Microsoft Office PowerPoint</Application>
  <PresentationFormat>Widescreen</PresentationFormat>
  <Paragraphs>201</Paragraphs>
  <Slides>16</Slides>
  <Notes>16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3" baseType="lpstr">
      <vt:lpstr>Arial</vt:lpstr>
      <vt:lpstr>Arial Rounded</vt:lpstr>
      <vt:lpstr>Quattrocento Sans</vt:lpstr>
      <vt:lpstr>Century Gothic</vt:lpstr>
      <vt:lpstr>Calibri</vt:lpstr>
      <vt:lpstr>Noto Sans Symbols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LE LIEVRE Stephanie [Serpentine Primary School]</dc:creator>
  <cp:lastModifiedBy>LE LIEVRE Stephanie [Serpentine Primary School]</cp:lastModifiedBy>
  <cp:revision>4</cp:revision>
  <dcterms:created xsi:type="dcterms:W3CDTF">2021-08-04T08:19:39Z</dcterms:created>
  <dcterms:modified xsi:type="dcterms:W3CDTF">2022-07-26T13:27:02Z</dcterms:modified>
</cp:coreProperties>
</file>