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embeddedFontLst>
    <p:embeddedFont>
      <p:font typeface="Quattrocento Sans" panose="020B060402020202020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gency FB" panose="020B0503020202020204" pitchFamily="3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jZGfp0mr9iMbwYmkthVE7n15r2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A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AU"/>
              <a:t>At Christmas, the children sang in the snow.</a:t>
            </a:r>
            <a:endParaRPr/>
          </a:p>
        </p:txBody>
      </p:sp>
      <p:sp>
        <p:nvSpPr>
          <p:cNvPr id="350" name="Google Shape;35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0" name="Google Shape;35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701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5328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Foundation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Sentence Expansion – when, who, where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indent="0" algn="l"/>
            <a:r>
              <a:rPr lang="en-AU" b="1" dirty="0"/>
              <a:t>Author: </a:t>
            </a:r>
            <a:r>
              <a:rPr lang="en-AU" dirty="0"/>
              <a:t>Jasmyn </a:t>
            </a:r>
            <a:r>
              <a:rPr lang="en-AU" dirty="0" smtClean="0"/>
              <a:t>Hall, </a:t>
            </a:r>
            <a:r>
              <a:rPr lang="en-AU" dirty="0"/>
              <a:t>Janelle Walters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</p:txBody>
      </p:sp>
      <p:sp>
        <p:nvSpPr>
          <p:cNvPr id="93" name="Google Shape;93;p1"/>
          <p:cNvSpPr/>
          <p:nvPr/>
        </p:nvSpPr>
        <p:spPr>
          <a:xfrm>
            <a:off x="7760714" y="1657383"/>
            <a:ext cx="2319000" cy="1956600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C000"/>
          </a:solidFill>
          <a:ln w="12700" cap="flat" cmpd="sng">
            <a:solidFill>
              <a:srgbClr val="BA8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8295913" y="2312428"/>
            <a:ext cx="1248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ORAL ACTIVITY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10134005" y="1039449"/>
            <a:ext cx="1988664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3570" y="966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48591" y="15184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1"/>
          <p:cNvSpPr txBox="1"/>
          <p:nvPr/>
        </p:nvSpPr>
        <p:spPr>
          <a:xfrm>
            <a:off x="2498275" y="2225400"/>
            <a:ext cx="283667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7" name="Google Shape;227;p11"/>
          <p:cNvCxnSpPr/>
          <p:nvPr/>
        </p:nvCxnSpPr>
        <p:spPr>
          <a:xfrm>
            <a:off x="1356514" y="3750028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8" name="Google Shape;228;p11"/>
          <p:cNvCxnSpPr/>
          <p:nvPr/>
        </p:nvCxnSpPr>
        <p:spPr>
          <a:xfrm>
            <a:off x="1434863" y="438964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11"/>
          <p:cNvCxnSpPr/>
          <p:nvPr/>
        </p:nvCxnSpPr>
        <p:spPr>
          <a:xfrm>
            <a:off x="1496291" y="500902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30" name="Google Shape;230;p11"/>
          <p:cNvSpPr/>
          <p:nvPr/>
        </p:nvSpPr>
        <p:spPr>
          <a:xfrm>
            <a:off x="1357357" y="3986753"/>
            <a:ext cx="267158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Jackson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1402449" y="4596190"/>
            <a:ext cx="338346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table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1392411" y="3300128"/>
            <a:ext cx="329966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breakfast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240003" y="6220494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Calibri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breakfast</a:t>
            </a: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Jackson </a:t>
            </a:r>
            <a:r>
              <a:rPr lang="en-AU" sz="2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ate</a:t>
            </a:r>
            <a:r>
              <a:rPr lang="en-AU" sz="2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table.</a:t>
            </a:r>
            <a:endParaRPr sz="2800" b="0" i="0" u="none" strike="noStrike" cap="none" dirty="0">
              <a:solidFill>
                <a:srgbClr val="0070C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4" name="Google Shape;234;p11" descr="https://cdn3.vectorstock.com/i/1000x1000/77/52/yes-tick-icon-vector-22957752.jpg"/>
          <p:cNvPicPr preferRelativeResize="0"/>
          <p:nvPr/>
        </p:nvPicPr>
        <p:blipFill rotWithShape="1">
          <a:blip r:embed="rId5">
            <a:alphaModFix/>
          </a:blip>
          <a:srcRect b="10582"/>
          <a:stretch/>
        </p:blipFill>
        <p:spPr>
          <a:xfrm>
            <a:off x="6225286" y="5472005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1"/>
          <p:cNvSpPr txBox="1"/>
          <p:nvPr/>
        </p:nvSpPr>
        <p:spPr>
          <a:xfrm>
            <a:off x="0" y="386060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6" name="Google Shape;236;p11" descr="47 Pancake Breakfast Large Little Boys Stock Photos, Pictures &amp;  Royalty-Free Images - iStock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3798" y="3077172"/>
            <a:ext cx="4442200" cy="295423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1"/>
          <p:cNvSpPr txBox="1"/>
          <p:nvPr/>
        </p:nvSpPr>
        <p:spPr>
          <a:xfrm>
            <a:off x="97865" y="3136683"/>
            <a:ext cx="1398426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pic>
        <p:nvPicPr>
          <p:cNvPr id="238" name="Google Shape;238;p11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/>
          <p:nvPr/>
        </p:nvSpPr>
        <p:spPr>
          <a:xfrm>
            <a:off x="641878" y="4267830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2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6578575" y="4123407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10203336" y="1141144"/>
            <a:ext cx="1988664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an example of an expanded sentence?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2"/>
          <p:cNvSpPr txBox="1"/>
          <p:nvPr/>
        </p:nvSpPr>
        <p:spPr>
          <a:xfrm>
            <a:off x="402184" y="4853762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 raced around the track.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1" name="Google Shape;251;p12"/>
          <p:cNvCxnSpPr/>
          <p:nvPr/>
        </p:nvCxnSpPr>
        <p:spPr>
          <a:xfrm>
            <a:off x="1478825" y="30524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52" name="Google Shape;252;p12"/>
          <p:cNvCxnSpPr/>
          <p:nvPr/>
        </p:nvCxnSpPr>
        <p:spPr>
          <a:xfrm>
            <a:off x="1508764" y="353508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53" name="Google Shape;253;p12"/>
          <p:cNvCxnSpPr/>
          <p:nvPr/>
        </p:nvCxnSpPr>
        <p:spPr>
          <a:xfrm>
            <a:off x="1534513" y="408379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54" name="Google Shape;254;p12"/>
          <p:cNvSpPr/>
          <p:nvPr/>
        </p:nvSpPr>
        <p:spPr>
          <a:xfrm>
            <a:off x="1508764" y="3233307"/>
            <a:ext cx="15119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children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1508764" y="3760831"/>
            <a:ext cx="204575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around the track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1478825" y="2714347"/>
            <a:ext cx="26516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sports carnival day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1184987" y="5322313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contain all of the information. It does not have the when.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 txBox="1"/>
          <p:nvPr/>
        </p:nvSpPr>
        <p:spPr>
          <a:xfrm>
            <a:off x="409301" y="583049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sports carnival day, raced. </a:t>
            </a: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9" name="Google Shape;259;p12"/>
          <p:cNvSpPr txBox="1"/>
          <p:nvPr/>
        </p:nvSpPr>
        <p:spPr>
          <a:xfrm>
            <a:off x="1192104" y="6299044"/>
            <a:ext cx="9940213" cy="36933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does not make sense. It is missing words.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2"/>
          <p:cNvSpPr txBox="1"/>
          <p:nvPr/>
        </p:nvSpPr>
        <p:spPr>
          <a:xfrm>
            <a:off x="2719024" y="1917169"/>
            <a:ext cx="321072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raced</a:t>
            </a:r>
            <a:r>
              <a:rPr lang="en-AU" sz="3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12" descr="Junior Years Interhouse Athletics Carnival | eNews Archive | Connect | The  Glennie Schoo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87753" y="3004777"/>
            <a:ext cx="2590800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2"/>
          <p:cNvSpPr txBox="1"/>
          <p:nvPr/>
        </p:nvSpPr>
        <p:spPr>
          <a:xfrm>
            <a:off x="0" y="360675"/>
            <a:ext cx="9180900" cy="1238400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0" i="0" u="none" strike="noStrike" cap="none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12"/>
          <p:cNvSpPr txBox="1"/>
          <p:nvPr/>
        </p:nvSpPr>
        <p:spPr>
          <a:xfrm>
            <a:off x="450713" y="2583452"/>
            <a:ext cx="1398426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0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0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body" idx="1"/>
          </p:nvPr>
        </p:nvSpPr>
        <p:spPr>
          <a:xfrm>
            <a:off x="191899" y="1043409"/>
            <a:ext cx="9941146" cy="468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AU" dirty="0"/>
              <a:t>Which sentences </a:t>
            </a:r>
            <a:r>
              <a:rPr lang="en-AU" dirty="0" smtClean="0"/>
              <a:t>contain both a </a:t>
            </a:r>
            <a:r>
              <a:rPr lang="en-AU" b="1" dirty="0" smtClean="0">
                <a:solidFill>
                  <a:srgbClr val="0070C0"/>
                </a:solidFill>
              </a:rPr>
              <a:t>WHERE</a:t>
            </a:r>
            <a:r>
              <a:rPr lang="en-AU" dirty="0" smtClean="0"/>
              <a:t> and a </a:t>
            </a:r>
            <a:r>
              <a:rPr lang="en-AU" b="1" dirty="0" smtClean="0">
                <a:solidFill>
                  <a:schemeClr val="accent2">
                    <a:lumMod val="50000"/>
                  </a:schemeClr>
                </a:solidFill>
              </a:rPr>
              <a:t>WHEN </a:t>
            </a:r>
            <a:r>
              <a:rPr lang="en-AU" dirty="0" smtClean="0"/>
              <a:t>detail?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They drove to the ocean.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In the morning, Sally jogged around the block.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Yesterday, my teacher ate lunch in the staff room.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 dirty="0"/>
              <a:t>The dog fell asleep in his bed.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 dirty="0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69" name="Google Shape;269;p13"/>
          <p:cNvSpPr txBox="1"/>
          <p:nvPr/>
        </p:nvSpPr>
        <p:spPr>
          <a:xfrm>
            <a:off x="191899" y="4892634"/>
            <a:ext cx="11845504" cy="133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3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7857380" y="2915687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3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5047295" y="2417656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3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8426265" y="3495482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3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5545404" y="3962859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3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63325" y="7732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472284" y="765938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3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472284" y="12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4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4"/>
          <p:cNvSpPr txBox="1"/>
          <p:nvPr/>
        </p:nvSpPr>
        <p:spPr>
          <a:xfrm>
            <a:off x="405963" y="2489753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en-AU" sz="36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raced.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dirty="0">
              <a:ea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1" name="Google Shape;291;p14"/>
          <p:cNvCxnSpPr/>
          <p:nvPr/>
        </p:nvCxnSpPr>
        <p:spPr>
          <a:xfrm>
            <a:off x="2128305" y="3971793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92" name="Google Shape;292;p14"/>
          <p:cNvCxnSpPr/>
          <p:nvPr/>
        </p:nvCxnSpPr>
        <p:spPr>
          <a:xfrm>
            <a:off x="2128306" y="452274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93" name="Google Shape;293;p14"/>
          <p:cNvCxnSpPr/>
          <p:nvPr/>
        </p:nvCxnSpPr>
        <p:spPr>
          <a:xfrm>
            <a:off x="2248748" y="513081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94" name="Google Shape;294;p14"/>
          <p:cNvSpPr/>
          <p:nvPr/>
        </p:nvSpPr>
        <p:spPr>
          <a:xfrm>
            <a:off x="2128306" y="4100514"/>
            <a:ext cx="429597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fire engine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2128305" y="4660124"/>
            <a:ext cx="466051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burning building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14"/>
          <p:cNvSpPr/>
          <p:nvPr/>
        </p:nvSpPr>
        <p:spPr>
          <a:xfrm>
            <a:off x="2128305" y="3542018"/>
            <a:ext cx="374118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280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</a:t>
            </a: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Saturday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4"/>
          <p:cNvSpPr/>
          <p:nvPr/>
        </p:nvSpPr>
        <p:spPr>
          <a:xfrm>
            <a:off x="973866" y="5671779"/>
            <a:ext cx="278764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 Saturday, </a:t>
            </a:r>
            <a:endParaRPr sz="2400" b="0" i="0" u="none" strike="noStrike" cap="none" dirty="0">
              <a:solidFill>
                <a:schemeClr val="accent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3071250" y="5649235"/>
            <a:ext cx="23278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fire engine</a:t>
            </a:r>
            <a:endParaRPr sz="24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14"/>
          <p:cNvSpPr/>
          <p:nvPr/>
        </p:nvSpPr>
        <p:spPr>
          <a:xfrm>
            <a:off x="5437119" y="5641968"/>
            <a:ext cx="108395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raced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14"/>
          <p:cNvSpPr/>
          <p:nvPr/>
        </p:nvSpPr>
        <p:spPr>
          <a:xfrm>
            <a:off x="6521070" y="5649234"/>
            <a:ext cx="36279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burning building.</a:t>
            </a:r>
            <a:endParaRPr sz="24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4" descr="Firefighters: Behind the Wheel - HCI Colle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74747" y="3000350"/>
            <a:ext cx="3211211" cy="213691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4"/>
          <p:cNvSpPr txBox="1"/>
          <p:nvPr/>
        </p:nvSpPr>
        <p:spPr>
          <a:xfrm>
            <a:off x="179841" y="3269473"/>
            <a:ext cx="224059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sz="28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5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5"/>
          <p:cNvSpPr txBox="1"/>
          <p:nvPr/>
        </p:nvSpPr>
        <p:spPr>
          <a:xfrm>
            <a:off x="422090" y="2609875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15"/>
          <p:cNvCxnSpPr/>
          <p:nvPr/>
        </p:nvCxnSpPr>
        <p:spPr>
          <a:xfrm>
            <a:off x="1597877" y="391477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15"/>
          <p:cNvCxnSpPr/>
          <p:nvPr/>
        </p:nvCxnSpPr>
        <p:spPr>
          <a:xfrm>
            <a:off x="1623627" y="447656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16" name="Google Shape;316;p15"/>
          <p:cNvCxnSpPr/>
          <p:nvPr/>
        </p:nvCxnSpPr>
        <p:spPr>
          <a:xfrm>
            <a:off x="1623626" y="5125142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p15"/>
          <p:cNvSpPr/>
          <p:nvPr/>
        </p:nvSpPr>
        <p:spPr>
          <a:xfrm>
            <a:off x="1633773" y="4083408"/>
            <a:ext cx="344721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Jessica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1633773" y="4690605"/>
            <a:ext cx="423131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supermarket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5"/>
          <p:cNvSpPr/>
          <p:nvPr/>
        </p:nvSpPr>
        <p:spPr>
          <a:xfrm>
            <a:off x="1633773" y="3462598"/>
            <a:ext cx="44981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weekend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5"/>
          <p:cNvSpPr/>
          <p:nvPr/>
        </p:nvSpPr>
        <p:spPr>
          <a:xfrm>
            <a:off x="1398817" y="5733048"/>
            <a:ext cx="3179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AU" sz="24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 </a:t>
            </a:r>
            <a:r>
              <a:rPr lang="en-AU" sz="24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en-AU" sz="2400" b="1" i="0" u="none" strike="noStrike" cap="none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weekend,</a:t>
            </a:r>
            <a:r>
              <a:rPr lang="en-AU" sz="2400" b="1" i="0" u="none" strike="noStrike" cap="none" dirty="0" smtClean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b="0" i="0" u="none" strike="noStrike" cap="none" dirty="0">
              <a:solidFill>
                <a:srgbClr val="FF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5"/>
          <p:cNvSpPr/>
          <p:nvPr/>
        </p:nvSpPr>
        <p:spPr>
          <a:xfrm>
            <a:off x="3966510" y="5738370"/>
            <a:ext cx="12731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Jessica</a:t>
            </a:r>
            <a:endParaRPr sz="24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5"/>
          <p:cNvSpPr/>
          <p:nvPr/>
        </p:nvSpPr>
        <p:spPr>
          <a:xfrm>
            <a:off x="5080989" y="5726799"/>
            <a:ext cx="112562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shops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5"/>
          <p:cNvSpPr/>
          <p:nvPr/>
        </p:nvSpPr>
        <p:spPr>
          <a:xfrm>
            <a:off x="6131895" y="5738371"/>
            <a:ext cx="30909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at the </a:t>
            </a:r>
            <a:r>
              <a:rPr lang="en-AU" sz="2400" b="1" i="0" u="none" strike="noStrike" cap="none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supermarket.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4" name="Google Shape;324;p15" descr="Picking the eyes out of supermarket special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70802" y="2754141"/>
            <a:ext cx="3369765" cy="267761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5"/>
          <p:cNvSpPr txBox="1"/>
          <p:nvPr/>
        </p:nvSpPr>
        <p:spPr>
          <a:xfrm>
            <a:off x="141669" y="3231952"/>
            <a:ext cx="1398426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800" b="1" dirty="0" smtClean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lang="en-AU" sz="2800" b="1" i="0" u="none" strike="noStrike" cap="none" dirty="0" smtClean="0">
              <a:solidFill>
                <a:schemeClr val="accent2">
                  <a:lumMod val="50000"/>
                </a:schemeClr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28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800" b="1" i="0" u="none" strike="noStrike" cap="none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90;p14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 smtClean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lang="en-AU" dirty="0">
              <a:ea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" grpId="0"/>
      <p:bldP spid="319" grpId="0"/>
      <p:bldP spid="320" grpId="0"/>
      <p:bldP spid="321" grpId="0"/>
      <p:bldP spid="322" grpId="0"/>
      <p:bldP spid="3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884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89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3892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6"/>
          <p:cNvSpPr txBox="1"/>
          <p:nvPr/>
        </p:nvSpPr>
        <p:spPr>
          <a:xfrm>
            <a:off x="424436" y="2782669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</a:t>
            </a:r>
            <a:r>
              <a:rPr lang="en-AU" sz="3600" b="0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6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16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16"/>
          <p:cNvCxnSpPr/>
          <p:nvPr/>
        </p:nvCxnSpPr>
        <p:spPr>
          <a:xfrm>
            <a:off x="1644808" y="4624346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41" name="Google Shape;341;p16"/>
          <p:cNvCxnSpPr/>
          <p:nvPr/>
        </p:nvCxnSpPr>
        <p:spPr>
          <a:xfrm>
            <a:off x="1620992" y="5189994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42" name="Google Shape;342;p16"/>
          <p:cNvSpPr/>
          <p:nvPr/>
        </p:nvSpPr>
        <p:spPr>
          <a:xfrm>
            <a:off x="1623627" y="3641756"/>
            <a:ext cx="447237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sunny day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1644808" y="4767473"/>
            <a:ext cx="323922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hammock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6"/>
          <p:cNvSpPr/>
          <p:nvPr/>
        </p:nvSpPr>
        <p:spPr>
          <a:xfrm>
            <a:off x="1644808" y="4219942"/>
            <a:ext cx="293872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little girl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16" descr="Little girl sitting on hammock in the garden reading a book stock phot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86453" y="2578241"/>
            <a:ext cx="2026556" cy="3040889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6"/>
          <p:cNvSpPr txBox="1"/>
          <p:nvPr/>
        </p:nvSpPr>
        <p:spPr>
          <a:xfrm>
            <a:off x="0" y="3331335"/>
            <a:ext cx="224059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73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444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377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7"/>
          <p:cNvSpPr txBox="1"/>
          <p:nvPr/>
        </p:nvSpPr>
        <p:spPr>
          <a:xfrm>
            <a:off x="390617" y="2599195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lang="en-AU" sz="3600" b="0" i="0" u="none" strike="noStrike" cap="none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sang</a:t>
            </a:r>
            <a:r>
              <a:rPr lang="en-AU" sz="3600" b="0" i="0" u="none" strike="noStrike" cap="none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17"/>
          <p:cNvCxnSpPr/>
          <p:nvPr/>
        </p:nvCxnSpPr>
        <p:spPr>
          <a:xfrm>
            <a:off x="1567939" y="40586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17"/>
          <p:cNvCxnSpPr/>
          <p:nvPr/>
        </p:nvCxnSpPr>
        <p:spPr>
          <a:xfrm>
            <a:off x="1597878" y="4541219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3" name="Google Shape;363;p17"/>
          <p:cNvCxnSpPr/>
          <p:nvPr/>
        </p:nvCxnSpPr>
        <p:spPr>
          <a:xfrm>
            <a:off x="1623627" y="5005267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364" name="Google Shape;364;p17" descr="Christmas Party — Carstairs playschoo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76393" y="3265128"/>
            <a:ext cx="4882809" cy="1740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7"/>
          <p:cNvSpPr txBox="1"/>
          <p:nvPr/>
        </p:nvSpPr>
        <p:spPr>
          <a:xfrm>
            <a:off x="0" y="3235459"/>
            <a:ext cx="224059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8;p16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7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9739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444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93773" y="72152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7"/>
          <p:cNvSpPr txBox="1"/>
          <p:nvPr/>
        </p:nvSpPr>
        <p:spPr>
          <a:xfrm>
            <a:off x="390617" y="2599195"/>
            <a:ext cx="567156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</a:t>
            </a:r>
            <a:r>
              <a:rPr lang="en-AU" sz="3600" b="0" i="0" u="none" strike="noStrike" cap="none" dirty="0" smtClean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howled</a:t>
            </a:r>
            <a:r>
              <a:rPr lang="en-AU" sz="3600" b="0" i="0" u="none" strike="noStrike" cap="none" dirty="0" smtClean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1" name="Google Shape;361;p17"/>
          <p:cNvCxnSpPr/>
          <p:nvPr/>
        </p:nvCxnSpPr>
        <p:spPr>
          <a:xfrm>
            <a:off x="2011554" y="3827710"/>
            <a:ext cx="4402496" cy="1461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17"/>
          <p:cNvCxnSpPr/>
          <p:nvPr/>
        </p:nvCxnSpPr>
        <p:spPr>
          <a:xfrm flipV="1">
            <a:off x="2105878" y="4387273"/>
            <a:ext cx="4308172" cy="616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363" name="Google Shape;363;p17"/>
          <p:cNvCxnSpPr/>
          <p:nvPr/>
        </p:nvCxnSpPr>
        <p:spPr>
          <a:xfrm flipV="1">
            <a:off x="2011554" y="4978400"/>
            <a:ext cx="4324591" cy="839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365" name="Google Shape;365;p17"/>
          <p:cNvSpPr txBox="1"/>
          <p:nvPr/>
        </p:nvSpPr>
        <p:spPr>
          <a:xfrm>
            <a:off x="0" y="3235459"/>
            <a:ext cx="224059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 smtClean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Who/what: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419" y="2948330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338;p16"/>
          <p:cNvSpPr/>
          <p:nvPr/>
        </p:nvSpPr>
        <p:spPr>
          <a:xfrm>
            <a:off x="0" y="369331"/>
            <a:ext cx="8301849" cy="13233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Answer the questions in note form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Use the notes to say the sentence, in this order: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AU" sz="2000" b="0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When, </a:t>
            </a:r>
            <a:r>
              <a:rPr lang="en-AU" sz="20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20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20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</a:t>
            </a:r>
            <a:r>
              <a:rPr lang="en-AU" sz="20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20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AU" sz="2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AU" sz="20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  </a:t>
            </a:r>
            <a:r>
              <a:rPr lang="en-AU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 your sentence – does it sound right?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7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4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4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4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4" name="Google Shape;114;p4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6" name="Google Shape;116;p4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7" name="Google Shape;117;p4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 dirty="0">
                <a:solidFill>
                  <a:srgbClr val="000000"/>
                </a:solidFill>
                <a:latin typeface="Agency FB" panose="020B0503020202020204" pitchFamily="34" charset="0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 dirty="0">
              <a:solidFill>
                <a:srgbClr val="000000"/>
              </a:solidFill>
              <a:latin typeface="Agency FB" panose="020B0503020202020204" pitchFamily="34" charset="0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 Words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8"/>
          <p:cNvSpPr txBox="1"/>
          <p:nvPr/>
        </p:nvSpPr>
        <p:spPr>
          <a:xfrm>
            <a:off x="0" y="1165423"/>
            <a:ext cx="3020291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 this chart in classroom prior to lesson</a:t>
            </a: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AU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Optional: </a:t>
            </a:r>
            <a:r>
              <a:rPr lang="en-AU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Colourful Semantics icons in addition to question words. But please note, TWR does not distinguish between the ‘what doing/did what’ (verb) and the ‘what’ (object). If you are using a Colourful Semantics approach, you will need to consider this.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8"/>
          <p:cNvSpPr txBox="1"/>
          <p:nvPr/>
        </p:nvSpPr>
        <p:spPr>
          <a:xfrm>
            <a:off x="4647565" y="80054"/>
            <a:ext cx="3506470" cy="6740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Who/what?</a:t>
            </a:r>
            <a:endParaRPr sz="4800" b="0" i="0" u="none" strike="noStrike" cap="none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 smtClean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(did) What</a:t>
            </a:r>
            <a:r>
              <a:rPr lang="en-AU" sz="4800" b="1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993300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4800" b="0" i="0" u="none" strike="noStrike" cap="none" dirty="0">
              <a:solidFill>
                <a:srgbClr val="9933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sz="48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sz="4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1" i="0" u="none" strike="noStrike" cap="none" dirty="0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sz="4800" b="0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57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"/>
          <p:cNvSpPr txBox="1"/>
          <p:nvPr/>
        </p:nvSpPr>
        <p:spPr>
          <a:xfrm>
            <a:off x="923925" y="2190750"/>
            <a:ext cx="10553700" cy="95410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expand our sentences by adding extra information.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5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31" name="Google Shape;131;p6"/>
          <p:cNvSpPr/>
          <p:nvPr/>
        </p:nvSpPr>
        <p:spPr>
          <a:xfrm>
            <a:off x="336529" y="2647295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Activate Prior Knowledge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 txBox="1"/>
          <p:nvPr/>
        </p:nvSpPr>
        <p:spPr>
          <a:xfrm>
            <a:off x="549512" y="3429001"/>
            <a:ext cx="3559172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Jan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hops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The baby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cried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3200" b="0" i="0" u="none" strike="noStrike" cap="none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Tim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AU" sz="3200" b="0" i="0" u="none" strike="noStrike" cap="non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sprinted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674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4" name="Google Shape;144;p7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10180800" y="1075487"/>
            <a:ext cx="1988664" cy="2353514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subject and the verb in these sentences?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7"/>
          <p:cNvSpPr txBox="1"/>
          <p:nvPr/>
        </p:nvSpPr>
        <p:spPr>
          <a:xfrm>
            <a:off x="567985" y="3342822"/>
            <a:ext cx="355917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 hops.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baby cried.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 sprinted.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7"/>
          <p:cNvSpPr txBox="1"/>
          <p:nvPr/>
        </p:nvSpPr>
        <p:spPr>
          <a:xfrm>
            <a:off x="567985" y="5860813"/>
            <a:ext cx="94793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sentences are boring and do not contain any additional information.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 txBox="1"/>
          <p:nvPr/>
        </p:nvSpPr>
        <p:spPr>
          <a:xfrm rot="-1789582">
            <a:off x="598525" y="3763495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132432" y="796529"/>
            <a:ext cx="8858464" cy="877766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sentence is a complete thought.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must contain a </a:t>
            </a:r>
            <a:r>
              <a:rPr lang="en-AU" sz="2000" b="1" i="0" u="none" strike="noStrike" cap="none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 (or who/what)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a </a:t>
            </a:r>
            <a:r>
              <a:rPr lang="en-AU" sz="20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verb (a do)</a:t>
            </a:r>
            <a:r>
              <a:rPr lang="en-AU"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9" name="Google Shape;159;p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9454718" y="785253"/>
            <a:ext cx="2720113" cy="1169551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ate?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eat?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1" name="Google Shape;161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8"/>
          <p:cNvSpPr txBox="1"/>
          <p:nvPr/>
        </p:nvSpPr>
        <p:spPr>
          <a:xfrm>
            <a:off x="1411927" y="5581514"/>
            <a:ext cx="20071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 ate.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7382098" y="5097628"/>
            <a:ext cx="461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During lunchtime, Pat ate his apple outside.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 txBox="1"/>
          <p:nvPr/>
        </p:nvSpPr>
        <p:spPr>
          <a:xfrm>
            <a:off x="4777778" y="2776657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/>
          <p:nvPr/>
        </p:nvSpPr>
        <p:spPr>
          <a:xfrm rot="-1789582">
            <a:off x="938456" y="539335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8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7861" y="2836699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727186" y="5601653"/>
            <a:ext cx="882193" cy="65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 descr="Free After School Snacks &amp; Summer Meals for Ki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115" y="2781299"/>
            <a:ext cx="4009324" cy="209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8" descr="Free After School Snacks &amp; Summer Meals for Kid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00055" y="2850934"/>
            <a:ext cx="4009324" cy="209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lang="en-AU"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92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80" name="Google Shape;18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9454718" y="785253"/>
            <a:ext cx="2720113" cy="1600438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splashed?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did they splash?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What does ‘they’ refer to in the kernel sentence.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 txBox="1"/>
          <p:nvPr/>
        </p:nvSpPr>
        <p:spPr>
          <a:xfrm>
            <a:off x="707202" y="5747687"/>
            <a:ext cx="31216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splashed.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/>
          <p:nvPr/>
        </p:nvSpPr>
        <p:spPr>
          <a:xfrm>
            <a:off x="4337861" y="4903380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7467194" y="5186154"/>
            <a:ext cx="46183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a rainy day, the two girls splashed in muddy puddles.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4777776" y="2973623"/>
            <a:ext cx="1472979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/>
          <p:nvPr/>
        </p:nvSpPr>
        <p:spPr>
          <a:xfrm>
            <a:off x="4390719" y="2195368"/>
            <a:ext cx="2202038" cy="70133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79FF9C"/>
          </a:solidFill>
          <a:ln w="12700" cap="flat" cmpd="sng">
            <a:solidFill>
              <a:srgbClr val="79FF9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33106" y="2972958"/>
            <a:ext cx="2362318" cy="21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9" descr="https://cdn3.vectorstock.com/i/1000x1000/77/52/yes-tick-icon-vector-22957752.jpg"/>
          <p:cNvPicPr preferRelativeResize="0"/>
          <p:nvPr/>
        </p:nvPicPr>
        <p:blipFill rotWithShape="1">
          <a:blip r:embed="rId7">
            <a:alphaModFix/>
          </a:blip>
          <a:srcRect b="10582"/>
          <a:stretch/>
        </p:blipFill>
        <p:spPr>
          <a:xfrm>
            <a:off x="10941514" y="5978148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 rot="-1789582">
            <a:off x="921124" y="5546628"/>
            <a:ext cx="265910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AU" sz="4800" b="0" i="0" u="none" strike="noStrike" cap="non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Boring 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9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9528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9" descr="Expand Your Child's Learning &amp; Fun | Topeka &amp; Shawnee ...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64115" y="2485519"/>
            <a:ext cx="3921243" cy="261416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9"/>
          <p:cNvSpPr txBox="1"/>
          <p:nvPr/>
        </p:nvSpPr>
        <p:spPr>
          <a:xfrm>
            <a:off x="-19513" y="368678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i="0" u="none" strike="noStrike" cap="none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i="0" u="none" strike="noStrike" cap="none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/>
          <p:nvPr/>
        </p:nvSpPr>
        <p:spPr>
          <a:xfrm>
            <a:off x="280226" y="5643117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 b="1" i="0" u="none" strike="noStrike" cap="none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346496" y="6287730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2000"/>
              <a:buFont typeface="Calibri"/>
              <a:buNone/>
            </a:pPr>
            <a:r>
              <a:rPr lang="en-AU" sz="32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rainy afternoon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32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Matthew </a:t>
            </a:r>
            <a:r>
              <a:rPr lang="en-AU" sz="32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2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 from school</a:t>
            </a:r>
            <a:r>
              <a:rPr lang="en-AU" sz="32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AU" sz="32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10"/>
          <p:cNvSpPr txBox="1"/>
          <p:nvPr/>
        </p:nvSpPr>
        <p:spPr>
          <a:xfrm>
            <a:off x="2399261" y="1988686"/>
            <a:ext cx="342888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AU" sz="36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en-AU" sz="3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3600" b="1" i="0" u="none" strike="noStrike" cap="none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rode</a:t>
            </a:r>
            <a:r>
              <a:rPr lang="en-AU" sz="3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97865" y="3136683"/>
            <a:ext cx="1398426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When: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1" i="0" u="none" strike="noStrike" cap="none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Who:</a:t>
            </a:r>
            <a:endParaRPr sz="2800" b="1" i="0" u="none" strike="noStrike" cap="none" dirty="0">
              <a:solidFill>
                <a:srgbClr val="FF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b="1" i="0" u="none" strike="noStrike" cap="none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Where:</a:t>
            </a:r>
            <a:endParaRPr sz="2800" b="1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8" name="Google Shape;208;p10"/>
          <p:cNvCxnSpPr/>
          <p:nvPr/>
        </p:nvCxnSpPr>
        <p:spPr>
          <a:xfrm>
            <a:off x="1379688" y="372560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9" name="Google Shape;209;p10"/>
          <p:cNvCxnSpPr/>
          <p:nvPr/>
        </p:nvCxnSpPr>
        <p:spPr>
          <a:xfrm>
            <a:off x="1496291" y="4374455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10" name="Google Shape;210;p10"/>
          <p:cNvCxnSpPr/>
          <p:nvPr/>
        </p:nvCxnSpPr>
        <p:spPr>
          <a:xfrm>
            <a:off x="1496291" y="5094791"/>
            <a:ext cx="4790423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10"/>
          <p:cNvSpPr/>
          <p:nvPr/>
        </p:nvSpPr>
        <p:spPr>
          <a:xfrm>
            <a:off x="1528302" y="3922757"/>
            <a:ext cx="24095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Matthew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10"/>
          <p:cNvSpPr/>
          <p:nvPr/>
        </p:nvSpPr>
        <p:spPr>
          <a:xfrm>
            <a:off x="1528302" y="4628885"/>
            <a:ext cx="406893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 from school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10"/>
          <p:cNvSpPr/>
          <p:nvPr/>
        </p:nvSpPr>
        <p:spPr>
          <a:xfrm>
            <a:off x="1441120" y="3247783"/>
            <a:ext cx="466755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AU" sz="280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 rainy afternoon</a:t>
            </a:r>
            <a:endParaRPr sz="280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10118035" y="913049"/>
            <a:ext cx="2073965" cy="138499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 is the subject?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action?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it occur?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AU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does it happen?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0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7552946" y="5094791"/>
            <a:ext cx="882193" cy="653944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0"/>
          <p:cNvSpPr txBox="1"/>
          <p:nvPr/>
        </p:nvSpPr>
        <p:spPr>
          <a:xfrm>
            <a:off x="0" y="-619187"/>
            <a:ext cx="9180909" cy="1238374"/>
          </a:xfrm>
          <a:prstGeom prst="rect">
            <a:avLst/>
          </a:prstGeom>
          <a:solidFill>
            <a:srgbClr val="F5D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 adding additional information, we can expand sentences to make them more interesting.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</a:t>
            </a:r>
            <a:r>
              <a:rPr lang="en-AU" sz="1800" b="0" i="0" u="none" strike="noStrike" cap="none" dirty="0" smtClean="0">
                <a:solidFill>
                  <a:srgbClr val="FF33C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chemeClr val="accent2">
                    <a:lumMod val="50000"/>
                  </a:schemeClr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en-AU" sz="1800" b="1" dirty="0">
                <a:solidFill>
                  <a:srgbClr val="2F54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AU" sz="1800" b="1" dirty="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</a:t>
            </a:r>
            <a:r>
              <a:rPr lang="en-AU" sz="1800" b="1" dirty="0">
                <a:solidFill>
                  <a:srgbClr val="38562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</a:t>
            </a:r>
            <a:r>
              <a:rPr lang="en-AU" sz="18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1" dirty="0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en-AU" sz="1800" b="1" dirty="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AU" sz="1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will make your sentence more informative for the reader:</a:t>
            </a:r>
            <a:endParaRPr sz="1400" b="0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marR="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p10" descr="Little Boy Riding A Valley Rain, Gu Yu Character Illustration, Little Boy  Riding A Bicycle, Gray Clouds PNG Transparent Clipart Image and PSD File  for Free Downloa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97778" y="2803340"/>
            <a:ext cx="2986144" cy="306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1164</Words>
  <Application>Microsoft Office PowerPoint</Application>
  <PresentationFormat>Widescreen</PresentationFormat>
  <Paragraphs>243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Rounded</vt:lpstr>
      <vt:lpstr>Quattrocento Sans</vt:lpstr>
      <vt:lpstr>Century Gothic</vt:lpstr>
      <vt:lpstr>Calibri</vt:lpstr>
      <vt:lpstr>Noto Sans Symbols</vt:lpstr>
      <vt:lpstr>Agency FB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11</cp:revision>
  <dcterms:created xsi:type="dcterms:W3CDTF">2021-08-04T08:19:39Z</dcterms:created>
  <dcterms:modified xsi:type="dcterms:W3CDTF">2022-07-26T13:25:47Z</dcterms:modified>
</cp:coreProperties>
</file>