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0" r:id="rId5"/>
    <p:sldId id="289" r:id="rId6"/>
    <p:sldId id="259" r:id="rId7"/>
    <p:sldId id="260" r:id="rId8"/>
    <p:sldId id="261" r:id="rId9"/>
    <p:sldId id="262" r:id="rId10"/>
    <p:sldId id="263" r:id="rId11"/>
    <p:sldId id="264" r:id="rId12"/>
    <p:sldId id="284" r:id="rId13"/>
    <p:sldId id="266" r:id="rId14"/>
    <p:sldId id="267" r:id="rId15"/>
    <p:sldId id="268" r:id="rId16"/>
    <p:sldId id="269" r:id="rId17"/>
    <p:sldId id="285" r:id="rId18"/>
    <p:sldId id="271" r:id="rId19"/>
    <p:sldId id="272" r:id="rId20"/>
    <p:sldId id="273" r:id="rId21"/>
    <p:sldId id="274" r:id="rId22"/>
    <p:sldId id="275" r:id="rId23"/>
    <p:sldId id="286" r:id="rId24"/>
    <p:sldId id="277" r:id="rId25"/>
    <p:sldId id="278" r:id="rId26"/>
    <p:sldId id="279" r:id="rId27"/>
    <p:sldId id="280" r:id="rId28"/>
    <p:sldId id="281" r:id="rId29"/>
    <p:sldId id="288" r:id="rId30"/>
  </p:sldIdLst>
  <p:sldSz cx="12192000" cy="6858000"/>
  <p:notesSz cx="6858000" cy="9144000"/>
  <p:embeddedFontLst>
    <p:embeddedFont>
      <p:font typeface="Quattrocento Sans" panose="020B060402020202020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aVqySMXkMQsgG+EN5F0YJzxks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0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78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353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41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6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62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Generate compound sentences using coordinating conjunctions FANBOYS (separated by a comma before the conjunction)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Lauren Van </a:t>
            </a:r>
            <a:r>
              <a:rPr lang="en-AU" b="1" dirty="0" err="1"/>
              <a:t>Dongen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04" name="Google Shape;204;p8"/>
          <p:cNvSpPr/>
          <p:nvPr/>
        </p:nvSpPr>
        <p:spPr>
          <a:xfrm>
            <a:off x="299709" y="4020731"/>
            <a:ext cx="113319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Lily practised her times tables at home, for she wanted to learn them. 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299709" y="4832288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buried her bone, so she could go back to it later. 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291454" y="558114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 not like cabbage, nor do I like cauliflower. 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18360" y="375985"/>
            <a:ext cx="7010664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first independent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comma and coordinating conjunction.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second independent clause.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10200488" y="749846"/>
            <a:ext cx="1988664" cy="335476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independent clause?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coordinating conjunction?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second independent clause? </a:t>
            </a:r>
            <a:endParaRPr/>
          </a:p>
        </p:txBody>
      </p:sp>
      <p:pic>
        <p:nvPicPr>
          <p:cNvPr id="210" name="Google Shape;210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394393" y="4519828"/>
            <a:ext cx="6087687" cy="79417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458677" y="4479605"/>
            <a:ext cx="4103403" cy="8808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429876" y="5283384"/>
            <a:ext cx="3951639" cy="9318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5034533" y="5274861"/>
            <a:ext cx="4551680" cy="10944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8"/>
          <p:cNvSpPr/>
          <p:nvPr/>
        </p:nvSpPr>
        <p:spPr>
          <a:xfrm rot="10800000" flipH="1">
            <a:off x="429876" y="6058021"/>
            <a:ext cx="3451244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4734560" y="6058021"/>
            <a:ext cx="3556000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6482080" y="3934660"/>
            <a:ext cx="787856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4381515" y="4714842"/>
            <a:ext cx="657845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3881120" y="5466144"/>
            <a:ext cx="785167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9"/>
          <p:cNvGrpSpPr/>
          <p:nvPr/>
        </p:nvGrpSpPr>
        <p:grpSpPr>
          <a:xfrm>
            <a:off x="154907" y="767397"/>
            <a:ext cx="11845503" cy="5902322"/>
            <a:chOff x="0" y="1043"/>
            <a:chExt cx="11845503" cy="5902322"/>
          </a:xfrm>
        </p:grpSpPr>
        <p:sp>
          <p:nvSpPr>
            <p:cNvPr id="228" name="Google Shape;228;p9"/>
            <p:cNvSpPr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clause, generate a coordinating conjunction and a second independent clause to complete the compound sentence. </a:t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 rot="10800000">
              <a:off x="0" y="2222802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0" y="2222802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 and a coordinating conjunction, generate a second independent clause to complete the compound sentence. </a:t>
              </a: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 rot="10800000">
              <a:off x="0" y="1043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0" y="1043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 a coordinating conjunction to join two independent clauses to create a compound sentence.</a:t>
              </a:r>
              <a:endParaRPr/>
            </a:p>
          </p:txBody>
        </p:sp>
      </p:grpSp>
      <p:sp>
        <p:nvSpPr>
          <p:cNvPr id="240" name="Google Shape;240;p9"/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 Progression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9"/>
          <p:cNvGrpSpPr/>
          <p:nvPr/>
        </p:nvGrpSpPr>
        <p:grpSpPr>
          <a:xfrm>
            <a:off x="154907" y="767397"/>
            <a:ext cx="11845503" cy="5902322"/>
            <a:chOff x="0" y="1043"/>
            <a:chExt cx="11845503" cy="5902322"/>
          </a:xfrm>
        </p:grpSpPr>
        <p:sp>
          <p:nvSpPr>
            <p:cNvPr id="228" name="Google Shape;228;p9"/>
            <p:cNvSpPr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clause, generate a coordinating conjunction and a second independent clause to complete the compound sentence. </a:t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 rot="10800000">
              <a:off x="0" y="2222802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0" y="2222802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 and a coordinating conjunction, generate a second independent clause to complete the compound sentence. </a:t>
              </a: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 rot="10800000">
              <a:off x="0" y="1043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0" y="1043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r>
                <a:rPr lang="en-AU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AU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coordinating conjunction to join two independent clauses to create a compound sentence.</a:t>
              </a:r>
              <a:endParaRPr b="1" dirty="0"/>
            </a:p>
          </p:txBody>
        </p:sp>
      </p:grpSp>
      <p:sp>
        <p:nvSpPr>
          <p:cNvPr id="240" name="Google Shape;240;p9"/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 Progression </a:t>
            </a:r>
            <a:endParaRPr dirty="0"/>
          </a:p>
        </p:txBody>
      </p:sp>
      <p:sp>
        <p:nvSpPr>
          <p:cNvPr id="16" name="Google Shape;258;p10"/>
          <p:cNvSpPr txBox="1"/>
          <p:nvPr/>
        </p:nvSpPr>
        <p:spPr>
          <a:xfrm>
            <a:off x="1076960" y="863600"/>
            <a:ext cx="1056640" cy="36933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4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Hayley went to the </a:t>
            </a:r>
            <a:r>
              <a:rPr lang="en-AU" sz="32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store,</a:t>
            </a:r>
            <a:r>
              <a:rPr lang="en-AU" sz="3200" dirty="0" smtClean="0">
                <a:latin typeface="Century Gothic"/>
                <a:ea typeface="Century Gothic"/>
                <a:cs typeface="Century Gothic"/>
                <a:sym typeface="Century Gothic"/>
              </a:rPr>
              <a:t>_______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closed.  </a:t>
            </a:r>
            <a:endParaRPr dirty="0"/>
          </a:p>
        </p:txBody>
      </p:sp>
      <p:sp>
        <p:nvSpPr>
          <p:cNvPr id="265" name="Google Shape;265;p11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</p:txBody>
      </p:sp>
      <p:sp>
        <p:nvSpPr>
          <p:cNvPr id="268" name="Google Shape;268;p11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Hayley went to the store,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was closed.  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105304" y="563795"/>
            <a:ext cx="7626456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appropriate coordinating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first independent clause and the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comma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remainder of the sentence</a:t>
            </a:r>
            <a:endParaRPr/>
          </a:p>
        </p:txBody>
      </p:sp>
      <p:sp>
        <p:nvSpPr>
          <p:cNvPr id="271" name="Google Shape;271;p11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conjunction i</a:t>
            </a:r>
            <a:r>
              <a:rPr lang="en-A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most suitable</a:t>
            </a: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</p:txBody>
      </p:sp>
      <p:pic>
        <p:nvPicPr>
          <p:cNvPr id="272" name="Google Shape;272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 was late to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class,_________ </a:t>
            </a:r>
            <a:r>
              <a:rPr lang="en-AU" sz="3200" dirty="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got in trouble.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455826" y="3284092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4271566" y="3284092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</p:txBody>
      </p:sp>
      <p:sp>
        <p:nvSpPr>
          <p:cNvPr id="282" name="Google Shape;282;p12"/>
          <p:cNvSpPr/>
          <p:nvPr/>
        </p:nvSpPr>
        <p:spPr>
          <a:xfrm>
            <a:off x="7920331" y="3284092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</a:t>
            </a:r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289401" y="5027597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 was late to class,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got in trouble.  </a:t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85" name="Google Shape;285;p12"/>
          <p:cNvSpPr/>
          <p:nvPr/>
        </p:nvSpPr>
        <p:spPr>
          <a:xfrm>
            <a:off x="105304" y="563795"/>
            <a:ext cx="7555336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appropriate coordinating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first independent clause and the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comma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remainder of the sentence</a:t>
            </a:r>
            <a:endParaRPr/>
          </a:p>
        </p:txBody>
      </p:sp>
      <p:pic>
        <p:nvPicPr>
          <p:cNvPr id="286" name="Google Shape;286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/>
        </p:nvSpPr>
        <p:spPr>
          <a:xfrm>
            <a:off x="289401" y="2202306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Molly was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rushing, _______ </a:t>
            </a:r>
            <a:r>
              <a:rPr lang="en-AU" sz="3200" dirty="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running late for school.</a:t>
            </a:r>
            <a:endParaRPr dirty="0"/>
          </a:p>
        </p:txBody>
      </p:sp>
      <p:sp>
        <p:nvSpPr>
          <p:cNvPr id="295" name="Google Shape;295;p13"/>
          <p:cNvSpPr txBox="1"/>
          <p:nvPr/>
        </p:nvSpPr>
        <p:spPr>
          <a:xfrm>
            <a:off x="455826" y="3284092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4271566" y="3284092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7920331" y="3284092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289401" y="5027597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Molly was rushing,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was running late for school. 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105304" y="563795"/>
            <a:ext cx="7555336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appropriate coordinating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first independent clause and the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comma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remainder of the sentence</a:t>
            </a:r>
            <a:endParaRPr/>
          </a:p>
        </p:txBody>
      </p:sp>
      <p:pic>
        <p:nvPicPr>
          <p:cNvPr id="301" name="Google Shape;301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/>
        </p:nvSpPr>
        <p:spPr>
          <a:xfrm>
            <a:off x="251599" y="2168835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Lily plays the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flute, ______she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not play the piano.</a:t>
            </a:r>
            <a:endParaRPr dirty="0"/>
          </a:p>
        </p:txBody>
      </p:sp>
      <p:sp>
        <p:nvSpPr>
          <p:cNvPr id="310" name="Google Shape;310;p14"/>
          <p:cNvSpPr txBox="1"/>
          <p:nvPr/>
        </p:nvSpPr>
        <p:spPr>
          <a:xfrm>
            <a:off x="251601" y="3012559"/>
            <a:ext cx="11611397" cy="107721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could go to the movies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now, ______we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could wait for Jen to arrive.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105304" y="563795"/>
            <a:ext cx="8744056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appropriate coordinating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first independent clause and the conjunction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comma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remainder of the sentence</a:t>
            </a:r>
            <a:endParaRPr/>
          </a:p>
        </p:txBody>
      </p:sp>
      <p:pic>
        <p:nvPicPr>
          <p:cNvPr id="313" name="Google Shape;313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4"/>
          <p:cNvSpPr txBox="1"/>
          <p:nvPr/>
        </p:nvSpPr>
        <p:spPr>
          <a:xfrm>
            <a:off x="251600" y="4371377"/>
            <a:ext cx="11611397" cy="107721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It was raining heavily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outside, ________</a:t>
            </a:r>
            <a:r>
              <a:rPr lang="en-AU" sz="3200" dirty="0" smtClean="0"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couldn’t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the park. </a:t>
            </a:r>
            <a:endParaRPr dirty="0"/>
          </a:p>
        </p:txBody>
      </p:sp>
      <p:sp>
        <p:nvSpPr>
          <p:cNvPr id="315" name="Google Shape;315;p14"/>
          <p:cNvSpPr txBox="1"/>
          <p:nvPr/>
        </p:nvSpPr>
        <p:spPr>
          <a:xfrm>
            <a:off x="251601" y="5822528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 missed the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bus, _______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slept in.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9"/>
          <p:cNvGrpSpPr/>
          <p:nvPr/>
        </p:nvGrpSpPr>
        <p:grpSpPr>
          <a:xfrm>
            <a:off x="154907" y="767397"/>
            <a:ext cx="11845503" cy="5902322"/>
            <a:chOff x="0" y="1043"/>
            <a:chExt cx="11845503" cy="5902322"/>
          </a:xfrm>
        </p:grpSpPr>
        <p:sp>
          <p:nvSpPr>
            <p:cNvPr id="228" name="Google Shape;228;p9"/>
            <p:cNvSpPr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clause, generate a coordinating conjunction and a second independent clause to complete the compound sentence. </a:t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 rot="10800000">
              <a:off x="0" y="2222802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0" y="2222802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 and a coordinating conjunction, generate a second independent clause to complete the compound sentence. </a:t>
              </a:r>
              <a:endParaRPr b="1" dirty="0"/>
            </a:p>
          </p:txBody>
        </p:sp>
        <p:sp>
          <p:nvSpPr>
            <p:cNvPr id="236" name="Google Shape;236;p9"/>
            <p:cNvSpPr/>
            <p:nvPr/>
          </p:nvSpPr>
          <p:spPr>
            <a:xfrm rot="10800000">
              <a:off x="0" y="1043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0" y="1043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 a coordinating conjunction to join two independent clauses to create a compound sentence.</a:t>
              </a:r>
              <a:endParaRPr dirty="0"/>
            </a:p>
          </p:txBody>
        </p:sp>
      </p:grpSp>
      <p:sp>
        <p:nvSpPr>
          <p:cNvPr id="240" name="Google Shape;240;p9"/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 Progression </a:t>
            </a:r>
            <a:endParaRPr dirty="0"/>
          </a:p>
        </p:txBody>
      </p:sp>
      <p:sp>
        <p:nvSpPr>
          <p:cNvPr id="16" name="Google Shape;258;p10"/>
          <p:cNvSpPr txBox="1"/>
          <p:nvPr/>
        </p:nvSpPr>
        <p:spPr>
          <a:xfrm>
            <a:off x="1107274" y="3084286"/>
            <a:ext cx="1056640" cy="36933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endParaRPr dirty="0"/>
          </a:p>
        </p:txBody>
      </p:sp>
      <p:pic>
        <p:nvPicPr>
          <p:cNvPr id="17" name="Google Shape;334;p1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2252749" y="1559678"/>
            <a:ext cx="837870" cy="621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3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Rue didn’t do her homework,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…</a:t>
            </a:r>
            <a:endParaRPr dirty="0"/>
          </a:p>
        </p:txBody>
      </p:sp>
      <p:sp>
        <p:nvSpPr>
          <p:cNvPr id="341" name="Google Shape;341;p16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shops shut early. 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electricity went out. </a:t>
            </a:r>
            <a:endParaRPr sz="2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got into trouble.</a:t>
            </a:r>
            <a:endParaRPr sz="2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Rue didn’t do her homework, so 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got into trouble.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45" name="Google Shape;345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346" name="Google Shape;346;p16"/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conjunction.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a second independent clause that matches with the meaning of the conjunction.  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10203336" y="913049"/>
            <a:ext cx="1988664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second independent clause matches best with the conjunction and the first independent clause so the sentence makes complete sense?</a:t>
            </a:r>
            <a:endParaRPr/>
          </a:p>
        </p:txBody>
      </p:sp>
      <p:pic>
        <p:nvPicPr>
          <p:cNvPr id="348" name="Google Shape;348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team’s supporters were cheering loudly,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…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17"/>
          <p:cNvSpPr txBox="1"/>
          <p:nvPr/>
        </p:nvSpPr>
        <p:spPr>
          <a:xfrm>
            <a:off x="455826" y="3068649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won the game.</a:t>
            </a: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4271670" y="306135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lost the game. </a:t>
            </a: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7915686" y="3068649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time for bed. </a:t>
            </a:r>
            <a:endParaRPr sz="2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17"/>
          <p:cNvSpPr txBox="1"/>
          <p:nvPr/>
        </p:nvSpPr>
        <p:spPr>
          <a:xfrm>
            <a:off x="289401" y="5027597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team’s supporters were cheering loudly, for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won the game.</a:t>
            </a:r>
            <a:endParaRPr sz="32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61" name="Google Shape;361;p17"/>
          <p:cNvSpPr/>
          <p:nvPr/>
        </p:nvSpPr>
        <p:spPr>
          <a:xfrm>
            <a:off x="105304" y="563795"/>
            <a:ext cx="755533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conjunction.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a second independent clause that matches with the meaning of the conjunction.  </a:t>
            </a:r>
            <a:endParaRPr/>
          </a:p>
        </p:txBody>
      </p:sp>
      <p:pic>
        <p:nvPicPr>
          <p:cNvPr id="362" name="Google Shape;362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4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Josh doesn’t like eggs,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 …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455826" y="3068649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sun rise was beautiful.</a:t>
            </a: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4271670" y="306135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he like bacon.</a:t>
            </a:r>
            <a:endParaRPr/>
          </a:p>
        </p:txBody>
      </p:sp>
      <p:sp>
        <p:nvSpPr>
          <p:cNvPr id="373" name="Google Shape;373;p18"/>
          <p:cNvSpPr/>
          <p:nvPr/>
        </p:nvSpPr>
        <p:spPr>
          <a:xfrm>
            <a:off x="7915686" y="3068649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was tired.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18"/>
          <p:cNvSpPr txBox="1"/>
          <p:nvPr/>
        </p:nvSpPr>
        <p:spPr>
          <a:xfrm>
            <a:off x="289401" y="5027597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Josh doesn’t like eggs, nor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he like bacon.</a:t>
            </a:r>
            <a:endParaRPr sz="32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76" name="Google Shape;376;p18"/>
          <p:cNvSpPr/>
          <p:nvPr/>
        </p:nvSpPr>
        <p:spPr>
          <a:xfrm>
            <a:off x="105304" y="563795"/>
            <a:ext cx="755533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conjunction.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a second independent clause that matches with the meaning of the conjunction.  </a:t>
            </a:r>
            <a:endParaRPr/>
          </a:p>
        </p:txBody>
      </p:sp>
      <p:pic>
        <p:nvPicPr>
          <p:cNvPr id="377" name="Google Shape;377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4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trick or treaters rang the doorbell,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…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455826" y="3068649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don’t like eating carrots.</a:t>
            </a: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19"/>
          <p:cNvSpPr/>
          <p:nvPr/>
        </p:nvSpPr>
        <p:spPr>
          <a:xfrm>
            <a:off x="4271670" y="306135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a sunny day.</a:t>
            </a:r>
            <a:endParaRPr/>
          </a:p>
        </p:txBody>
      </p:sp>
      <p:sp>
        <p:nvSpPr>
          <p:cNvPr id="388" name="Google Shape;388;p19"/>
          <p:cNvSpPr/>
          <p:nvPr/>
        </p:nvSpPr>
        <p:spPr>
          <a:xfrm>
            <a:off x="7915686" y="3068649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one answered.</a:t>
            </a:r>
            <a:endParaRPr sz="2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entury Gothic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19"/>
          <p:cNvSpPr txBox="1"/>
          <p:nvPr/>
        </p:nvSpPr>
        <p:spPr>
          <a:xfrm>
            <a:off x="289401" y="5027597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trick or treaters rang the doorbell, but </a:t>
            </a:r>
            <a:r>
              <a:rPr lang="en-AU" sz="3200" b="1" u="sng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one answered. </a:t>
            </a:r>
            <a:endParaRPr sz="32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91" name="Google Shape;391;p19"/>
          <p:cNvSpPr/>
          <p:nvPr/>
        </p:nvSpPr>
        <p:spPr>
          <a:xfrm>
            <a:off x="105304" y="563795"/>
            <a:ext cx="755533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conjunction.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a second independent clause that matches with the meaning of the conjunction.  </a:t>
            </a:r>
            <a:endParaRPr/>
          </a:p>
        </p:txBody>
      </p:sp>
      <p:pic>
        <p:nvPicPr>
          <p:cNvPr id="392" name="Google Shape;392;p1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4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Paul jogs 5 kilometres every morning, so  </a:t>
            </a:r>
            <a:endParaRPr/>
          </a:p>
        </p:txBody>
      </p:sp>
      <p:sp>
        <p:nvSpPr>
          <p:cNvPr id="401" name="Google Shape;401;p20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 ocean was very rough, but</a:t>
            </a: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conjunction.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with a second independent clause that matches with the meaning of the conjunction.  </a:t>
            </a:r>
            <a:endParaRPr/>
          </a:p>
        </p:txBody>
      </p:sp>
      <p:pic>
        <p:nvPicPr>
          <p:cNvPr id="404" name="Google Shape;404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/>
          <p:cNvSpPr txBox="1"/>
          <p:nvPr/>
        </p:nvSpPr>
        <p:spPr>
          <a:xfrm>
            <a:off x="251602" y="452251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It was raining heavily outside, and </a:t>
            </a: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0"/>
          <p:cNvSpPr txBox="1"/>
          <p:nvPr/>
        </p:nvSpPr>
        <p:spPr>
          <a:xfrm>
            <a:off x="251601" y="5395808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You can have spaghetti for dinner,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you can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9"/>
          <p:cNvGrpSpPr/>
          <p:nvPr/>
        </p:nvGrpSpPr>
        <p:grpSpPr>
          <a:xfrm>
            <a:off x="154907" y="767397"/>
            <a:ext cx="11845503" cy="5902322"/>
            <a:chOff x="0" y="1043"/>
            <a:chExt cx="11845503" cy="5902322"/>
          </a:xfrm>
        </p:grpSpPr>
        <p:sp>
          <p:nvSpPr>
            <p:cNvPr id="228" name="Google Shape;228;p9"/>
            <p:cNvSpPr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0" y="4444561"/>
              <a:ext cx="2961376" cy="145880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2961375" y="4444561"/>
              <a:ext cx="8884128" cy="14588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clause, generate a coordinating conjunction and a second independent clause to complete the compound sentence. </a:t>
              </a:r>
              <a:endParaRPr b="1" dirty="0"/>
            </a:p>
          </p:txBody>
        </p:sp>
        <p:sp>
          <p:nvSpPr>
            <p:cNvPr id="232" name="Google Shape;232;p9"/>
            <p:cNvSpPr/>
            <p:nvPr/>
          </p:nvSpPr>
          <p:spPr>
            <a:xfrm rot="10800000">
              <a:off x="0" y="2222802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0" y="2222802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2961375" y="2222802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Given an independent clause and a coordinating conjunction, generate a second independent clause to complete the compound sentence. </a:t>
              </a:r>
              <a:endParaRPr dirty="0"/>
            </a:p>
          </p:txBody>
        </p:sp>
        <p:sp>
          <p:nvSpPr>
            <p:cNvPr id="236" name="Google Shape;236;p9"/>
            <p:cNvSpPr/>
            <p:nvPr/>
          </p:nvSpPr>
          <p:spPr>
            <a:xfrm rot="10800000">
              <a:off x="0" y="1043"/>
              <a:ext cx="2961376" cy="224364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0" y="1043"/>
              <a:ext cx="2961376" cy="145836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210600" tIns="256025" rIns="21060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A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2961375" y="1043"/>
              <a:ext cx="8884128" cy="14583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0200" tIns="292100" rIns="180200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AU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 a coordinating conjunction to join two independent clauses to create a compound sentence.</a:t>
              </a:r>
              <a:endParaRPr dirty="0"/>
            </a:p>
          </p:txBody>
        </p:sp>
      </p:grpSp>
      <p:sp>
        <p:nvSpPr>
          <p:cNvPr id="240" name="Google Shape;240;p9"/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 Progression </a:t>
            </a:r>
            <a:endParaRPr dirty="0"/>
          </a:p>
        </p:txBody>
      </p:sp>
      <p:sp>
        <p:nvSpPr>
          <p:cNvPr id="16" name="Google Shape;258;p10"/>
          <p:cNvSpPr txBox="1"/>
          <p:nvPr/>
        </p:nvSpPr>
        <p:spPr>
          <a:xfrm>
            <a:off x="1107274" y="5245161"/>
            <a:ext cx="1056640" cy="36933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endParaRPr dirty="0"/>
          </a:p>
        </p:txBody>
      </p:sp>
      <p:pic>
        <p:nvPicPr>
          <p:cNvPr id="17" name="Google Shape;334;p1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2252749" y="1559678"/>
            <a:ext cx="837870" cy="6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4;p1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2163551" y="3152904"/>
            <a:ext cx="837870" cy="621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8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 had to work on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Saturday, __________ …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380841" y="5406342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 had to work on Saturday</a:t>
            </a:r>
            <a:r>
              <a:rPr lang="en-AU" sz="3200" b="1" i="0" u="sng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she couldn’t go to the park.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437" name="Google Shape;437;p2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438" name="Google Shape;438;p22"/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coordinating conjunction and finish the compound sentence.  </a:t>
            </a:r>
            <a:endParaRPr/>
          </a:p>
        </p:txBody>
      </p:sp>
      <p:sp>
        <p:nvSpPr>
          <p:cNvPr id="439" name="Google Shape;439;p22"/>
          <p:cNvSpPr txBox="1"/>
          <p:nvPr/>
        </p:nvSpPr>
        <p:spPr>
          <a:xfrm>
            <a:off x="10203336" y="913049"/>
            <a:ext cx="1988664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second independent clause and conjunction matches best with the first independent clause so the sentence makes complete sense?</a:t>
            </a:r>
            <a:endParaRPr/>
          </a:p>
        </p:txBody>
      </p:sp>
      <p:pic>
        <p:nvPicPr>
          <p:cNvPr id="440" name="Google Shape;440;p2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44107"/>
              </p:ext>
            </p:extLst>
          </p:nvPr>
        </p:nvGraphicFramePr>
        <p:xfrm>
          <a:off x="2897415" y="3742940"/>
          <a:ext cx="6009822" cy="120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546">
                  <a:extLst>
                    <a:ext uri="{9D8B030D-6E8A-4147-A177-3AD203B41FA5}">
                      <a16:colId xmlns:a16="http://schemas.microsoft.com/office/drawing/2014/main" val="3149593364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21463296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225540320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88389731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160771178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09564734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57195811"/>
                    </a:ext>
                  </a:extLst>
                </a:gridCol>
              </a:tblGrid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72694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For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Nor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But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Yet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So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098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/>
          <p:nvPr/>
        </p:nvSpPr>
        <p:spPr>
          <a:xfrm>
            <a:off x="289401" y="2202306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tried my best to wash the </a:t>
            </a:r>
            <a:r>
              <a:rPr lang="en-AU" sz="3200" dirty="0">
                <a:latin typeface="Century Gothic"/>
                <a:ea typeface="Century Gothic"/>
                <a:cs typeface="Century Gothic"/>
                <a:sym typeface="Century Gothic"/>
              </a:rPr>
              <a:t>floor, __________ 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sp>
        <p:nvSpPr>
          <p:cNvPr id="451" name="Google Shape;451;p23"/>
          <p:cNvSpPr txBox="1"/>
          <p:nvPr/>
        </p:nvSpPr>
        <p:spPr>
          <a:xfrm>
            <a:off x="289401" y="5027597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tried my best to wash the floor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it was still dirty. </a:t>
            </a:r>
            <a:endParaRPr sz="32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453" name="Google Shape;453;p23"/>
          <p:cNvSpPr/>
          <p:nvPr/>
        </p:nvSpPr>
        <p:spPr>
          <a:xfrm>
            <a:off x="105304" y="563795"/>
            <a:ext cx="755533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coordinating conjunction and finish the compound sentence.  </a:t>
            </a:r>
            <a:endParaRPr/>
          </a:p>
        </p:txBody>
      </p:sp>
      <p:pic>
        <p:nvPicPr>
          <p:cNvPr id="454" name="Google Shape;454;p2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4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44107"/>
              </p:ext>
            </p:extLst>
          </p:nvPr>
        </p:nvGraphicFramePr>
        <p:xfrm>
          <a:off x="2897415" y="3742940"/>
          <a:ext cx="6009822" cy="120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546">
                  <a:extLst>
                    <a:ext uri="{9D8B030D-6E8A-4147-A177-3AD203B41FA5}">
                      <a16:colId xmlns:a16="http://schemas.microsoft.com/office/drawing/2014/main" val="3149593364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21463296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225540320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88389731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160771178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09564734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57195811"/>
                    </a:ext>
                  </a:extLst>
                </a:gridCol>
              </a:tblGrid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72694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For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Nor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But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Yet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So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098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4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Jemma texted her </a:t>
            </a:r>
            <a:r>
              <a:rPr lang="en-AU" sz="3200" dirty="0">
                <a:latin typeface="Century Gothic"/>
                <a:ea typeface="Century Gothic"/>
                <a:cs typeface="Century Gothic"/>
                <a:sym typeface="Century Gothic"/>
              </a:rPr>
              <a:t>mother, __________ …</a:t>
            </a:r>
          </a:p>
        </p:txBody>
      </p:sp>
      <p:sp>
        <p:nvSpPr>
          <p:cNvPr id="466" name="Google Shape;466;p24"/>
          <p:cNvSpPr txBox="1"/>
          <p:nvPr/>
        </p:nvSpPr>
        <p:spPr>
          <a:xfrm>
            <a:off x="289401" y="5027597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Jemma texted her mother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for she needed to be picked up. </a:t>
            </a:r>
            <a:endParaRPr sz="32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468" name="Google Shape;468;p24"/>
          <p:cNvSpPr/>
          <p:nvPr/>
        </p:nvSpPr>
        <p:spPr>
          <a:xfrm>
            <a:off x="105304" y="563795"/>
            <a:ext cx="755533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coordinating conjunction and finish the compound sentence.  </a:t>
            </a:r>
            <a:endParaRPr/>
          </a:p>
        </p:txBody>
      </p:sp>
      <p:pic>
        <p:nvPicPr>
          <p:cNvPr id="469" name="Google Shape;469;p2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4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44107"/>
              </p:ext>
            </p:extLst>
          </p:nvPr>
        </p:nvGraphicFramePr>
        <p:xfrm>
          <a:off x="2897415" y="3742940"/>
          <a:ext cx="6009822" cy="120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546">
                  <a:extLst>
                    <a:ext uri="{9D8B030D-6E8A-4147-A177-3AD203B41FA5}">
                      <a16:colId xmlns:a16="http://schemas.microsoft.com/office/drawing/2014/main" val="3149593364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21463296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225540320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88389731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160771178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09564734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57195811"/>
                    </a:ext>
                  </a:extLst>
                </a:gridCol>
              </a:tblGrid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72694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For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Nor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But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Yet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So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098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"/>
          <p:cNvSpPr txBox="1"/>
          <p:nvPr/>
        </p:nvSpPr>
        <p:spPr>
          <a:xfrm>
            <a:off x="0" y="1723943"/>
            <a:ext cx="121239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could have </a:t>
            </a:r>
            <a:r>
              <a:rPr lang="en-AU" sz="32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ice-cream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</a:t>
            </a:r>
            <a:r>
              <a:rPr lang="en-AU" sz="3200" dirty="0" smtClean="0">
                <a:latin typeface="Century Gothic"/>
                <a:ea typeface="Century Gothic"/>
                <a:cs typeface="Century Gothic"/>
                <a:sym typeface="Century Gothic"/>
              </a:rPr>
              <a:t>dessert, </a:t>
            </a:r>
            <a:r>
              <a:rPr lang="en-AU" sz="3200" dirty="0">
                <a:latin typeface="Century Gothic"/>
                <a:ea typeface="Century Gothic"/>
                <a:cs typeface="Century Gothic"/>
                <a:sym typeface="Century Gothic"/>
              </a:rPr>
              <a:t>__________ 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289401" y="5027597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could </a:t>
            </a:r>
            <a:r>
              <a:rPr lang="en-AU" sz="3200" b="1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ice-cream </a:t>
            </a:r>
            <a:r>
              <a:rPr lang="en-AU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dessert</a:t>
            </a:r>
            <a:r>
              <a:rPr lang="en-AU" sz="3200" b="1" u="sng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we could have cheesecake.</a:t>
            </a:r>
            <a:endParaRPr sz="32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105304" y="563795"/>
            <a:ext cx="7555336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coordinating conjunction and finish the compound sentence.  </a:t>
            </a:r>
            <a:endParaRPr/>
          </a:p>
        </p:txBody>
      </p:sp>
      <p:pic>
        <p:nvPicPr>
          <p:cNvPr id="484" name="Google Shape;484;p2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4;p2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44107"/>
              </p:ext>
            </p:extLst>
          </p:nvPr>
        </p:nvGraphicFramePr>
        <p:xfrm>
          <a:off x="2897415" y="3742940"/>
          <a:ext cx="6009822" cy="120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546">
                  <a:extLst>
                    <a:ext uri="{9D8B030D-6E8A-4147-A177-3AD203B41FA5}">
                      <a16:colId xmlns:a16="http://schemas.microsoft.com/office/drawing/2014/main" val="3149593364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21463296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225540320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88389731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160771178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09564734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57195811"/>
                    </a:ext>
                  </a:extLst>
                </a:gridCol>
              </a:tblGrid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72694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For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Nor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But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Yet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So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098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The farmer started his tractor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3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Sofia asked </a:t>
            </a:r>
            <a:r>
              <a:rPr lang="en-AU" sz="32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Asha </a:t>
            </a:r>
            <a:r>
              <a:rPr lang="en-AU" sz="3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quiet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coordinating conjunction and finish the compound sentence.  </a:t>
            </a:r>
            <a:endParaRPr/>
          </a:p>
        </p:txBody>
      </p:sp>
      <p:pic>
        <p:nvPicPr>
          <p:cNvPr id="496" name="Google Shape;496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6"/>
          <p:cNvSpPr txBox="1"/>
          <p:nvPr/>
        </p:nvSpPr>
        <p:spPr>
          <a:xfrm>
            <a:off x="251602" y="452251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Dexter kicked the football</a:t>
            </a: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26"/>
          <p:cNvSpPr txBox="1"/>
          <p:nvPr/>
        </p:nvSpPr>
        <p:spPr>
          <a:xfrm>
            <a:off x="251601" y="5395808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The whole class were working beautifully </a:t>
            </a: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"/>
          <p:cNvSpPr txBox="1"/>
          <p:nvPr/>
        </p:nvSpPr>
        <p:spPr>
          <a:xfrm>
            <a:off x="251600" y="2325837"/>
            <a:ext cx="11611397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Tx/>
              <a:defRPr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3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Add in your own sentence stems based on texts/content taught in class</a:t>
            </a:r>
          </a:p>
        </p:txBody>
      </p:sp>
      <p:sp>
        <p:nvSpPr>
          <p:cNvPr id="493" name="Google Shape;493;p26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independent clause</a:t>
            </a:r>
            <a:r>
              <a:rPr lang="en-AU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coordinating conjunction and finish the compound sentence.  </a:t>
            </a:r>
            <a:endParaRPr/>
          </a:p>
        </p:txBody>
      </p:sp>
      <p:pic>
        <p:nvPicPr>
          <p:cNvPr id="496" name="Google Shape;496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6"/>
          <p:cNvSpPr txBox="1"/>
          <p:nvPr/>
        </p:nvSpPr>
        <p:spPr>
          <a:xfrm>
            <a:off x="251602" y="452251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26"/>
          <p:cNvSpPr txBox="1"/>
          <p:nvPr/>
        </p:nvSpPr>
        <p:spPr>
          <a:xfrm>
            <a:off x="251601" y="5395808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12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generate compound sentences using coordinating conjunctions (FANBOYS) 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1589" y="543116"/>
            <a:ext cx="8858464" cy="147777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2 independent clauses joined by a comma and coordinating conjunction.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seven coordinating conjunctions are for, and, nor, but, or, yet, so (FANBOYS)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05983"/>
              </p:ext>
            </p:extLst>
          </p:nvPr>
        </p:nvGraphicFramePr>
        <p:xfrm>
          <a:off x="2897415" y="3742940"/>
          <a:ext cx="6009822" cy="120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546">
                  <a:extLst>
                    <a:ext uri="{9D8B030D-6E8A-4147-A177-3AD203B41FA5}">
                      <a16:colId xmlns:a16="http://schemas.microsoft.com/office/drawing/2014/main" val="3149593364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21463296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225540320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88389731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160771178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1095647347"/>
                    </a:ext>
                  </a:extLst>
                </a:gridCol>
                <a:gridCol w="858546">
                  <a:extLst>
                    <a:ext uri="{9D8B030D-6E8A-4147-A177-3AD203B41FA5}">
                      <a16:colId xmlns:a16="http://schemas.microsoft.com/office/drawing/2014/main" val="3957195811"/>
                    </a:ext>
                  </a:extLst>
                </a:gridCol>
              </a:tblGrid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72694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For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Nor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But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Or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Yet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 smtClean="0">
                          <a:solidFill>
                            <a:sysClr val="windowText" lastClr="000000"/>
                          </a:solidFill>
                        </a:rPr>
                        <a:t>So</a:t>
                      </a:r>
                      <a:endParaRPr lang="en-A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09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863" y="1581694"/>
            <a:ext cx="7164755" cy="5089070"/>
          </a:xfrm>
          <a:prstGeom prst="rect">
            <a:avLst/>
          </a:prstGeom>
        </p:spPr>
      </p:pic>
      <p:sp>
        <p:nvSpPr>
          <p:cNvPr id="9" name="Google Shape;150;p5"/>
          <p:cNvSpPr txBox="1"/>
          <p:nvPr/>
        </p:nvSpPr>
        <p:spPr>
          <a:xfrm>
            <a:off x="10203336" y="1141144"/>
            <a:ext cx="1988664" cy="166195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 you place the comma in a compound sentence?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26;p4"/>
          <p:cNvSpPr txBox="1"/>
          <p:nvPr/>
        </p:nvSpPr>
        <p:spPr>
          <a:xfrm>
            <a:off x="191589" y="543116"/>
            <a:ext cx="8858464" cy="1038578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 comma immediately after the first independent clause, then a coordinating conjunction, and finally the second independent clause.</a:t>
            </a:r>
            <a:endParaRPr lang="en-AU" sz="200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Noto Sans Symbols"/>
              <a:buChar char="▪"/>
            </a:pPr>
            <a:endParaRPr lang="en-A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30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191588" y="543115"/>
            <a:ext cx="9440881" cy="22553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2 independent clauses joined by a comma and coordinating conjunction.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seven coordinating conjunctions are for, and, nor, but, or, yet, so (FANBOYS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 comma immediately after the first independent clause, then a coordinating conjunction, and finally the second independent clause.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lang="en-AU" sz="20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dirty="0" smtClean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89613" y="2728079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Lily went to the store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closed. 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Harry was scared by the thunderstorm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screamed in fear.  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could all go to the skate park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could go to the playground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31" name="Google Shape;131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0181939" y="1250631"/>
            <a:ext cx="1988664" cy="375487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compound sentence?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independent clause in this sentence?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second independent clause in this sentence?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coordinating conjunction in this sentence?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3" name="Google Shape;143;p5"/>
          <p:cNvSpPr/>
          <p:nvPr/>
        </p:nvSpPr>
        <p:spPr>
          <a:xfrm>
            <a:off x="344589" y="2630513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Emily likes chocolate, lollies and ice-cream.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Zach will be in Sydney for three nights.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184987" y="3773561"/>
            <a:ext cx="8601295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using ‘and’ as part of a list. It is not joining two independent clauses. 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‘For’ is being used as a preposition, not a coordinating conjunction. </a:t>
            </a:r>
            <a:endParaRPr/>
          </a:p>
        </p:txBody>
      </p:sp>
      <p:pic>
        <p:nvPicPr>
          <p:cNvPr id="148" name="Google Shape;148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079790" y="2598911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compound sentence?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6;p4"/>
          <p:cNvSpPr txBox="1"/>
          <p:nvPr/>
        </p:nvSpPr>
        <p:spPr>
          <a:xfrm>
            <a:off x="69810" y="448214"/>
            <a:ext cx="9583595" cy="198447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2 independent clauses joined by a comma and coordinating conjunction.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seven coordinating conjunctions are for, and, nor, but, or, yet, so (FANBOYS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 comma immediately after the first independent clause, then a coordinating conjunction, and finally the second independent clause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20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dirty="0" smtClean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0" name="Google Shape;160;p6"/>
          <p:cNvSpPr/>
          <p:nvPr/>
        </p:nvSpPr>
        <p:spPr>
          <a:xfrm>
            <a:off x="299709" y="4020731"/>
            <a:ext cx="110241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Archie kicked the winning goal, and his team celebrated with him. 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99709" y="4832288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young boy didn’t want to go to the dentist, yet he went anyway. 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291454" y="558114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Everyone was busy, so I went to the movies alone.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0" y="375985"/>
            <a:ext cx="7010664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first independent clause.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comma and coordinating conjunction.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second independent clause.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10200488" y="749846"/>
            <a:ext cx="1988664" cy="335476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independent clause?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coordinating conjunction?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second independent clause? </a:t>
            </a:r>
            <a:endParaRPr/>
          </a:p>
        </p:txBody>
      </p:sp>
      <p:pic>
        <p:nvPicPr>
          <p:cNvPr id="166" name="Google Shape;166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/>
          <p:nvPr/>
        </p:nvSpPr>
        <p:spPr>
          <a:xfrm>
            <a:off x="394393" y="4519828"/>
            <a:ext cx="4903971" cy="98034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322181" y="4529682"/>
            <a:ext cx="4654413" cy="98034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429876" y="5283384"/>
            <a:ext cx="7322203" cy="9318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8649387" y="5308479"/>
            <a:ext cx="2674494" cy="68094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6"/>
          <p:cNvSpPr/>
          <p:nvPr/>
        </p:nvSpPr>
        <p:spPr>
          <a:xfrm rot="10800000" flipH="1">
            <a:off x="429876" y="6042096"/>
            <a:ext cx="3034684" cy="6164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4090977" y="6033171"/>
            <a:ext cx="4199583" cy="7056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5298363" y="3914375"/>
            <a:ext cx="1023817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7810486" y="4717745"/>
            <a:ext cx="780494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3371162" y="5491117"/>
            <a:ext cx="583268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191899" y="926761"/>
            <a:ext cx="9941146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>
                <a:latin typeface="Century Gothic"/>
                <a:ea typeface="Century Gothic"/>
                <a:cs typeface="Century Gothic"/>
                <a:sym typeface="Century Gothic"/>
              </a:rPr>
              <a:t>What sentences are compound?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It was very hot outside, so the ice-cream melted.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Archie had cereal for breakfast.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I missed the start of school, for the bus had a flat tyre.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Harry loves playing football so much.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/>
              <a:t>Zach missed soccer training, so he wasn’t allowed to play in the game.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0203336" y="917628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compound sentence?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081811" y="194939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745673" y="241748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697027" y="291920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7394445" y="3371822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794944" y="3999103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/>
        </p:nvSpPr>
        <p:spPr>
          <a:xfrm>
            <a:off x="321426" y="4897120"/>
            <a:ext cx="11616574" cy="175622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2 independent clauses joined by a comma and coordinating conjunction.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seven coordinating conjunctions are for, and, nor, but, or, yet, so (FANBOYS)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 comma immediately after the first independent clause, then a coordinating conjunction, and finally the second independent clause.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1972</Words>
  <Application>Microsoft Office PowerPoint</Application>
  <PresentationFormat>Widescreen</PresentationFormat>
  <Paragraphs>313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Noto Sans Symbols</vt:lpstr>
      <vt:lpstr>Quattrocento Sans</vt:lpstr>
      <vt:lpstr>Arial Rounded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9</cp:revision>
  <dcterms:created xsi:type="dcterms:W3CDTF">2021-08-04T08:19:39Z</dcterms:created>
  <dcterms:modified xsi:type="dcterms:W3CDTF">2022-11-07T05:52:44Z</dcterms:modified>
</cp:coreProperties>
</file>