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1"/>
  </p:notesMasterIdLst>
  <p:sldIdLst>
    <p:sldId id="257" r:id="rId3"/>
    <p:sldId id="258" r:id="rId4"/>
    <p:sldId id="271" r:id="rId5"/>
    <p:sldId id="316" r:id="rId6"/>
    <p:sldId id="317" r:id="rId7"/>
    <p:sldId id="303" r:id="rId8"/>
    <p:sldId id="260" r:id="rId9"/>
    <p:sldId id="261" r:id="rId10"/>
    <p:sldId id="262" r:id="rId11"/>
    <p:sldId id="321" r:id="rId12"/>
    <p:sldId id="305" r:id="rId13"/>
    <p:sldId id="306" r:id="rId14"/>
    <p:sldId id="284" r:id="rId15"/>
    <p:sldId id="285" r:id="rId16"/>
    <p:sldId id="307" r:id="rId17"/>
    <p:sldId id="308" r:id="rId18"/>
    <p:sldId id="318" r:id="rId19"/>
    <p:sldId id="297" r:id="rId20"/>
    <p:sldId id="310" r:id="rId21"/>
    <p:sldId id="311" r:id="rId22"/>
    <p:sldId id="293" r:id="rId23"/>
    <p:sldId id="312" r:id="rId24"/>
    <p:sldId id="319" r:id="rId25"/>
    <p:sldId id="313" r:id="rId26"/>
    <p:sldId id="320" r:id="rId27"/>
    <p:sldId id="275" r:id="rId28"/>
    <p:sldId id="314" r:id="rId29"/>
    <p:sldId id="315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2101" autoAdjust="0"/>
  </p:normalViewPr>
  <p:slideViewPr>
    <p:cSldViewPr snapToGrid="0">
      <p:cViewPr varScale="1">
        <p:scale>
          <a:sx n="79" d="100"/>
          <a:sy n="79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</a:t>
          </a:r>
          <a:r>
            <a:rPr lang="en-US" dirty="0"/>
            <a:t> an independent clause to add to a sentence stem beginning with a subordinating conjunction, to create a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an independent clause to add to a sentence stem beginning with a subordinating conjunction, to create a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 </a:t>
          </a:r>
          <a:r>
            <a:rPr lang="en-US" dirty="0"/>
            <a:t>an independent clause to add to a sentence stem beginning with a subordinating conjunction, to create a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an independent clause to add to a sentence stem beginning with a subordinating conjunction, to create a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 </a:t>
          </a:r>
          <a:r>
            <a:rPr lang="en-US" dirty="0"/>
            <a:t>an independent clause to add to a sentence stem beginning with a subordinating conjunction, to create a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an </a:t>
          </a:r>
          <a:r>
            <a:rPr lang="en-US"/>
            <a:t>independent clause </a:t>
          </a:r>
          <a:r>
            <a:rPr lang="en-US" dirty="0"/>
            <a:t>to add to a sentence stem beginning with a subordinating conjunction, to create a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an independent clause to add to a sentence stem beginning with a subordinating conjunction, to create a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</a:t>
          </a:r>
          <a:r>
            <a:rPr lang="en-US" sz="2400" kern="1200" dirty="0"/>
            <a:t> an independent clause to add to a sentence stem beginning with a subordinating conjunction, to create a complex sentence.</a:t>
          </a:r>
        </a:p>
      </dsp:txBody>
      <dsp:txXfrm>
        <a:off x="2961375" y="2662"/>
        <a:ext cx="8884128" cy="233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an independent clause to add to a sentence stem beginning with a subordinating conjunction, to create a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 </a:t>
          </a:r>
          <a:r>
            <a:rPr lang="en-US" sz="2400" kern="1200" dirty="0"/>
            <a:t>an independent clause to add to a sentence stem beginning with a subordinating conjunction, to create a complex sentence.</a:t>
          </a:r>
        </a:p>
      </dsp:txBody>
      <dsp:txXfrm>
        <a:off x="2961375" y="2662"/>
        <a:ext cx="8884128" cy="2337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an </a:t>
          </a:r>
          <a:r>
            <a:rPr lang="en-US" sz="2400" kern="1200"/>
            <a:t>independent clause </a:t>
          </a:r>
          <a:r>
            <a:rPr lang="en-US" sz="2400" kern="1200" dirty="0"/>
            <a:t>to add to a sentence stem beginning with a subordinating conjunction, to create a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 </a:t>
          </a:r>
          <a:r>
            <a:rPr lang="en-US" sz="2400" kern="1200" dirty="0"/>
            <a:t>an independent clause to add to a sentence stem beginning with a subordinating conjunction, to create a complex sentence.</a:t>
          </a:r>
        </a:p>
      </dsp:txBody>
      <dsp:txXfrm>
        <a:off x="2961375" y="2662"/>
        <a:ext cx="8884128" cy="233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5FF63-E99C-4D82-A136-61A4D3F9787F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4254-92AA-4614-95ED-83BAD9C0A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3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0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68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4254-92AA-4614-95ED-83BAD9C0AC6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00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5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49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3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41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78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63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23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150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922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01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92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3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14/04/2023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850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AU" b="1" dirty="0"/>
              <a:t>Year: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</a:t>
            </a:r>
            <a:r>
              <a:rPr lang="en-AU" b="1"/>
              <a:t>: 2</a:t>
            </a:r>
            <a:endParaRPr lang="en-AU" b="1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Complete sentence stems starting with a subordinate conjunctions depicting time, cause, concession, place and purpose to form a complex sentence (D, I)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Lauren Van </a:t>
            </a:r>
            <a:r>
              <a:rPr lang="en-AU" b="1" dirty="0" err="1"/>
              <a:t>Dongen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172C1-A013-4272-8D04-F869D0057FD1}"/>
              </a:ext>
            </a:extLst>
          </p:cNvPr>
          <p:cNvSpPr txBox="1"/>
          <p:nvPr/>
        </p:nvSpPr>
        <p:spPr>
          <a:xfrm>
            <a:off x="2200940" y="5295014"/>
            <a:ext cx="805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order for students to complete this lesson, they must have an understanding of what a clause is (as opposed to a phrase) and how to identify the subject and predicate in a clause. 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210107" y="464139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independent clauses 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match the conjunction?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If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you want to get better, </a:t>
            </a:r>
            <a:r>
              <a:rPr lang="en-AU" sz="24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work harder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I was tired, </a:t>
            </a:r>
            <a:r>
              <a:rPr lang="en-AU" sz="24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 not go to bed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Whether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you prefer soccer or football, </a:t>
            </a:r>
            <a:r>
              <a:rPr lang="en-AU" sz="24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sports require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AU" sz="2400" dirty="0">
                <a:solidFill>
                  <a:srgbClr val="00B050"/>
                </a:solidFill>
              </a:rPr>
              <a:t>      </a:t>
            </a:r>
            <a:r>
              <a:rPr lang="en-AU" sz="24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 athleticism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I was late for school, </a:t>
            </a:r>
            <a:r>
              <a:rPr lang="en-AU" sz="24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got in trouble. </a:t>
            </a:r>
            <a:endParaRPr lang="en-AU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203336" y="917628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Why does this sentence correctly/incorrectly demonstrate the relationship for this subordinating conjunction?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781600" y="149701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627213" y="252953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565870" y="351773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7760567" y="4859071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48" y="13596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8" y="22533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48" y="33274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9" y="468237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4F25BA-CA31-4790-918A-19CE1A50764B}"/>
              </a:ext>
            </a:extLst>
          </p:cNvPr>
          <p:cNvSpPr txBox="1"/>
          <p:nvPr/>
        </p:nvSpPr>
        <p:spPr>
          <a:xfrm>
            <a:off x="8194880" y="4474650"/>
            <a:ext cx="353378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sz="1800" dirty="0">
                <a:latin typeface="Century Gothic"/>
                <a:ea typeface="Century Gothic"/>
                <a:cs typeface="Century Gothic"/>
                <a:sym typeface="Century Gothic"/>
              </a:rPr>
              <a:t>Getting in trouble would be a likely consequence. Since would be a better conjunction.</a:t>
            </a:r>
            <a:endParaRPr lang="en-AU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BD38C9-48D7-43B6-B867-C58A61F213B1}"/>
              </a:ext>
            </a:extLst>
          </p:cNvPr>
          <p:cNvSpPr txBox="1"/>
          <p:nvPr/>
        </p:nvSpPr>
        <p:spPr>
          <a:xfrm>
            <a:off x="7030142" y="2250300"/>
            <a:ext cx="278588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dirty="0">
                <a:latin typeface="Century Gothic"/>
                <a:sym typeface="Century Gothic"/>
              </a:rPr>
              <a:t>A better conjunction for this sentence would be ‘although’ to show a contrast.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4020731"/>
            <a:ext cx="95381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Until you finish your dinner, you are not having ice-cream.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83228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So that Billy would remember his homework , he put it in his bag.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1454" y="558114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Even though it was the weekend, I still had homework to do.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377" y="348505"/>
            <a:ext cx="701066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subordinating conjunction.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dependent clause.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comma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independent clause.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46703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 – re-explanation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0488" y="749846"/>
            <a:ext cx="1988664" cy="363176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subordinating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dependent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Where does the comma go?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independent clause? 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0B24F1-7A65-4768-B851-7DC51FFAE30C}"/>
              </a:ext>
            </a:extLst>
          </p:cNvPr>
          <p:cNvSpPr/>
          <p:nvPr/>
        </p:nvSpPr>
        <p:spPr>
          <a:xfrm>
            <a:off x="4720686" y="4510239"/>
            <a:ext cx="4654413" cy="561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A8943-863D-4316-AE8D-B02A35C2D5FE}"/>
              </a:ext>
            </a:extLst>
          </p:cNvPr>
          <p:cNvSpPr/>
          <p:nvPr/>
        </p:nvSpPr>
        <p:spPr>
          <a:xfrm>
            <a:off x="7597839" y="5251647"/>
            <a:ext cx="293808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2B035E-0874-4DEF-B021-034294E150FE}"/>
              </a:ext>
            </a:extLst>
          </p:cNvPr>
          <p:cNvSpPr/>
          <p:nvPr/>
        </p:nvSpPr>
        <p:spPr>
          <a:xfrm>
            <a:off x="5772347" y="6004713"/>
            <a:ext cx="4065551" cy="571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4D242E-68D9-4C63-8326-AD0150BC263E}"/>
              </a:ext>
            </a:extLst>
          </p:cNvPr>
          <p:cNvSpPr/>
          <p:nvPr/>
        </p:nvSpPr>
        <p:spPr>
          <a:xfrm>
            <a:off x="299709" y="3889861"/>
            <a:ext cx="868692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A88649-A761-4A73-891A-09C847193212}"/>
              </a:ext>
            </a:extLst>
          </p:cNvPr>
          <p:cNvSpPr/>
          <p:nvPr/>
        </p:nvSpPr>
        <p:spPr>
          <a:xfrm>
            <a:off x="299709" y="4747760"/>
            <a:ext cx="1285252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0BE23-B60C-4E32-B1C3-FB4A9A18D1A6}"/>
              </a:ext>
            </a:extLst>
          </p:cNvPr>
          <p:cNvSpPr/>
          <p:nvPr/>
        </p:nvSpPr>
        <p:spPr>
          <a:xfrm>
            <a:off x="228348" y="5448408"/>
            <a:ext cx="2240532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4143C4-22F7-4CE1-8C8B-E650DA16A855}"/>
              </a:ext>
            </a:extLst>
          </p:cNvPr>
          <p:cNvSpPr/>
          <p:nvPr/>
        </p:nvSpPr>
        <p:spPr>
          <a:xfrm>
            <a:off x="4411419" y="4230539"/>
            <a:ext cx="258925" cy="407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E0EF53-7E73-4496-928B-B412B4E9B55D}"/>
              </a:ext>
            </a:extLst>
          </p:cNvPr>
          <p:cNvSpPr/>
          <p:nvPr/>
        </p:nvSpPr>
        <p:spPr>
          <a:xfrm>
            <a:off x="7310373" y="4885499"/>
            <a:ext cx="258925" cy="407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12F655-2008-4BB9-9292-F128E209FEB4}"/>
              </a:ext>
            </a:extLst>
          </p:cNvPr>
          <p:cNvSpPr/>
          <p:nvPr/>
        </p:nvSpPr>
        <p:spPr>
          <a:xfrm>
            <a:off x="5588870" y="5695688"/>
            <a:ext cx="239273" cy="4592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7A470E-FDA2-4C5D-AEBC-3F9D471202E7}"/>
              </a:ext>
            </a:extLst>
          </p:cNvPr>
          <p:cNvCxnSpPr>
            <a:cxnSpLocks/>
          </p:cNvCxnSpPr>
          <p:nvPr/>
        </p:nvCxnSpPr>
        <p:spPr>
          <a:xfrm flipV="1">
            <a:off x="410105" y="4508709"/>
            <a:ext cx="4103529" cy="19215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8B3777-FA0E-4F20-A566-02EEC197E54B}"/>
              </a:ext>
            </a:extLst>
          </p:cNvPr>
          <p:cNvCxnSpPr>
            <a:cxnSpLocks/>
          </p:cNvCxnSpPr>
          <p:nvPr/>
        </p:nvCxnSpPr>
        <p:spPr>
          <a:xfrm>
            <a:off x="417115" y="5196652"/>
            <a:ext cx="686471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3BF776-3446-4D45-A57C-AF97F04C599D}"/>
              </a:ext>
            </a:extLst>
          </p:cNvPr>
          <p:cNvCxnSpPr>
            <a:cxnSpLocks/>
          </p:cNvCxnSpPr>
          <p:nvPr/>
        </p:nvCxnSpPr>
        <p:spPr>
          <a:xfrm>
            <a:off x="410105" y="6033287"/>
            <a:ext cx="5291391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729383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72AD-595A-4FD3-972B-AECCDD321F6F}"/>
              </a:ext>
            </a:extLst>
          </p:cNvPr>
          <p:cNvSpPr txBox="1"/>
          <p:nvPr/>
        </p:nvSpPr>
        <p:spPr>
          <a:xfrm>
            <a:off x="1127760" y="854948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63272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Since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I was late for school, ____________________________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had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get a late note.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4616" y="3763808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didn't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get in trouble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lady was watering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her garden.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36017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Since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I was late for school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AU" sz="32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had</a:t>
            </a:r>
            <a:r>
              <a:rPr kumimoji="0" lang="en-AU" sz="3200" i="0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get a late note.</a:t>
            </a:r>
            <a:r>
              <a:rPr kumimoji="0" lang="en-AU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76264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independent clause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 most suitable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Whenever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there is a thunderstorm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_____________________.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06" y="32840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everyone forget the meeting.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dog hides under the table.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chickens ate the scraps.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Whenever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there is a thunderstorm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my dog hides under the table.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D56E53-59EC-42F6-88F2-D62E0099CF7C}"/>
              </a:ext>
            </a:extLst>
          </p:cNvPr>
          <p:cNvSpPr/>
          <p:nvPr/>
        </p:nvSpPr>
        <p:spPr>
          <a:xfrm>
            <a:off x="202269" y="621572"/>
            <a:ext cx="76264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5892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So that</a:t>
            </a:r>
            <a:r>
              <a:rPr lang="en-AU" sz="3200" dirty="0">
                <a:latin typeface="Century Gothic" panose="020B0502020202020204" pitchFamily="34" charset="0"/>
              </a:rPr>
              <a:t> Hayley improves her football skills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06" y="32840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meeting ran late.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eats ice-cream.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must attend training.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So that</a:t>
            </a:r>
            <a:r>
              <a:rPr lang="en-AU" sz="3200" dirty="0">
                <a:latin typeface="Century Gothic" panose="020B0502020202020204" pitchFamily="34" charset="0"/>
              </a:rPr>
              <a:t> Hayley improves her football skills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she must attend training.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17881E-0EA1-4F2A-9B1B-363D384C8DC6}"/>
              </a:ext>
            </a:extLst>
          </p:cNvPr>
          <p:cNvSpPr/>
          <p:nvPr/>
        </p:nvSpPr>
        <p:spPr>
          <a:xfrm>
            <a:off x="293875" y="630361"/>
            <a:ext cx="76264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40804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Although</a:t>
            </a:r>
            <a:r>
              <a:rPr lang="en-AU" sz="3200" dirty="0">
                <a:latin typeface="Century Gothic" panose="020B0502020202020204" pitchFamily="34" charset="0"/>
              </a:rPr>
              <a:t> Rue didn’t study for the test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06" y="3499534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failed.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managed to do really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well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dog was snoring.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Although</a:t>
            </a:r>
            <a:r>
              <a:rPr lang="en-AU" sz="3200" dirty="0">
                <a:latin typeface="Century Gothic" panose="020B0502020202020204" pitchFamily="34" charset="0"/>
              </a:rPr>
              <a:t> Rue didn’t study for the test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she managed to do really well.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D56E53-59EC-42F6-88F2-D62E0099CF7C}"/>
              </a:ext>
            </a:extLst>
          </p:cNvPr>
          <p:cNvSpPr/>
          <p:nvPr/>
        </p:nvSpPr>
        <p:spPr>
          <a:xfrm>
            <a:off x="202269" y="621572"/>
            <a:ext cx="76264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273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Since</a:t>
            </a:r>
            <a:r>
              <a:rPr lang="en-AU" sz="3200" dirty="0">
                <a:latin typeface="Century Gothic" panose="020B0502020202020204" pitchFamily="34" charset="0"/>
              </a:rPr>
              <a:t> Rue didn’t study for the test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06" y="3499534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failed.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managed to do really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well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dog was snoring.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Since</a:t>
            </a:r>
            <a:r>
              <a:rPr lang="en-AU" sz="3200" dirty="0">
                <a:latin typeface="Century Gothic" panose="020B0502020202020204" pitchFamily="34" charset="0"/>
              </a:rPr>
              <a:t> Rue didn’t study for the test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she failed.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D56E53-59EC-42F6-88F2-D62E0099CF7C}"/>
              </a:ext>
            </a:extLst>
          </p:cNvPr>
          <p:cNvSpPr/>
          <p:nvPr/>
        </p:nvSpPr>
        <p:spPr>
          <a:xfrm>
            <a:off x="202269" y="621572"/>
            <a:ext cx="762645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1045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D92DCA-B243-4876-99AC-1254D735FF04}"/>
              </a:ext>
            </a:extLst>
          </p:cNvPr>
          <p:cNvSpPr/>
          <p:nvPr/>
        </p:nvSpPr>
        <p:spPr>
          <a:xfrm>
            <a:off x="251598" y="516495"/>
            <a:ext cx="1104632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independent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2BC23-1801-4084-8A73-3650F624B2E0}"/>
              </a:ext>
            </a:extLst>
          </p:cNvPr>
          <p:cNvSpPr txBox="1"/>
          <p:nvPr/>
        </p:nvSpPr>
        <p:spPr>
          <a:xfrm>
            <a:off x="167481" y="1532158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Before</a:t>
            </a:r>
            <a:r>
              <a:rPr lang="en-AU" sz="3200" dirty="0">
                <a:latin typeface="Century Gothic" panose="020B0502020202020204" pitchFamily="34" charset="0"/>
              </a:rPr>
              <a:t> I sat down to eat dinner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_______________________.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CA51-F117-44BC-9907-B08CBE61905E}"/>
              </a:ext>
            </a:extLst>
          </p:cNvPr>
          <p:cNvSpPr txBox="1"/>
          <p:nvPr/>
        </p:nvSpPr>
        <p:spPr>
          <a:xfrm>
            <a:off x="251598" y="216088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my brother forgot his shoes.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41970-7D2C-4457-8AB3-6DE1AA3E3BDE}"/>
              </a:ext>
            </a:extLst>
          </p:cNvPr>
          <p:cNvSpPr txBox="1"/>
          <p:nvPr/>
        </p:nvSpPr>
        <p:spPr>
          <a:xfrm>
            <a:off x="4126067" y="2160887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washed my hands.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C5DC7-B2A5-4F23-8E3C-6FD2DCC6A060}"/>
              </a:ext>
            </a:extLst>
          </p:cNvPr>
          <p:cNvSpPr txBox="1"/>
          <p:nvPr/>
        </p:nvSpPr>
        <p:spPr>
          <a:xfrm>
            <a:off x="7878617" y="216256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we had spaghetti.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075D5-26FD-45FD-A9A8-892A92192DAF}"/>
              </a:ext>
            </a:extLst>
          </p:cNvPr>
          <p:cNvSpPr txBox="1"/>
          <p:nvPr/>
        </p:nvSpPr>
        <p:spPr>
          <a:xfrm>
            <a:off x="167481" y="3245047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While</a:t>
            </a:r>
            <a:r>
              <a:rPr lang="en-AU" sz="3200" dirty="0">
                <a:latin typeface="Century Gothic" panose="020B0502020202020204" pitchFamily="34" charset="0"/>
              </a:rPr>
              <a:t> it was raining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___________________________________.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A6E90-EC1F-4319-93DD-03360A44BDA5}"/>
              </a:ext>
            </a:extLst>
          </p:cNvPr>
          <p:cNvSpPr txBox="1"/>
          <p:nvPr/>
        </p:nvSpPr>
        <p:spPr>
          <a:xfrm>
            <a:off x="251598" y="4003829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Molly decided to read her book.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50004A-7EF8-458C-8216-93A956EFEF91}"/>
              </a:ext>
            </a:extLst>
          </p:cNvPr>
          <p:cNvSpPr txBox="1"/>
          <p:nvPr/>
        </p:nvSpPr>
        <p:spPr>
          <a:xfrm>
            <a:off x="4030463" y="4004618"/>
            <a:ext cx="3603289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we played in the sunshine.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C1805B-7771-4FE3-9E3E-F20125FD068C}"/>
              </a:ext>
            </a:extLst>
          </p:cNvPr>
          <p:cNvSpPr txBox="1"/>
          <p:nvPr/>
        </p:nvSpPr>
        <p:spPr>
          <a:xfrm>
            <a:off x="8115236" y="4003829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jumped in the puddles.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84C21D-5A38-4E09-A8F3-CFB4456B6788}"/>
              </a:ext>
            </a:extLst>
          </p:cNvPr>
          <p:cNvSpPr txBox="1"/>
          <p:nvPr/>
        </p:nvSpPr>
        <p:spPr>
          <a:xfrm>
            <a:off x="251598" y="5131943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As the sun came up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, _________________________________.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3D512-9F90-41FD-B9B4-D99D09500E11}"/>
              </a:ext>
            </a:extLst>
          </p:cNvPr>
          <p:cNvSpPr txBox="1"/>
          <p:nvPr/>
        </p:nvSpPr>
        <p:spPr>
          <a:xfrm>
            <a:off x="251598" y="580535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can’t find my toothbrush.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76D31-00E0-42F8-A79D-289146D68929}"/>
              </a:ext>
            </a:extLst>
          </p:cNvPr>
          <p:cNvSpPr txBox="1"/>
          <p:nvPr/>
        </p:nvSpPr>
        <p:spPr>
          <a:xfrm>
            <a:off x="4183416" y="5783792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Wren stretched in bed.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CF79B-4A10-4E41-9D27-61F65A32CE29}"/>
              </a:ext>
            </a:extLst>
          </p:cNvPr>
          <p:cNvSpPr txBox="1"/>
          <p:nvPr/>
        </p:nvSpPr>
        <p:spPr>
          <a:xfrm>
            <a:off x="7878617" y="5999234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It was night time.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034056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pic>
        <p:nvPicPr>
          <p:cNvPr id="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D17681B-28D7-412A-B34D-359A087F8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86879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F3B77-5C37-41A9-80BE-8B39C0320AE1}"/>
              </a:ext>
            </a:extLst>
          </p:cNvPr>
          <p:cNvSpPr txBox="1"/>
          <p:nvPr/>
        </p:nvSpPr>
        <p:spPr>
          <a:xfrm>
            <a:off x="1124989" y="4461748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02227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55" y="2866637"/>
            <a:ext cx="11401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As soon as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Nash understood the instructions, ________ ______________________________________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8000" y="913049"/>
            <a:ext cx="2794000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latin typeface="Century Gothic" panose="020B0502020202020204" pitchFamily="34" charset="0"/>
              </a:rPr>
              <a:t>Is the subordinating conjunction depicting time, cause, concession, place or purpose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98F23F12-8A5C-4BC2-B237-9F6E13191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6830F-2984-477C-A70B-388FDF67377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76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As soon as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the bell went, ____________________________.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D5DF8164-AB24-4DFB-889F-4F55C2F9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6830F-2984-477C-A70B-388FDF67377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7" y="3123270"/>
            <a:ext cx="115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Since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the electricity went out, __________________________.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E2E5E0C3-A5CB-4E46-AEE1-49D3E9E18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6830F-2984-477C-A70B-388FDF67377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76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Although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the electricity went out,______________________.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E136AC4D-DEEA-407B-AC56-C97E49A7C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03545" y="5480185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6830F-2984-477C-A70B-388FDF67377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76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u="sng" dirty="0">
                <a:latin typeface="Century Gothic" panose="020B0502020202020204" pitchFamily="34" charset="0"/>
              </a:rPr>
              <a:t>Wherever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the cat is hiding, ____________________________.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0449C53D-9C47-4AFE-B62F-7E6EBD0CF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30177" y="5271884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67" y="815997"/>
            <a:ext cx="9941146" cy="5726588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000" dirty="0"/>
              <a:t>Which independent clauses </a:t>
            </a:r>
            <a:r>
              <a:rPr lang="en-AU" sz="2000" dirty="0">
                <a:latin typeface="Century Gothic"/>
                <a:ea typeface="Century Gothic"/>
                <a:cs typeface="Century Gothic"/>
                <a:sym typeface="Century Gothic"/>
              </a:rPr>
              <a:t>match the conjunction?</a:t>
            </a:r>
            <a:endParaRPr lang="en-AU" sz="2000" dirty="0"/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Although it was raining, 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we still went to the park</a:t>
            </a: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Since it was raining, 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we splashed in the puddles.</a:t>
            </a:r>
            <a:b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Although </a:t>
            </a:r>
            <a:r>
              <a:rPr lang="en-AU" sz="2400" dirty="0">
                <a:ea typeface="Verdana" panose="020B0604030504040204" pitchFamily="34" charset="0"/>
              </a:rPr>
              <a:t>I was nervous,</a:t>
            </a:r>
            <a:r>
              <a:rPr lang="en-AU" sz="2400" dirty="0">
                <a:solidFill>
                  <a:srgbClr val="00B050"/>
                </a:solidFill>
                <a:ea typeface="Verdana" panose="020B0604030504040204" pitchFamily="34" charset="0"/>
              </a:rPr>
              <a:t> I enjoyed the first day of school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Although I was late, 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 got in trouble by the teacher.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ea typeface="Verdana" panose="020B0604030504040204" pitchFamily="34" charset="0"/>
              </a:rPr>
              <a:t>Although I was late, </a:t>
            </a:r>
            <a:r>
              <a:rPr lang="en-AU" sz="2400" dirty="0">
                <a:solidFill>
                  <a:srgbClr val="00B050"/>
                </a:solidFill>
                <a:ea typeface="Verdana" panose="020B0604030504040204" pitchFamily="34" charset="0"/>
              </a:rPr>
              <a:t>I did not get into trouble. </a:t>
            </a:r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does/doesn’t this sentence make sense?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022949" y="1933415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081811" y="2715889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297730" y="3532556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432138" y="4468892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5759D44-440E-4479-B363-85C51C462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617718" y="5299387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r>
              <a:rPr lang="en-A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When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Makayla went to football training,______________.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Alice brushed</a:t>
            </a:r>
            <a:r>
              <a:rPr kumimoji="0" lang="en-A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her hair, ____________________________.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2" y="52137"/>
            <a:ext cx="674078" cy="67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F1038-118C-4078-9CCB-BC3AAFED35D8}"/>
              </a:ext>
            </a:extLst>
          </p:cNvPr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Although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the movie had great reviews</a:t>
            </a:r>
            <a:r>
              <a:rPr kumimoji="0" lang="en-A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,_______________.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29379-86AC-4473-A4DC-7917A8059A2C}"/>
              </a:ext>
            </a:extLst>
          </p:cNvPr>
          <p:cNvSpPr txBox="1"/>
          <p:nvPr/>
        </p:nvSpPr>
        <p:spPr>
          <a:xfrm>
            <a:off x="251601" y="5395808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A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Since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the movie had great reviews</a:t>
            </a:r>
            <a:r>
              <a:rPr kumimoji="0" lang="en-AU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,___________________. 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E483-FA45-48BD-B189-563FBD86FBA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99" y="387617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2" y="52137"/>
            <a:ext cx="674078" cy="67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F1038-118C-4078-9CCB-BC3AAFED35D8}"/>
              </a:ext>
            </a:extLst>
          </p:cNvPr>
          <p:cNvSpPr txBox="1"/>
          <p:nvPr/>
        </p:nvSpPr>
        <p:spPr>
          <a:xfrm>
            <a:off x="251599" y="507179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E483-FA45-48BD-B189-563FBD86FBA1}"/>
              </a:ext>
            </a:extLst>
          </p:cNvPr>
          <p:cNvSpPr/>
          <p:nvPr/>
        </p:nvSpPr>
        <p:spPr>
          <a:xfrm>
            <a:off x="447189" y="518466"/>
            <a:ext cx="78194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(subordinating conjunction with dependent clause)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subordinating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Generate an independent clause that relates to the dependent clause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244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8400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pic>
        <p:nvPicPr>
          <p:cNvPr id="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D17681B-28D7-412A-B34D-359A087F8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86879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D17681B-28D7-412A-B34D-359A087F8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4387136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complete sentence stems starting with a subordinate conjunction to form a complex sentence (D, 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0" y="369331"/>
            <a:ext cx="8858464" cy="147777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A subordinating conjunction combines a dependent clause and an independent clause to form a complex sentence.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Subordinating conjunctions can depict time, cause, concession, place and purpose.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C636B-24EC-4E69-80E7-1D81EC19EAC0}"/>
              </a:ext>
            </a:extLst>
          </p:cNvPr>
          <p:cNvSpPr txBox="1"/>
          <p:nvPr/>
        </p:nvSpPr>
        <p:spPr>
          <a:xfrm>
            <a:off x="821178" y="3263604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dependent clause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032C8-F4E6-40C5-8D71-62C7ABA9F96A}"/>
              </a:ext>
            </a:extLst>
          </p:cNvPr>
          <p:cNvSpPr txBox="1"/>
          <p:nvPr/>
        </p:nvSpPr>
        <p:spPr>
          <a:xfrm>
            <a:off x="4944862" y="3263604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independent clause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5757A-C984-4AB7-95F0-041D1C003B35}"/>
              </a:ext>
            </a:extLst>
          </p:cNvPr>
          <p:cNvSpPr txBox="1"/>
          <p:nvPr/>
        </p:nvSpPr>
        <p:spPr>
          <a:xfrm>
            <a:off x="821178" y="3862203"/>
            <a:ext cx="379964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dottedHeavy" dirty="0">
                <a:latin typeface="Century Gothic" panose="020B0502020202020204" pitchFamily="34" charset="0"/>
              </a:rPr>
              <a:t>When the cake is brown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8E144-F53E-4671-80F6-14410A1ECF6D}"/>
              </a:ext>
            </a:extLst>
          </p:cNvPr>
          <p:cNvSpPr txBox="1"/>
          <p:nvPr/>
        </p:nvSpPr>
        <p:spPr>
          <a:xfrm>
            <a:off x="4944862" y="3846042"/>
            <a:ext cx="50391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Century Gothic" panose="020B0502020202020204" pitchFamily="34" charset="0"/>
              </a:rPr>
              <a:t>take it out of the oven.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6E50-D296-42AD-85FC-5F17E60DF76F}"/>
              </a:ext>
            </a:extLst>
          </p:cNvPr>
          <p:cNvSpPr txBox="1"/>
          <p:nvPr/>
        </p:nvSpPr>
        <p:spPr>
          <a:xfrm>
            <a:off x="4620821" y="3769869"/>
            <a:ext cx="3121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C6442-BD9D-48D8-BD2A-CFE6E1DA95CC}"/>
              </a:ext>
            </a:extLst>
          </p:cNvPr>
          <p:cNvSpPr txBox="1"/>
          <p:nvPr/>
        </p:nvSpPr>
        <p:spPr>
          <a:xfrm>
            <a:off x="5253749" y="4970569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dependent clause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34463-E8BC-4CE0-AA55-A1C12286DD9C}"/>
              </a:ext>
            </a:extLst>
          </p:cNvPr>
          <p:cNvSpPr txBox="1"/>
          <p:nvPr/>
        </p:nvSpPr>
        <p:spPr>
          <a:xfrm>
            <a:off x="821177" y="4935590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independent clause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1B5B9A-5286-42E5-A795-A737EA905E89}"/>
              </a:ext>
            </a:extLst>
          </p:cNvPr>
          <p:cNvSpPr txBox="1"/>
          <p:nvPr/>
        </p:nvSpPr>
        <p:spPr>
          <a:xfrm>
            <a:off x="1472779" y="5454980"/>
            <a:ext cx="50391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Century Gothic" panose="020B0502020202020204" pitchFamily="34" charset="0"/>
              </a:rPr>
              <a:t>Take it out of the oven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B5525-1461-4895-A619-7DD86B69D0CC}"/>
              </a:ext>
            </a:extLst>
          </p:cNvPr>
          <p:cNvSpPr txBox="1"/>
          <p:nvPr/>
        </p:nvSpPr>
        <p:spPr>
          <a:xfrm>
            <a:off x="4855199" y="5454980"/>
            <a:ext cx="379964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dottedHeavy" dirty="0">
                <a:latin typeface="Century Gothic" panose="020B0502020202020204" pitchFamily="34" charset="0"/>
              </a:rPr>
              <a:t>when the cake is brown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E0352D-B304-4F7B-8DB2-9B35EC9E11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69" r="28492" b="35628"/>
          <a:stretch/>
        </p:blipFill>
        <p:spPr>
          <a:xfrm>
            <a:off x="10175249" y="3575236"/>
            <a:ext cx="1245140" cy="5739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37A91D-3FD6-4AB2-A903-767243190B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87" t="17226" r="33595" b="37959"/>
          <a:stretch/>
        </p:blipFill>
        <p:spPr>
          <a:xfrm>
            <a:off x="10383903" y="5125083"/>
            <a:ext cx="894650" cy="5697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C4D00A-2948-47DE-AC76-87825A710FFD}"/>
              </a:ext>
            </a:extLst>
          </p:cNvPr>
          <p:cNvSpPr txBox="1"/>
          <p:nvPr/>
        </p:nvSpPr>
        <p:spPr>
          <a:xfrm>
            <a:off x="432070" y="6306701"/>
            <a:ext cx="982472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Today we are focussing on the D,I sentence structure. </a:t>
            </a:r>
          </a:p>
        </p:txBody>
      </p:sp>
    </p:spTree>
    <p:extLst>
      <p:ext uri="{BB962C8B-B14F-4D97-AF65-F5344CB8AC3E}">
        <p14:creationId xmlns:p14="http://schemas.microsoft.com/office/powerpoint/2010/main" val="29381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0;p5"/>
          <p:cNvSpPr txBox="1"/>
          <p:nvPr/>
        </p:nvSpPr>
        <p:spPr>
          <a:xfrm>
            <a:off x="10203336" y="1141144"/>
            <a:ext cx="1988664" cy="144650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you use a comma in a complex sentence?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26;p4"/>
          <p:cNvSpPr txBox="1"/>
          <p:nvPr/>
        </p:nvSpPr>
        <p:spPr>
          <a:xfrm>
            <a:off x="191589" y="543116"/>
            <a:ext cx="8858464" cy="133432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If the dependent clause comes before the independent clause, there is a comma separating the two clauses.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If the independent clause is first (and the conjunction is in the middle), there is no comma needed.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09" y="2642723"/>
            <a:ext cx="5712645" cy="402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56607"/>
            <a:ext cx="5567503" cy="38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36725-0FFE-4856-BAC4-791643044669}"/>
              </a:ext>
            </a:extLst>
          </p:cNvPr>
          <p:cNvSpPr txBox="1"/>
          <p:nvPr/>
        </p:nvSpPr>
        <p:spPr>
          <a:xfrm>
            <a:off x="955040" y="6096000"/>
            <a:ext cx="982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Full list from </a:t>
            </a:r>
            <a:r>
              <a:rPr lang="en-AU" i="1" dirty="0"/>
              <a:t>Writing Matters Developing Sentence Skills in Students of All Ages </a:t>
            </a:r>
            <a:r>
              <a:rPr lang="en-AU" dirty="0"/>
              <a:t>(William Van Cleave) – provide to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B5FF8-BD85-4345-BB49-C1772ADC713E}"/>
              </a:ext>
            </a:extLst>
          </p:cNvPr>
          <p:cNvSpPr txBox="1"/>
          <p:nvPr/>
        </p:nvSpPr>
        <p:spPr>
          <a:xfrm>
            <a:off x="393405" y="177225"/>
            <a:ext cx="10972799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/>
              <a:t>Subordinating conjunctions categorised by function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22C5FEB-89FF-4965-80FA-FAB3600E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86" y="2051184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449101" y="209104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Before </a:t>
            </a:r>
            <a:r>
              <a:rPr lang="en-AU" dirty="0">
                <a:latin typeface="Century Gothic" panose="020B0502020202020204" pitchFamily="34" charset="0"/>
              </a:rPr>
              <a:t>I go to bed</a:t>
            </a:r>
            <a:r>
              <a:rPr lang="en-AU" b="1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 I brush my teeth</a:t>
            </a:r>
            <a:r>
              <a:rPr lang="en-AU" b="1" dirty="0">
                <a:latin typeface="Century Gothic" panose="020B0502020202020204" pitchFamily="34" charset="0"/>
              </a:rPr>
              <a:t>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Although </a:t>
            </a:r>
            <a:r>
              <a:rPr lang="en-AU" dirty="0">
                <a:latin typeface="Century Gothic" panose="020B0502020202020204" pitchFamily="34" charset="0"/>
              </a:rPr>
              <a:t>Lily wrote herself a note</a:t>
            </a:r>
            <a:r>
              <a:rPr lang="en-AU" b="1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she forgot to pack her hat for school.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3. Since </a:t>
            </a:r>
            <a:r>
              <a:rPr lang="en-AU" dirty="0">
                <a:latin typeface="Century Gothic" panose="020B0502020202020204" pitchFamily="34" charset="0"/>
              </a:rPr>
              <a:t>Harry ate all his dinner, </a:t>
            </a:r>
            <a:r>
              <a:rPr lang="en-AU" u="sng" dirty="0">
                <a:latin typeface="Century Gothic" panose="020B0502020202020204" pitchFamily="34" charset="0"/>
              </a:rPr>
              <a:t>he was allowed to eat ice-cream for dessert.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497376" y="2343883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subordinating conjunction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dependent clause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independent clause in this sentence?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503891" y="1815823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dirty="0">
                <a:latin typeface="Century Gothic" panose="020B0502020202020204" pitchFamily="34" charset="0"/>
              </a:rPr>
              <a:t>Although I was hungry, I ate the whole burger.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88536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dirty="0">
                <a:latin typeface="Century Gothic" panose="020B0502020202020204" pitchFamily="34" charset="0"/>
              </a:rPr>
              <a:t>Since I studied every day, I failed my test.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Although indicates a contrast relationship. ‘Since’ would be a better fit.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402565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‘Since’ indicates a reason, not a contrast/concession. ‘Although’ would be a better fit.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437734" y="1856284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doesn’t the conjunction fit?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4020731"/>
            <a:ext cx="94708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After the movie is finished, we are going to get a coffee.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83228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Although Archie loves soccer, he doesn’t really like rugby.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1454" y="558114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Since it was Emily’s birthday, she invited her friends to her party.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28" y="394461"/>
            <a:ext cx="7010664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Write the sentence on your board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conjunction.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dependent clause.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comma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independent clause.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0488" y="749846"/>
            <a:ext cx="1988664" cy="363176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subordinating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dependent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Where does the comma go?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independent clause? 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0B24F1-7A65-4768-B851-7DC51FFAE30C}"/>
              </a:ext>
            </a:extLst>
          </p:cNvPr>
          <p:cNvSpPr/>
          <p:nvPr/>
        </p:nvSpPr>
        <p:spPr>
          <a:xfrm>
            <a:off x="4670344" y="4508709"/>
            <a:ext cx="465441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A8943-863D-4316-AE8D-B02A35C2D5FE}"/>
              </a:ext>
            </a:extLst>
          </p:cNvPr>
          <p:cNvSpPr/>
          <p:nvPr/>
        </p:nvSpPr>
        <p:spPr>
          <a:xfrm>
            <a:off x="5296586" y="5272089"/>
            <a:ext cx="4294453" cy="603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2B035E-0874-4DEF-B021-034294E150FE}"/>
              </a:ext>
            </a:extLst>
          </p:cNvPr>
          <p:cNvSpPr/>
          <p:nvPr/>
        </p:nvSpPr>
        <p:spPr>
          <a:xfrm>
            <a:off x="5015343" y="6041868"/>
            <a:ext cx="5439297" cy="618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4D242E-68D9-4C63-8326-AD0150BC263E}"/>
              </a:ext>
            </a:extLst>
          </p:cNvPr>
          <p:cNvSpPr/>
          <p:nvPr/>
        </p:nvSpPr>
        <p:spPr>
          <a:xfrm>
            <a:off x="299709" y="3896304"/>
            <a:ext cx="1023817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A88649-A761-4A73-891A-09C847193212}"/>
              </a:ext>
            </a:extLst>
          </p:cNvPr>
          <p:cNvSpPr/>
          <p:nvPr/>
        </p:nvSpPr>
        <p:spPr>
          <a:xfrm>
            <a:off x="291454" y="4669713"/>
            <a:ext cx="1600211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0BE23-B60C-4E32-B1C3-FB4A9A18D1A6}"/>
              </a:ext>
            </a:extLst>
          </p:cNvPr>
          <p:cNvSpPr/>
          <p:nvPr/>
        </p:nvSpPr>
        <p:spPr>
          <a:xfrm>
            <a:off x="228348" y="5448408"/>
            <a:ext cx="1095177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4143C4-22F7-4CE1-8C8B-E650DA16A855}"/>
              </a:ext>
            </a:extLst>
          </p:cNvPr>
          <p:cNvSpPr/>
          <p:nvPr/>
        </p:nvSpPr>
        <p:spPr>
          <a:xfrm>
            <a:off x="4411419" y="4230539"/>
            <a:ext cx="258925" cy="407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E0EF53-7E73-4496-928B-B412B4E9B55D}"/>
              </a:ext>
            </a:extLst>
          </p:cNvPr>
          <p:cNvSpPr/>
          <p:nvPr/>
        </p:nvSpPr>
        <p:spPr>
          <a:xfrm>
            <a:off x="5015343" y="4969282"/>
            <a:ext cx="258925" cy="407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12F655-2008-4BB9-9292-F128E209FEB4}"/>
              </a:ext>
            </a:extLst>
          </p:cNvPr>
          <p:cNvSpPr/>
          <p:nvPr/>
        </p:nvSpPr>
        <p:spPr>
          <a:xfrm>
            <a:off x="4776070" y="5702516"/>
            <a:ext cx="239274" cy="4592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007B05-3F5A-4CCD-BD6D-7F7A8A3A8669}"/>
              </a:ext>
            </a:extLst>
          </p:cNvPr>
          <p:cNvCxnSpPr>
            <a:cxnSpLocks/>
          </p:cNvCxnSpPr>
          <p:nvPr/>
        </p:nvCxnSpPr>
        <p:spPr>
          <a:xfrm flipV="1">
            <a:off x="410105" y="4508709"/>
            <a:ext cx="4103529" cy="19215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32444A-D5BE-437D-9431-ACB873C8AFB4}"/>
              </a:ext>
            </a:extLst>
          </p:cNvPr>
          <p:cNvCxnSpPr>
            <a:cxnSpLocks/>
          </p:cNvCxnSpPr>
          <p:nvPr/>
        </p:nvCxnSpPr>
        <p:spPr>
          <a:xfrm flipV="1">
            <a:off x="437352" y="5213822"/>
            <a:ext cx="4707453" cy="22304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FF9C0C-48A7-44AD-AB56-A6A6E11508CD}"/>
              </a:ext>
            </a:extLst>
          </p:cNvPr>
          <p:cNvCxnSpPr>
            <a:cxnSpLocks/>
          </p:cNvCxnSpPr>
          <p:nvPr/>
        </p:nvCxnSpPr>
        <p:spPr>
          <a:xfrm>
            <a:off x="437352" y="5993680"/>
            <a:ext cx="445835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1826</Words>
  <Application>Microsoft Office PowerPoint</Application>
  <PresentationFormat>Widescreen</PresentationFormat>
  <Paragraphs>247</Paragraphs>
  <Slides>28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Rounded</vt:lpstr>
      <vt:lpstr>Arial Rounded MT Bold</vt:lpstr>
      <vt:lpstr>Calibri</vt:lpstr>
      <vt:lpstr>Century Gothic</vt:lpstr>
      <vt:lpstr>Noto Sans Symbols</vt:lpstr>
      <vt:lpstr>Segoe UI Symbol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91</cp:revision>
  <cp:lastPrinted>2023-02-23T03:04:29Z</cp:lastPrinted>
  <dcterms:created xsi:type="dcterms:W3CDTF">2021-08-04T08:19:39Z</dcterms:created>
  <dcterms:modified xsi:type="dcterms:W3CDTF">2023-04-14T09:42:34Z</dcterms:modified>
</cp:coreProperties>
</file>