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9"/>
  </p:notesMasterIdLst>
  <p:sldIdLst>
    <p:sldId id="257" r:id="rId3"/>
    <p:sldId id="258" r:id="rId4"/>
    <p:sldId id="271" r:id="rId5"/>
    <p:sldId id="316" r:id="rId6"/>
    <p:sldId id="317" r:id="rId7"/>
    <p:sldId id="303" r:id="rId8"/>
    <p:sldId id="260" r:id="rId9"/>
    <p:sldId id="261" r:id="rId10"/>
    <p:sldId id="262" r:id="rId11"/>
    <p:sldId id="321" r:id="rId12"/>
    <p:sldId id="322" r:id="rId13"/>
    <p:sldId id="306" r:id="rId14"/>
    <p:sldId id="284" r:id="rId15"/>
    <p:sldId id="285" r:id="rId16"/>
    <p:sldId id="323" r:id="rId17"/>
    <p:sldId id="324" r:id="rId18"/>
    <p:sldId id="325" r:id="rId19"/>
    <p:sldId id="297" r:id="rId20"/>
    <p:sldId id="328" r:id="rId21"/>
    <p:sldId id="311" r:id="rId22"/>
    <p:sldId id="293" r:id="rId23"/>
    <p:sldId id="326" r:id="rId24"/>
    <p:sldId id="327" r:id="rId25"/>
    <p:sldId id="275" r:id="rId26"/>
    <p:sldId id="314" r:id="rId27"/>
    <p:sldId id="329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92101" autoAdjust="0"/>
  </p:normalViewPr>
  <p:slideViewPr>
    <p:cSldViewPr snapToGrid="0">
      <p:cViewPr varScale="1">
        <p:scale>
          <a:sx n="75" d="100"/>
          <a:sy n="75" d="100"/>
        </p:scale>
        <p:origin x="5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</a:t>
          </a:r>
          <a:r>
            <a:rPr lang="en-US" dirty="0"/>
            <a:t> a dependent clause to complete the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 dependent clause to complete the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</a:t>
          </a:r>
          <a:r>
            <a:rPr lang="en-US" dirty="0"/>
            <a:t> a dependent clause to complete the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 dependent clause to complete the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B7CB6-3D23-475C-B228-EDB4237F326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BE629-139D-4235-B4C7-EA9BF109167E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1</a:t>
          </a:r>
        </a:p>
      </dgm:t>
    </dgm:pt>
    <dgm:pt modelId="{57FA8D99-FF3D-4AD1-BE32-698E093284BA}" type="parTrans" cxnId="{6170AA40-45AB-46DC-8DD1-BD2B73D711DD}">
      <dgm:prSet/>
      <dgm:spPr/>
      <dgm:t>
        <a:bodyPr/>
        <a:lstStyle/>
        <a:p>
          <a:endParaRPr lang="en-US"/>
        </a:p>
      </dgm:t>
    </dgm:pt>
    <dgm:pt modelId="{B0F54EAD-6012-4D16-9612-0460096A5BB5}" type="sibTrans" cxnId="{6170AA40-45AB-46DC-8DD1-BD2B73D711DD}">
      <dgm:prSet/>
      <dgm:spPr/>
      <dgm:t>
        <a:bodyPr/>
        <a:lstStyle/>
        <a:p>
          <a:endParaRPr lang="en-US"/>
        </a:p>
      </dgm:t>
    </dgm:pt>
    <dgm:pt modelId="{3D5998EC-22BC-4B54-9C61-8CEAE157797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Select</a:t>
          </a:r>
          <a:r>
            <a:rPr lang="en-US" dirty="0"/>
            <a:t> a dependent clause to complete the complex sentence.</a:t>
          </a:r>
        </a:p>
      </dgm:t>
    </dgm:pt>
    <dgm:pt modelId="{AACEC234-23CA-4BFF-831C-712AC8F09D68}" type="parTrans" cxnId="{1C897813-654B-4727-B5C1-1B9B4C5D1F37}">
      <dgm:prSet/>
      <dgm:spPr/>
      <dgm:t>
        <a:bodyPr/>
        <a:lstStyle/>
        <a:p>
          <a:endParaRPr lang="en-US"/>
        </a:p>
      </dgm:t>
    </dgm:pt>
    <dgm:pt modelId="{A2A09BA0-A109-42AD-A1DA-4A3493E7AA35}" type="sibTrans" cxnId="{1C897813-654B-4727-B5C1-1B9B4C5D1F37}">
      <dgm:prSet/>
      <dgm:spPr/>
      <dgm:t>
        <a:bodyPr/>
        <a:lstStyle/>
        <a:p>
          <a:endParaRPr lang="en-US"/>
        </a:p>
      </dgm:t>
    </dgm:pt>
    <dgm:pt modelId="{3BD62F54-8C36-4F14-AF99-8506981799D1}">
      <dgm:prSet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/>
            <a:t>2</a:t>
          </a:r>
        </a:p>
      </dgm:t>
    </dgm:pt>
    <dgm:pt modelId="{8BB838C3-79CA-45C6-8075-28E9C405C3D8}" type="parTrans" cxnId="{00CDDE3E-389F-4F2F-A1A0-20FCE1881427}">
      <dgm:prSet/>
      <dgm:spPr/>
      <dgm:t>
        <a:bodyPr/>
        <a:lstStyle/>
        <a:p>
          <a:endParaRPr lang="en-US"/>
        </a:p>
      </dgm:t>
    </dgm:pt>
    <dgm:pt modelId="{646BCA5F-E4D7-4047-B15C-E0AE17A8A650}" type="sibTrans" cxnId="{00CDDE3E-389F-4F2F-A1A0-20FCE1881427}">
      <dgm:prSet/>
      <dgm:spPr/>
      <dgm:t>
        <a:bodyPr/>
        <a:lstStyle/>
        <a:p>
          <a:endParaRPr lang="en-US"/>
        </a:p>
      </dgm:t>
    </dgm:pt>
    <dgm:pt modelId="{EF4C8969-AE2E-4285-8468-F0C590CA10D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/>
            <a:t>Generate</a:t>
          </a:r>
          <a:r>
            <a:rPr lang="en-US" dirty="0"/>
            <a:t> a dependent clause to complete the complex sentence.. </a:t>
          </a:r>
        </a:p>
      </dgm:t>
    </dgm:pt>
    <dgm:pt modelId="{D7CB6839-E550-45B3-9E73-E7781F1F5C80}" type="parTrans" cxnId="{CDF0563A-DC59-414C-BEB0-076C392BE946}">
      <dgm:prSet/>
      <dgm:spPr/>
      <dgm:t>
        <a:bodyPr/>
        <a:lstStyle/>
        <a:p>
          <a:endParaRPr lang="en-US"/>
        </a:p>
      </dgm:t>
    </dgm:pt>
    <dgm:pt modelId="{1EA1478B-9851-4BB7-8805-D8DBBE1C3E3C}" type="sibTrans" cxnId="{CDF0563A-DC59-414C-BEB0-076C392BE946}">
      <dgm:prSet/>
      <dgm:spPr/>
      <dgm:t>
        <a:bodyPr/>
        <a:lstStyle/>
        <a:p>
          <a:endParaRPr lang="en-US"/>
        </a:p>
      </dgm:t>
    </dgm:pt>
    <dgm:pt modelId="{A6477D92-1CB9-429B-B1A1-D5AEA3EFE2F7}" type="pres">
      <dgm:prSet presAssocID="{CAAB7CB6-3D23-475C-B228-EDB4237F3267}" presName="Name0" presStyleCnt="0">
        <dgm:presLayoutVars>
          <dgm:dir/>
          <dgm:animLvl val="lvl"/>
          <dgm:resizeHandles val="exact"/>
        </dgm:presLayoutVars>
      </dgm:prSet>
      <dgm:spPr/>
    </dgm:pt>
    <dgm:pt modelId="{FB308512-3341-4C7F-A87D-B36D9A018B44}" type="pres">
      <dgm:prSet presAssocID="{3BD62F54-8C36-4F14-AF99-8506981799D1}" presName="boxAndChildren" presStyleCnt="0"/>
      <dgm:spPr/>
    </dgm:pt>
    <dgm:pt modelId="{72AFD3F5-7936-47E2-A558-01874F3EFA78}" type="pres">
      <dgm:prSet presAssocID="{3BD62F54-8C36-4F14-AF99-8506981799D1}" presName="parentTextBox" presStyleLbl="alignNode1" presStyleIdx="0" presStyleCnt="2"/>
      <dgm:spPr/>
    </dgm:pt>
    <dgm:pt modelId="{9B6EA8BB-5529-496E-8CF3-1AF68A379153}" type="pres">
      <dgm:prSet presAssocID="{3BD62F54-8C36-4F14-AF99-8506981799D1}" presName="descendantBox" presStyleLbl="bgAccFollowNode1" presStyleIdx="0" presStyleCnt="2"/>
      <dgm:spPr/>
    </dgm:pt>
    <dgm:pt modelId="{3E18BE93-F6F0-4C27-9193-44AB8E54384A}" type="pres">
      <dgm:prSet presAssocID="{B0F54EAD-6012-4D16-9612-0460096A5BB5}" presName="sp" presStyleCnt="0"/>
      <dgm:spPr/>
    </dgm:pt>
    <dgm:pt modelId="{62673CD7-AC92-4DC2-9C6D-424221802B47}" type="pres">
      <dgm:prSet presAssocID="{B14BE629-139D-4235-B4C7-EA9BF109167E}" presName="arrowAndChildren" presStyleCnt="0"/>
      <dgm:spPr/>
    </dgm:pt>
    <dgm:pt modelId="{06866AEB-CF6E-4470-B5A9-1B43EC239B85}" type="pres">
      <dgm:prSet presAssocID="{B14BE629-139D-4235-B4C7-EA9BF109167E}" presName="parentTextArrow" presStyleLbl="node1" presStyleIdx="0" presStyleCnt="0"/>
      <dgm:spPr/>
    </dgm:pt>
    <dgm:pt modelId="{00089AF0-B46C-4331-88FD-8DC879566460}" type="pres">
      <dgm:prSet presAssocID="{B14BE629-139D-4235-B4C7-EA9BF109167E}" presName="arrow" presStyleLbl="alignNode1" presStyleIdx="1" presStyleCnt="2"/>
      <dgm:spPr/>
    </dgm:pt>
    <dgm:pt modelId="{647E4784-F93B-4890-8871-6D38428452CA}" type="pres">
      <dgm:prSet presAssocID="{B14BE629-139D-4235-B4C7-EA9BF109167E}" presName="descendantArrow" presStyleLbl="bgAccFollowNode1" presStyleIdx="1" presStyleCnt="2"/>
      <dgm:spPr/>
    </dgm:pt>
  </dgm:ptLst>
  <dgm:cxnLst>
    <dgm:cxn modelId="{1C897813-654B-4727-B5C1-1B9B4C5D1F37}" srcId="{B14BE629-139D-4235-B4C7-EA9BF109167E}" destId="{3D5998EC-22BC-4B54-9C61-8CEAE157797E}" srcOrd="0" destOrd="0" parTransId="{AACEC234-23CA-4BFF-831C-712AC8F09D68}" sibTransId="{A2A09BA0-A109-42AD-A1DA-4A3493E7AA35}"/>
    <dgm:cxn modelId="{80580516-C262-4263-BBF4-04738F0F4F57}" type="presOf" srcId="{CAAB7CB6-3D23-475C-B228-EDB4237F3267}" destId="{A6477D92-1CB9-429B-B1A1-D5AEA3EFE2F7}" srcOrd="0" destOrd="0" presId="urn:microsoft.com/office/officeart/2016/7/layout/VerticalDownArrowProcess"/>
    <dgm:cxn modelId="{CDF0563A-DC59-414C-BEB0-076C392BE946}" srcId="{3BD62F54-8C36-4F14-AF99-8506981799D1}" destId="{EF4C8969-AE2E-4285-8468-F0C590CA10D8}" srcOrd="0" destOrd="0" parTransId="{D7CB6839-E550-45B3-9E73-E7781F1F5C80}" sibTransId="{1EA1478B-9851-4BB7-8805-D8DBBE1C3E3C}"/>
    <dgm:cxn modelId="{00CDDE3E-389F-4F2F-A1A0-20FCE1881427}" srcId="{CAAB7CB6-3D23-475C-B228-EDB4237F3267}" destId="{3BD62F54-8C36-4F14-AF99-8506981799D1}" srcOrd="1" destOrd="0" parTransId="{8BB838C3-79CA-45C6-8075-28E9C405C3D8}" sibTransId="{646BCA5F-E4D7-4047-B15C-E0AE17A8A650}"/>
    <dgm:cxn modelId="{6170AA40-45AB-46DC-8DD1-BD2B73D711DD}" srcId="{CAAB7CB6-3D23-475C-B228-EDB4237F3267}" destId="{B14BE629-139D-4235-B4C7-EA9BF109167E}" srcOrd="0" destOrd="0" parTransId="{57FA8D99-FF3D-4AD1-BE32-698E093284BA}" sibTransId="{B0F54EAD-6012-4D16-9612-0460096A5BB5}"/>
    <dgm:cxn modelId="{8A4E2A69-C48C-46A3-9B2F-057F7D7E902F}" type="presOf" srcId="{3D5998EC-22BC-4B54-9C61-8CEAE157797E}" destId="{647E4784-F93B-4890-8871-6D38428452CA}" srcOrd="0" destOrd="0" presId="urn:microsoft.com/office/officeart/2016/7/layout/VerticalDownArrowProcess"/>
    <dgm:cxn modelId="{8F421288-1F20-4AFD-AF93-854A44A52653}" type="presOf" srcId="{B14BE629-139D-4235-B4C7-EA9BF109167E}" destId="{00089AF0-B46C-4331-88FD-8DC879566460}" srcOrd="1" destOrd="0" presId="urn:microsoft.com/office/officeart/2016/7/layout/VerticalDownArrowProcess"/>
    <dgm:cxn modelId="{3EF80494-BC00-479C-9C3B-BE76B9BBEA66}" type="presOf" srcId="{B14BE629-139D-4235-B4C7-EA9BF109167E}" destId="{06866AEB-CF6E-4470-B5A9-1B43EC239B85}" srcOrd="0" destOrd="0" presId="urn:microsoft.com/office/officeart/2016/7/layout/VerticalDownArrowProcess"/>
    <dgm:cxn modelId="{5B6C5999-32A6-4C9E-AF21-74CD25F35D19}" type="presOf" srcId="{EF4C8969-AE2E-4285-8468-F0C590CA10D8}" destId="{9B6EA8BB-5529-496E-8CF3-1AF68A379153}" srcOrd="0" destOrd="0" presId="urn:microsoft.com/office/officeart/2016/7/layout/VerticalDownArrowProcess"/>
    <dgm:cxn modelId="{B7F3A5A7-59A0-4C09-BFDB-5944134D4D98}" type="presOf" srcId="{3BD62F54-8C36-4F14-AF99-8506981799D1}" destId="{72AFD3F5-7936-47E2-A558-01874F3EFA78}" srcOrd="0" destOrd="0" presId="urn:microsoft.com/office/officeart/2016/7/layout/VerticalDownArrowProcess"/>
    <dgm:cxn modelId="{DF8728B3-9BAF-423D-AABF-5ECDFFC03CBC}" type="presParOf" srcId="{A6477D92-1CB9-429B-B1A1-D5AEA3EFE2F7}" destId="{FB308512-3341-4C7F-A87D-B36D9A018B44}" srcOrd="0" destOrd="0" presId="urn:microsoft.com/office/officeart/2016/7/layout/VerticalDownArrowProcess"/>
    <dgm:cxn modelId="{4A2EAD04-874B-41B7-B691-70D7888F8DA4}" type="presParOf" srcId="{FB308512-3341-4C7F-A87D-B36D9A018B44}" destId="{72AFD3F5-7936-47E2-A558-01874F3EFA78}" srcOrd="0" destOrd="0" presId="urn:microsoft.com/office/officeart/2016/7/layout/VerticalDownArrowProcess"/>
    <dgm:cxn modelId="{81D27A69-417A-487C-90E1-CD7B7BCCC1E6}" type="presParOf" srcId="{FB308512-3341-4C7F-A87D-B36D9A018B44}" destId="{9B6EA8BB-5529-496E-8CF3-1AF68A379153}" srcOrd="1" destOrd="0" presId="urn:microsoft.com/office/officeart/2016/7/layout/VerticalDownArrowProcess"/>
    <dgm:cxn modelId="{AEB56966-1952-44BC-A658-984FC7625B30}" type="presParOf" srcId="{A6477D92-1CB9-429B-B1A1-D5AEA3EFE2F7}" destId="{3E18BE93-F6F0-4C27-9193-44AB8E54384A}" srcOrd="1" destOrd="0" presId="urn:microsoft.com/office/officeart/2016/7/layout/VerticalDownArrowProcess"/>
    <dgm:cxn modelId="{A6879F8B-3897-409C-9666-B69D0BD0153A}" type="presParOf" srcId="{A6477D92-1CB9-429B-B1A1-D5AEA3EFE2F7}" destId="{62673CD7-AC92-4DC2-9C6D-424221802B47}" srcOrd="2" destOrd="0" presId="urn:microsoft.com/office/officeart/2016/7/layout/VerticalDownArrowProcess"/>
    <dgm:cxn modelId="{BA1815CD-CD53-4A58-A346-4647EAE2AA9F}" type="presParOf" srcId="{62673CD7-AC92-4DC2-9C6D-424221802B47}" destId="{06866AEB-CF6E-4470-B5A9-1B43EC239B85}" srcOrd="0" destOrd="0" presId="urn:microsoft.com/office/officeart/2016/7/layout/VerticalDownArrowProcess"/>
    <dgm:cxn modelId="{F8FDF1D3-C097-461F-AF02-EBAA62117D86}" type="presParOf" srcId="{62673CD7-AC92-4DC2-9C6D-424221802B47}" destId="{00089AF0-B46C-4331-88FD-8DC879566460}" srcOrd="1" destOrd="0" presId="urn:microsoft.com/office/officeart/2016/7/layout/VerticalDownArrowProcess"/>
    <dgm:cxn modelId="{EA4033DD-BED7-4BB0-91DD-869EC034375C}" type="presParOf" srcId="{62673CD7-AC92-4DC2-9C6D-424221802B47}" destId="{647E4784-F93B-4890-8871-6D38428452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 dependent clause to complete the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</a:t>
          </a:r>
          <a:r>
            <a:rPr lang="en-US" sz="2400" kern="1200" dirty="0"/>
            <a:t> a dependent clause to complete the complex sentence.</a:t>
          </a:r>
        </a:p>
      </dsp:txBody>
      <dsp:txXfrm>
        <a:off x="2961375" y="2662"/>
        <a:ext cx="8884128" cy="233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 dependent clause to complete the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</a:t>
          </a:r>
          <a:r>
            <a:rPr lang="en-US" sz="2400" kern="1200" dirty="0"/>
            <a:t> a dependent clause to complete the complex sentence.</a:t>
          </a:r>
        </a:p>
      </dsp:txBody>
      <dsp:txXfrm>
        <a:off x="2961375" y="2662"/>
        <a:ext cx="8884128" cy="23374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FD3F5-7936-47E2-A558-01874F3EFA78}">
      <dsp:nvSpPr>
        <dsp:cNvPr id="0" name=""/>
        <dsp:cNvSpPr/>
      </dsp:nvSpPr>
      <dsp:spPr>
        <a:xfrm>
          <a:off x="0" y="3563624"/>
          <a:ext cx="2961376" cy="2338123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</a:t>
          </a:r>
        </a:p>
      </dsp:txBody>
      <dsp:txXfrm>
        <a:off x="0" y="3563624"/>
        <a:ext cx="2961376" cy="2338123"/>
      </dsp:txXfrm>
    </dsp:sp>
    <dsp:sp modelId="{9B6EA8BB-5529-496E-8CF3-1AF68A379153}">
      <dsp:nvSpPr>
        <dsp:cNvPr id="0" name=""/>
        <dsp:cNvSpPr/>
      </dsp:nvSpPr>
      <dsp:spPr>
        <a:xfrm>
          <a:off x="2961375" y="3563624"/>
          <a:ext cx="8884128" cy="2338123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Generate</a:t>
          </a:r>
          <a:r>
            <a:rPr lang="en-US" sz="2400" kern="1200" dirty="0"/>
            <a:t> a dependent clause to complete the complex sentence.. </a:t>
          </a:r>
        </a:p>
      </dsp:txBody>
      <dsp:txXfrm>
        <a:off x="2961375" y="3563624"/>
        <a:ext cx="8884128" cy="2338123"/>
      </dsp:txXfrm>
    </dsp:sp>
    <dsp:sp modelId="{00089AF0-B46C-4331-88FD-8DC879566460}">
      <dsp:nvSpPr>
        <dsp:cNvPr id="0" name=""/>
        <dsp:cNvSpPr/>
      </dsp:nvSpPr>
      <dsp:spPr>
        <a:xfrm rot="10800000">
          <a:off x="0" y="2662"/>
          <a:ext cx="2961376" cy="359603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13" tIns="256032" rIns="21061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</a:t>
          </a:r>
        </a:p>
      </dsp:txBody>
      <dsp:txXfrm rot="-10800000">
        <a:off x="0" y="2662"/>
        <a:ext cx="2961376" cy="2337421"/>
      </dsp:txXfrm>
    </dsp:sp>
    <dsp:sp modelId="{647E4784-F93B-4890-8871-6D38428452CA}">
      <dsp:nvSpPr>
        <dsp:cNvPr id="0" name=""/>
        <dsp:cNvSpPr/>
      </dsp:nvSpPr>
      <dsp:spPr>
        <a:xfrm>
          <a:off x="2961375" y="2662"/>
          <a:ext cx="8884128" cy="233742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12" tIns="304800" rIns="180212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Select</a:t>
          </a:r>
          <a:r>
            <a:rPr lang="en-US" sz="2400" kern="1200" dirty="0"/>
            <a:t> a dependent clause to complete the complex sentence.</a:t>
          </a:r>
        </a:p>
      </dsp:txBody>
      <dsp:txXfrm>
        <a:off x="2961375" y="2662"/>
        <a:ext cx="8884128" cy="233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5FF63-E99C-4D82-A136-61A4D3F9787F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F4254-92AA-4614-95ED-83BAD9C0AC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31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80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868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359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49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3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41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783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63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23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150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922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01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924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3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13/04/2023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13/04/2023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850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r>
              <a:rPr lang="en-AU" b="1" dirty="0"/>
              <a:t>Year: 4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2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Complete sentence stems with a subordinate conjunctions depicting time, cause, concession, place and purpose to form a complex sentence (ID)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Stephanie Le Lievre/ Lauren Van </a:t>
            </a:r>
            <a:r>
              <a:rPr lang="en-AU" b="1" dirty="0" err="1"/>
              <a:t>Dongen</a:t>
            </a:r>
            <a:r>
              <a:rPr lang="en-AU" b="1" dirty="0"/>
              <a:t> 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172C1-A013-4272-8D04-F869D0057FD1}"/>
              </a:ext>
            </a:extLst>
          </p:cNvPr>
          <p:cNvSpPr txBox="1"/>
          <p:nvPr/>
        </p:nvSpPr>
        <p:spPr>
          <a:xfrm>
            <a:off x="2200940" y="5295014"/>
            <a:ext cx="8059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 order for students to complete this lesson, they must have an understanding of what a clause is (as opposed to a phrase) and how to identify the subject and predicate in a clause. 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210107" y="464139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are examples of complex sentences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tx1"/>
                </a:solidFill>
              </a:rPr>
              <a:t>Y</a:t>
            </a:r>
            <a:r>
              <a:rPr lang="en-AU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 need to work harder if you want to get better.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endParaRPr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began to see how foolish he had become.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endParaRPr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hadn’t eaten since four o’ clock.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endParaRPr dirty="0">
              <a:solidFill>
                <a:schemeClr val="tx1"/>
              </a:solidFill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solidFill>
                  <a:schemeClr val="tx1"/>
                </a:solidFill>
              </a:rPr>
              <a:t>I missed the bus, so I walked to school. </a:t>
            </a:r>
            <a:endParaRPr lang="en-AU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0203336" y="917628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Why does this sentence correctly/incorrectly demonstrate the relationship for this subordinating conjunction?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299169" y="150151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725299" y="2501595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7039207" y="342900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48" y="135964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48" y="225334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848" y="33274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848" y="44015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4F25BA-CA31-4790-918A-19CE1A50764B}"/>
              </a:ext>
            </a:extLst>
          </p:cNvPr>
          <p:cNvSpPr txBox="1"/>
          <p:nvPr/>
        </p:nvSpPr>
        <p:spPr>
          <a:xfrm>
            <a:off x="7991967" y="4367679"/>
            <a:ext cx="353378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AU" dirty="0">
                <a:latin typeface="Century Gothic"/>
                <a:sym typeface="Century Gothic"/>
              </a:rPr>
              <a:t>This is a compound sentence with a coordinating conjunction (so)</a:t>
            </a:r>
            <a:endParaRPr lang="en-AU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BD38C9-48D7-43B6-B867-C58A61F213B1}"/>
              </a:ext>
            </a:extLst>
          </p:cNvPr>
          <p:cNvSpPr txBox="1"/>
          <p:nvPr/>
        </p:nvSpPr>
        <p:spPr>
          <a:xfrm>
            <a:off x="7943057" y="3119707"/>
            <a:ext cx="40388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Century Gothic" panose="020B0502020202020204" pitchFamily="34" charset="0"/>
              </a:rPr>
              <a:t>‘since’ is a conjunction, but it is not joining two clauses together. This is a simple sentence with a phrase.</a:t>
            </a:r>
          </a:p>
        </p:txBody>
      </p:sp>
      <p:pic>
        <p:nvPicPr>
          <p:cNvPr id="17" name="Google Shape;212;p7" descr="See the source image">
            <a:extLst>
              <a:ext uri="{FF2B5EF4-FFF2-40B4-BE49-F238E27FC236}">
                <a16:creationId xmlns:a16="http://schemas.microsoft.com/office/drawing/2014/main" id="{54677FDD-D4C0-49DA-85B3-06D8ACE43C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864043" y="4417869"/>
            <a:ext cx="350327" cy="3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4CF3F04-DFA1-45DA-8F8F-BEE9B9DFEBE2}"/>
              </a:ext>
            </a:extLst>
          </p:cNvPr>
          <p:cNvSpPr/>
          <p:nvPr/>
        </p:nvSpPr>
        <p:spPr>
          <a:xfrm>
            <a:off x="4435723" y="1447646"/>
            <a:ext cx="395901" cy="4619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B8C3AD-3C64-4D48-AC07-0EF2411A0C29}"/>
              </a:ext>
            </a:extLst>
          </p:cNvPr>
          <p:cNvSpPr/>
          <p:nvPr/>
        </p:nvSpPr>
        <p:spPr>
          <a:xfrm>
            <a:off x="3240780" y="2417334"/>
            <a:ext cx="863860" cy="51009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4020731"/>
            <a:ext cx="100703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Billy put his homework in his bag so that he wouldn’t forget it.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83228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I still had homework to do even though it was the weekend 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1454" y="558114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You are not having ice-cream unless you finish your dinner.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28" y="394461"/>
            <a:ext cx="701066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Write the sentence on your board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conjunction.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dependent clause.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independent clause.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0488" y="749846"/>
            <a:ext cx="1988664" cy="280076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subordinating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dependent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independent clause? 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021BA9-277A-4860-A37E-6E025583D39B}"/>
              </a:ext>
            </a:extLst>
          </p:cNvPr>
          <p:cNvSpPr/>
          <p:nvPr/>
        </p:nvSpPr>
        <p:spPr>
          <a:xfrm>
            <a:off x="394393" y="4519828"/>
            <a:ext cx="502747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4D242E-68D9-4C63-8326-AD0150BC263E}"/>
              </a:ext>
            </a:extLst>
          </p:cNvPr>
          <p:cNvSpPr/>
          <p:nvPr/>
        </p:nvSpPr>
        <p:spPr>
          <a:xfrm>
            <a:off x="5469249" y="3894490"/>
            <a:ext cx="1235888" cy="56301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11858B-3B22-4387-AA61-4AC5F41DBFF7}"/>
              </a:ext>
            </a:extLst>
          </p:cNvPr>
          <p:cNvCxnSpPr>
            <a:cxnSpLocks/>
          </p:cNvCxnSpPr>
          <p:nvPr/>
        </p:nvCxnSpPr>
        <p:spPr>
          <a:xfrm>
            <a:off x="5638800" y="4519828"/>
            <a:ext cx="4314778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D7E7A2D-246B-4DA0-85AD-D236A51FBC23}"/>
              </a:ext>
            </a:extLst>
          </p:cNvPr>
          <p:cNvSpPr/>
          <p:nvPr/>
        </p:nvSpPr>
        <p:spPr>
          <a:xfrm>
            <a:off x="4525720" y="4742715"/>
            <a:ext cx="2179417" cy="584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DB3737-38E4-44E7-B385-A72C5B502495}"/>
              </a:ext>
            </a:extLst>
          </p:cNvPr>
          <p:cNvCxnSpPr>
            <a:cxnSpLocks/>
          </p:cNvCxnSpPr>
          <p:nvPr/>
        </p:nvCxnSpPr>
        <p:spPr>
          <a:xfrm>
            <a:off x="4533119" y="5242519"/>
            <a:ext cx="5528698" cy="2285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0A333FC-3E65-4E3C-957F-7422C8381497}"/>
              </a:ext>
            </a:extLst>
          </p:cNvPr>
          <p:cNvSpPr/>
          <p:nvPr/>
        </p:nvSpPr>
        <p:spPr>
          <a:xfrm>
            <a:off x="394393" y="5219659"/>
            <a:ext cx="400218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3B65FB-D5E4-4F56-9A55-3C15AA4A816A}"/>
              </a:ext>
            </a:extLst>
          </p:cNvPr>
          <p:cNvSpPr/>
          <p:nvPr/>
        </p:nvSpPr>
        <p:spPr>
          <a:xfrm>
            <a:off x="5267357" y="5594442"/>
            <a:ext cx="1055094" cy="483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327FF9-9C11-4DB3-979F-6905AE3455F3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5421872" y="5972863"/>
            <a:ext cx="4352048" cy="34485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A7792B-2C68-4878-B842-9FD79B1390A7}"/>
              </a:ext>
            </a:extLst>
          </p:cNvPr>
          <p:cNvSpPr/>
          <p:nvPr/>
        </p:nvSpPr>
        <p:spPr>
          <a:xfrm>
            <a:off x="394393" y="5972863"/>
            <a:ext cx="484782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A251C-DE15-497C-BCC8-9EB1A7567426}"/>
              </a:ext>
            </a:extLst>
          </p:cNvPr>
          <p:cNvSpPr txBox="1"/>
          <p:nvPr/>
        </p:nvSpPr>
        <p:spPr>
          <a:xfrm>
            <a:off x="107576" y="1841165"/>
            <a:ext cx="2934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entury Gothic" panose="020B0502020202020204" pitchFamily="34" charset="0"/>
              </a:rPr>
              <a:t>Remember- </a:t>
            </a:r>
          </a:p>
          <a:p>
            <a:r>
              <a:rPr lang="en-AU" sz="1400" dirty="0">
                <a:latin typeface="Century Gothic" panose="020B0502020202020204" pitchFamily="34" charset="0"/>
              </a:rPr>
              <a:t>‘so’ is a coordinating conjunction depicting a consequence, ‘so that’ is a subordinating conjunction depicting a reason or purpose.</a:t>
            </a:r>
          </a:p>
        </p:txBody>
      </p:sp>
    </p:spTree>
    <p:extLst>
      <p:ext uri="{BB962C8B-B14F-4D97-AF65-F5344CB8AC3E}">
        <p14:creationId xmlns:p14="http://schemas.microsoft.com/office/powerpoint/2010/main" val="7048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4" grpId="0" animBg="1"/>
      <p:bldP spid="30" grpId="0" animBg="1"/>
      <p:bldP spid="36" grpId="0" animBg="1"/>
      <p:bldP spid="39" grpId="0" animBg="1"/>
      <p:bldP spid="4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88201"/>
              </p:ext>
            </p:extLst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72AD-595A-4FD3-972B-AECCDD321F6F}"/>
              </a:ext>
            </a:extLst>
          </p:cNvPr>
          <p:cNvSpPr txBox="1"/>
          <p:nvPr/>
        </p:nvSpPr>
        <p:spPr>
          <a:xfrm>
            <a:off x="1127760" y="854948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63272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latin typeface="Century Gothic" panose="020B0502020202020204" pitchFamily="34" charset="0"/>
              </a:rPr>
              <a:t>The student nodded …</a:t>
            </a:r>
            <a:r>
              <a:rPr kumimoji="0" lang="en-AU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826" y="3763808"/>
            <a:ext cx="3297382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as though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understood the question.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4616" y="3763808"/>
            <a:ext cx="3249027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so that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understood the question.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38951" y="3766300"/>
            <a:ext cx="3433469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whether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she understood the question.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36017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The student nodded </a:t>
            </a:r>
            <a:r>
              <a:rPr lang="en-AU" sz="3200" b="1" dirty="0">
                <a:latin typeface="Century Gothic" panose="020B0502020202020204" pitchFamily="34" charset="0"/>
              </a:rPr>
              <a:t>as though </a:t>
            </a:r>
            <a:r>
              <a:rPr lang="en-AU" sz="3200" dirty="0">
                <a:latin typeface="Century Gothic" panose="020B0502020202020204" pitchFamily="34" charset="0"/>
              </a:rPr>
              <a:t>she understood the question.</a:t>
            </a:r>
            <a:endParaRPr kumimoji="0" lang="en-AU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independent clause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 most suitable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My dog hides under the table…</a:t>
            </a:r>
            <a:endParaRPr lang="en-A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06" y="32840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until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there is a storm.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49027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whether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there is a storm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whenever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there is a storm.</a:t>
            </a:r>
            <a:endParaRPr lang="en-A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My dog hides under the table whenever there is a storm.</a:t>
            </a:r>
            <a:endParaRPr lang="en-AU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D1DF7C-E45D-4CB4-B02E-ED23035E2290}"/>
              </a:ext>
            </a:extLst>
          </p:cNvPr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58920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He can stay on the team…</a:t>
            </a:r>
            <a:endParaRPr lang="en-A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06" y="32840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until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he commits to training.</a:t>
            </a:r>
            <a:endParaRPr kumimoji="0" lang="en-A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566" y="3284092"/>
            <a:ext cx="3297382" cy="1384995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whether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he commits to training.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0331" y="3284092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only if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he commits to training.</a:t>
            </a:r>
            <a:endParaRPr lang="en-A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He can stay on the team only if he commits to training. </a:t>
            </a:r>
            <a:endParaRPr lang="en-AU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D1DF7C-E45D-4CB4-B02E-ED23035E2290}"/>
              </a:ext>
            </a:extLst>
          </p:cNvPr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0573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My cat follows me around…</a:t>
            </a:r>
            <a:endParaRPr lang="en-A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06" y="3499534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wherever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go.</a:t>
            </a:r>
            <a:endParaRPr kumimoji="0" lang="en-A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670" y="3499534"/>
            <a:ext cx="3297382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until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go.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7834" y="3499534"/>
            <a:ext cx="3433469" cy="523220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before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I go.</a:t>
            </a:r>
            <a:endParaRPr lang="en-A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My cat follows me around wherever I go.</a:t>
            </a:r>
            <a:endParaRPr lang="en-AU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D1DF7C-E45D-4CB4-B02E-ED23035E2290}"/>
              </a:ext>
            </a:extLst>
          </p:cNvPr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6627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401" y="2202306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She began to realise…</a:t>
            </a:r>
            <a:endParaRPr lang="en-A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06" y="32840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how </a:t>
            </a:r>
            <a:r>
              <a:rPr lang="en-AU" sz="2800" noProof="0" dirty="0">
                <a:solidFill>
                  <a:srgbClr val="00B050"/>
                </a:solidFill>
                <a:latin typeface="Century Gothic" panose="020B0502020202020204" pitchFamily="34" charset="0"/>
              </a:rPr>
              <a:t>difficult Chess was.</a:t>
            </a:r>
            <a:endParaRPr kumimoji="0" lang="en-A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670" y="3294463"/>
            <a:ext cx="3297382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just as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difficult Chess was.</a:t>
            </a:r>
            <a:endParaRPr lang="en-AU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7834" y="3294463"/>
            <a:ext cx="3433469" cy="954107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as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difficult as Chess was.</a:t>
            </a:r>
            <a:endParaRPr lang="en-A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" y="5027597"/>
            <a:ext cx="11557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She began to realise how difficult Chess was.</a:t>
            </a:r>
            <a:endParaRPr lang="en-AU" sz="3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4D1DF7C-E45D-4CB4-B02E-ED23035E2290}"/>
              </a:ext>
            </a:extLst>
          </p:cNvPr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13525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618" y="184665"/>
            <a:ext cx="674078" cy="674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42BC23-1801-4084-8A73-3650F624B2E0}"/>
              </a:ext>
            </a:extLst>
          </p:cNvPr>
          <p:cNvSpPr txBox="1"/>
          <p:nvPr/>
        </p:nvSpPr>
        <p:spPr>
          <a:xfrm>
            <a:off x="167481" y="1532158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Join us outside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_______________________.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96CA51-F117-44BC-9907-B08CBE61905E}"/>
              </a:ext>
            </a:extLst>
          </p:cNvPr>
          <p:cNvSpPr txBox="1"/>
          <p:nvPr/>
        </p:nvSpPr>
        <p:spPr>
          <a:xfrm>
            <a:off x="251598" y="216088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as soon as 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you finish dinner.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41970-7D2C-4457-8AB3-6DE1AA3E3BDE}"/>
              </a:ext>
            </a:extLst>
          </p:cNvPr>
          <p:cNvSpPr txBox="1"/>
          <p:nvPr/>
        </p:nvSpPr>
        <p:spPr>
          <a:xfrm>
            <a:off x="4126067" y="2160887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whenever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you finish dinner.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0C5DC7-B2A5-4F23-8E3C-6FD2DCC6A060}"/>
              </a:ext>
            </a:extLst>
          </p:cNvPr>
          <p:cNvSpPr txBox="1"/>
          <p:nvPr/>
        </p:nvSpPr>
        <p:spPr>
          <a:xfrm>
            <a:off x="7878617" y="216256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while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you finish dinner.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075D5-26FD-45FD-A9A8-892A92192DAF}"/>
              </a:ext>
            </a:extLst>
          </p:cNvPr>
          <p:cNvSpPr txBox="1"/>
          <p:nvPr/>
        </p:nvSpPr>
        <p:spPr>
          <a:xfrm>
            <a:off x="167481" y="3245047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I decided to read my book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__________________________.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A6E90-EC1F-4319-93DD-03360A44BDA5}"/>
              </a:ext>
            </a:extLst>
          </p:cNvPr>
          <p:cNvSpPr txBox="1"/>
          <p:nvPr/>
        </p:nvSpPr>
        <p:spPr>
          <a:xfrm>
            <a:off x="251598" y="4003829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before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it was raining.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50004A-7EF8-458C-8216-93A956EFEF91}"/>
              </a:ext>
            </a:extLst>
          </p:cNvPr>
          <p:cNvSpPr txBox="1"/>
          <p:nvPr/>
        </p:nvSpPr>
        <p:spPr>
          <a:xfrm>
            <a:off x="4030463" y="4081562"/>
            <a:ext cx="3603289" cy="8002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since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it was raining.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C1805B-7771-4FE3-9E3E-F20125FD068C}"/>
              </a:ext>
            </a:extLst>
          </p:cNvPr>
          <p:cNvSpPr txBox="1"/>
          <p:nvPr/>
        </p:nvSpPr>
        <p:spPr>
          <a:xfrm>
            <a:off x="8115236" y="4003829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although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it was raining.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84C21D-5A38-4E09-A8F3-CFB4456B6788}"/>
              </a:ext>
            </a:extLst>
          </p:cNvPr>
          <p:cNvSpPr txBox="1"/>
          <p:nvPr/>
        </p:nvSpPr>
        <p:spPr>
          <a:xfrm>
            <a:off x="251598" y="5131943"/>
            <a:ext cx="1144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3200" dirty="0">
                <a:latin typeface="Century Gothic" panose="020B0502020202020204" pitchFamily="34" charset="0"/>
              </a:rPr>
              <a:t>Wren stretched in her bed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_____________________________.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3D512-9F90-41FD-B9B4-D99D09500E11}"/>
              </a:ext>
            </a:extLst>
          </p:cNvPr>
          <p:cNvSpPr txBox="1"/>
          <p:nvPr/>
        </p:nvSpPr>
        <p:spPr>
          <a:xfrm>
            <a:off x="251598" y="5805358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how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the sun came up.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76D31-00E0-42F8-A79D-289146D68929}"/>
              </a:ext>
            </a:extLst>
          </p:cNvPr>
          <p:cNvSpPr txBox="1"/>
          <p:nvPr/>
        </p:nvSpPr>
        <p:spPr>
          <a:xfrm>
            <a:off x="4183416" y="5783792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since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the sun came up.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CF79B-4A10-4E41-9D27-61F65A32CE29}"/>
              </a:ext>
            </a:extLst>
          </p:cNvPr>
          <p:cNvSpPr txBox="1"/>
          <p:nvPr/>
        </p:nvSpPr>
        <p:spPr>
          <a:xfrm>
            <a:off x="7878617" y="5783791"/>
            <a:ext cx="3297382" cy="95410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as</a:t>
            </a:r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 the sun came up.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D64000-DDF9-40BB-852D-194681E8044F}"/>
              </a:ext>
            </a:extLst>
          </p:cNvPr>
          <p:cNvSpPr/>
          <p:nvPr/>
        </p:nvSpPr>
        <p:spPr>
          <a:xfrm>
            <a:off x="105304" y="563795"/>
            <a:ext cx="7626456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appropriate dependent clause.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3985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772AD-595A-4FD3-972B-AECCDD321F6F}"/>
              </a:ext>
            </a:extLst>
          </p:cNvPr>
          <p:cNvSpPr txBox="1"/>
          <p:nvPr/>
        </p:nvSpPr>
        <p:spPr>
          <a:xfrm>
            <a:off x="1124989" y="4563348"/>
            <a:ext cx="105664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</a:p>
        </p:txBody>
      </p:sp>
      <p:pic>
        <p:nvPicPr>
          <p:cNvPr id="5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ED09A4E6-809B-4CEB-92F8-FCF2BF7BA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86879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1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355" y="2866637"/>
            <a:ext cx="11401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Nash started the test </a:t>
            </a:r>
            <a:r>
              <a:rPr lang="en-A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 soon as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_______________________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98000" y="913049"/>
            <a:ext cx="2794000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latin typeface="Century Gothic" panose="020B0502020202020204" pitchFamily="34" charset="0"/>
              </a:rPr>
              <a:t>Is the subordinating conjunction depicting time, cause, concession, place or purpose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pic>
        <p:nvPicPr>
          <p:cNvPr id="10" name="Content Placeholder 13">
            <a:extLst>
              <a:ext uri="{FF2B5EF4-FFF2-40B4-BE49-F238E27FC236}">
                <a16:creationId xmlns:a16="http://schemas.microsoft.com/office/drawing/2014/main" id="{98F23F12-8A5C-4BC2-B237-9F6E13191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65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latin typeface="Century Gothic" panose="020B0502020202020204" pitchFamily="34" charset="0"/>
              </a:rPr>
              <a:t>The students left the classroom </a:t>
            </a:r>
            <a:r>
              <a:rPr lang="en-AU" sz="3200" b="1" dirty="0">
                <a:latin typeface="Century Gothic" panose="020B0502020202020204" pitchFamily="34" charset="0"/>
              </a:rPr>
              <a:t>as soon as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______________. </a:t>
            </a:r>
            <a:endParaRPr kumimoji="0" lang="en-AU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D5DF8164-AB24-4DFB-889F-4F55C2F9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CA457A-D1C5-4847-A49C-27C516ABF796}"/>
              </a:ext>
            </a:extLst>
          </p:cNvPr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10429-0008-424F-ADF2-3C8050FE9F04}"/>
              </a:ext>
            </a:extLst>
          </p:cNvPr>
          <p:cNvSpPr txBox="1"/>
          <p:nvPr/>
        </p:nvSpPr>
        <p:spPr>
          <a:xfrm>
            <a:off x="9398000" y="913049"/>
            <a:ext cx="2794000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latin typeface="Century Gothic" panose="020B0502020202020204" pitchFamily="34" charset="0"/>
              </a:rPr>
              <a:t>Is the subordinating conjunction depicting time, cause, concession, place or purpose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01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65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latin typeface="Century Gothic" panose="020B0502020202020204" pitchFamily="34" charset="0"/>
              </a:rPr>
              <a:t>We played outside </a:t>
            </a:r>
            <a:r>
              <a:rPr lang="en-AU" sz="3200" b="1" dirty="0">
                <a:latin typeface="Century Gothic" panose="020B0502020202020204" pitchFamily="34" charset="0"/>
              </a:rPr>
              <a:t>until</a:t>
            </a:r>
            <a:r>
              <a:rPr lang="en-AU" sz="3200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_______________________. </a:t>
            </a:r>
            <a:endParaRPr kumimoji="0" lang="en-AU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D5DF8164-AB24-4DFB-889F-4F55C2F9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CA457A-D1C5-4847-A49C-27C516ABF796}"/>
              </a:ext>
            </a:extLst>
          </p:cNvPr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10429-0008-424F-ADF2-3C8050FE9F04}"/>
              </a:ext>
            </a:extLst>
          </p:cNvPr>
          <p:cNvSpPr txBox="1"/>
          <p:nvPr/>
        </p:nvSpPr>
        <p:spPr>
          <a:xfrm>
            <a:off x="9398000" y="913049"/>
            <a:ext cx="2794000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latin typeface="Century Gothic" panose="020B0502020202020204" pitchFamily="34" charset="0"/>
              </a:rPr>
              <a:t>Is the subordinating conjunction depicting time, cause, concession, place or purpose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71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817AF0-A1AE-4473-880A-B824992F44CF}"/>
              </a:ext>
            </a:extLst>
          </p:cNvPr>
          <p:cNvSpPr txBox="1"/>
          <p:nvPr/>
        </p:nvSpPr>
        <p:spPr>
          <a:xfrm>
            <a:off x="231976" y="3123270"/>
            <a:ext cx="11655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latin typeface="Century Gothic" panose="020B0502020202020204" pitchFamily="34" charset="0"/>
              </a:rPr>
              <a:t>We jumped in puddles </a:t>
            </a:r>
            <a:r>
              <a:rPr lang="en-AU" sz="3200" b="1" dirty="0">
                <a:latin typeface="Century Gothic" panose="020B0502020202020204" pitchFamily="34" charset="0"/>
              </a:rPr>
              <a:t>whenever</a:t>
            </a:r>
            <a:r>
              <a:rPr lang="en-AU" sz="3200" dirty="0">
                <a:latin typeface="Century Gothic" panose="020B0502020202020204" pitchFamily="34" charset="0"/>
              </a:rPr>
              <a:t>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_________________. </a:t>
            </a:r>
            <a:endParaRPr kumimoji="0" lang="en-AU" sz="32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Google Shape;404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6031" y="11060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3">
            <a:extLst>
              <a:ext uri="{FF2B5EF4-FFF2-40B4-BE49-F238E27FC236}">
                <a16:creationId xmlns:a16="http://schemas.microsoft.com/office/drawing/2014/main" id="{D5DF8164-AB24-4DFB-889F-4F55C2F9A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18954" y="5369580"/>
            <a:ext cx="9083827" cy="13778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CA457A-D1C5-4847-A49C-27C516ABF796}"/>
              </a:ext>
            </a:extLst>
          </p:cNvPr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10429-0008-424F-ADF2-3C8050FE9F04}"/>
              </a:ext>
            </a:extLst>
          </p:cNvPr>
          <p:cNvSpPr txBox="1"/>
          <p:nvPr/>
        </p:nvSpPr>
        <p:spPr>
          <a:xfrm>
            <a:off x="9398000" y="913049"/>
            <a:ext cx="2794000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>
                <a:latin typeface="Century Gothic" panose="020B0502020202020204" pitchFamily="34" charset="0"/>
              </a:rPr>
              <a:t>Is the subordinating conjunction depicting time, cause, concession, place or purpose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6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He took his dog with him </a:t>
            </a:r>
            <a:r>
              <a:rPr lang="en-A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wherever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 __________________.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kumimoji="0" lang="en-A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car</a:t>
            </a:r>
            <a:r>
              <a:rPr kumimoji="0" lang="en-AU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pulled in the driveway </a:t>
            </a:r>
            <a:r>
              <a:rPr kumimoji="0" lang="en-AU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just as </a:t>
            </a:r>
            <a:r>
              <a:rPr kumimoji="0" lang="en-A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2" y="52137"/>
            <a:ext cx="674078" cy="67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F1038-118C-4078-9CCB-BC3AAFED35D8}"/>
              </a:ext>
            </a:extLst>
          </p:cNvPr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kumimoji="0" lang="en-AU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 should get</a:t>
            </a:r>
            <a:r>
              <a:rPr kumimoji="0" lang="en-AU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there in an hour </a:t>
            </a:r>
            <a:r>
              <a:rPr kumimoji="0" lang="en-AU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unless</a:t>
            </a:r>
            <a:r>
              <a:rPr kumimoji="0" lang="en-AU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________________.</a:t>
            </a:r>
            <a:endParaRPr kumimoji="0" lang="en-A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29379-86AC-4473-A4DC-7917A8059A2C}"/>
              </a:ext>
            </a:extLst>
          </p:cNvPr>
          <p:cNvSpPr txBox="1"/>
          <p:nvPr/>
        </p:nvSpPr>
        <p:spPr>
          <a:xfrm>
            <a:off x="251601" y="5395808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We enjoyed the movie </a:t>
            </a:r>
            <a:r>
              <a:rPr lang="en-A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even though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______</a:t>
            </a:r>
            <a:r>
              <a:rPr kumimoji="0" lang="en-AU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___________. </a:t>
            </a: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3CB87-9E60-4E1D-BD6B-BB8A5F1573F8}"/>
              </a:ext>
            </a:extLst>
          </p:cNvPr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5234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99" y="3876171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You do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90DFC06-39CC-4FA4-9C75-9799C0809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772" y="52137"/>
            <a:ext cx="674078" cy="67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F1038-118C-4078-9CCB-BC3AAFED35D8}"/>
              </a:ext>
            </a:extLst>
          </p:cNvPr>
          <p:cNvSpPr txBox="1"/>
          <p:nvPr/>
        </p:nvSpPr>
        <p:spPr>
          <a:xfrm>
            <a:off x="251599" y="5071796"/>
            <a:ext cx="11611397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</a:t>
            </a:r>
            <a:r>
              <a:rPr lang="en-A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Insert sentences based on books/topics etc.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44576-5403-4114-A412-1677C23EFBAD}"/>
              </a:ext>
            </a:extLst>
          </p:cNvPr>
          <p:cNvSpPr/>
          <p:nvPr/>
        </p:nvSpPr>
        <p:spPr>
          <a:xfrm>
            <a:off x="105304" y="563795"/>
            <a:ext cx="7819496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the sentence stem (independent clause + conjunction)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Decide what the conjunction is depicting.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this to complete the sentence.</a:t>
            </a:r>
          </a:p>
        </p:txBody>
      </p:sp>
    </p:spTree>
    <p:extLst>
      <p:ext uri="{BB962C8B-B14F-4D97-AF65-F5344CB8AC3E}">
        <p14:creationId xmlns:p14="http://schemas.microsoft.com/office/powerpoint/2010/main" val="22445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5FD6ACB9-955E-F7D5-1EBA-5EA53E62B6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4907" y="766354"/>
          <a:ext cx="11845504" cy="5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A434844-CD1C-4936-9FA4-E60D0F77F75F}"/>
              </a:ext>
            </a:extLst>
          </p:cNvPr>
          <p:cNvSpPr txBox="1"/>
          <p:nvPr/>
        </p:nvSpPr>
        <p:spPr>
          <a:xfrm>
            <a:off x="4775200" y="116116"/>
            <a:ext cx="2641600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 Progression </a:t>
            </a:r>
          </a:p>
        </p:txBody>
      </p:sp>
      <p:pic>
        <p:nvPicPr>
          <p:cNvPr id="5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ED09A4E6-809B-4CEB-92F8-FCF2BF7BA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86879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414A499E-F263-49BA-93AF-3E37F68BC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81629" y="454671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complete sentence stems with a subordinate conjunction to form a complex sentence (ID)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0" y="369331"/>
            <a:ext cx="8858464" cy="147777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A subordinating conjunction combines a dependent clause and an independent clause to form a complex sentence.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Subordinating conjunctions can depict time, cause, concession, place and purpose.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4" name="Google Shape;134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C636B-24EC-4E69-80E7-1D81EC19EAC0}"/>
              </a:ext>
            </a:extLst>
          </p:cNvPr>
          <p:cNvSpPr txBox="1"/>
          <p:nvPr/>
        </p:nvSpPr>
        <p:spPr>
          <a:xfrm>
            <a:off x="821178" y="3263604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dependent clause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0032C8-F4E6-40C5-8D71-62C7ABA9F96A}"/>
              </a:ext>
            </a:extLst>
          </p:cNvPr>
          <p:cNvSpPr txBox="1"/>
          <p:nvPr/>
        </p:nvSpPr>
        <p:spPr>
          <a:xfrm>
            <a:off x="4944862" y="3263604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independent clause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A5757A-C984-4AB7-95F0-041D1C003B35}"/>
              </a:ext>
            </a:extLst>
          </p:cNvPr>
          <p:cNvSpPr txBox="1"/>
          <p:nvPr/>
        </p:nvSpPr>
        <p:spPr>
          <a:xfrm>
            <a:off x="821178" y="3862203"/>
            <a:ext cx="379964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dottedHeavy" dirty="0">
                <a:latin typeface="Century Gothic" panose="020B0502020202020204" pitchFamily="34" charset="0"/>
              </a:rPr>
              <a:t>When the cake is brown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8E144-F53E-4671-80F6-14410A1ECF6D}"/>
              </a:ext>
            </a:extLst>
          </p:cNvPr>
          <p:cNvSpPr txBox="1"/>
          <p:nvPr/>
        </p:nvSpPr>
        <p:spPr>
          <a:xfrm>
            <a:off x="4944862" y="3846042"/>
            <a:ext cx="50391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Century Gothic" panose="020B0502020202020204" pitchFamily="34" charset="0"/>
              </a:rPr>
              <a:t>take it out of the oven.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A6E50-D296-42AD-85FC-5F17E60DF76F}"/>
              </a:ext>
            </a:extLst>
          </p:cNvPr>
          <p:cNvSpPr txBox="1"/>
          <p:nvPr/>
        </p:nvSpPr>
        <p:spPr>
          <a:xfrm>
            <a:off x="4620821" y="3769869"/>
            <a:ext cx="31219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C6442-BD9D-48D8-BD2A-CFE6E1DA95CC}"/>
              </a:ext>
            </a:extLst>
          </p:cNvPr>
          <p:cNvSpPr txBox="1"/>
          <p:nvPr/>
        </p:nvSpPr>
        <p:spPr>
          <a:xfrm>
            <a:off x="5253749" y="4970569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dependent clause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34463-E8BC-4CE0-AA55-A1C12286DD9C}"/>
              </a:ext>
            </a:extLst>
          </p:cNvPr>
          <p:cNvSpPr txBox="1"/>
          <p:nvPr/>
        </p:nvSpPr>
        <p:spPr>
          <a:xfrm>
            <a:off x="821177" y="4935590"/>
            <a:ext cx="379964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independent clause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1B5B9A-5286-42E5-A795-A737EA905E89}"/>
              </a:ext>
            </a:extLst>
          </p:cNvPr>
          <p:cNvSpPr txBox="1"/>
          <p:nvPr/>
        </p:nvSpPr>
        <p:spPr>
          <a:xfrm>
            <a:off x="1472779" y="5454980"/>
            <a:ext cx="50391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sng" dirty="0">
                <a:latin typeface="Century Gothic" panose="020B0502020202020204" pitchFamily="34" charset="0"/>
              </a:rPr>
              <a:t>Take it out of the oven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FB5525-1461-4895-A619-7DD86B69D0CC}"/>
              </a:ext>
            </a:extLst>
          </p:cNvPr>
          <p:cNvSpPr txBox="1"/>
          <p:nvPr/>
        </p:nvSpPr>
        <p:spPr>
          <a:xfrm>
            <a:off x="4855199" y="5454980"/>
            <a:ext cx="3799643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sz="2400" u="dottedHeavy" dirty="0">
                <a:latin typeface="Century Gothic" panose="020B0502020202020204" pitchFamily="34" charset="0"/>
              </a:rPr>
              <a:t>when the cake is brown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E0352D-B304-4F7B-8DB2-9B35EC9E11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69" r="28492" b="35628"/>
          <a:stretch/>
        </p:blipFill>
        <p:spPr>
          <a:xfrm>
            <a:off x="10175249" y="3575236"/>
            <a:ext cx="1245140" cy="5739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37A91D-3FD6-4AB2-A903-767243190B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87" t="17226" r="33595" b="37959"/>
          <a:stretch/>
        </p:blipFill>
        <p:spPr>
          <a:xfrm>
            <a:off x="10383903" y="5125083"/>
            <a:ext cx="894650" cy="5697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8C4D00A-2948-47DE-AC76-87825A710FFD}"/>
              </a:ext>
            </a:extLst>
          </p:cNvPr>
          <p:cNvSpPr txBox="1"/>
          <p:nvPr/>
        </p:nvSpPr>
        <p:spPr>
          <a:xfrm>
            <a:off x="432070" y="6306701"/>
            <a:ext cx="9824720" cy="4616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Today we are focussing on the ID sentence structure. </a:t>
            </a:r>
          </a:p>
        </p:txBody>
      </p:sp>
    </p:spTree>
    <p:extLst>
      <p:ext uri="{BB962C8B-B14F-4D97-AF65-F5344CB8AC3E}">
        <p14:creationId xmlns:p14="http://schemas.microsoft.com/office/powerpoint/2010/main" val="29381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</p:txBody>
      </p:sp>
      <p:sp>
        <p:nvSpPr>
          <p:cNvPr id="130" name="Google Shape;130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132" name="Google Shape;132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0;p5"/>
          <p:cNvSpPr txBox="1"/>
          <p:nvPr/>
        </p:nvSpPr>
        <p:spPr>
          <a:xfrm>
            <a:off x="10203336" y="1141144"/>
            <a:ext cx="1988664" cy="1446509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you use a comma in a complex sentence?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126;p4"/>
          <p:cNvSpPr txBox="1"/>
          <p:nvPr/>
        </p:nvSpPr>
        <p:spPr>
          <a:xfrm>
            <a:off x="191589" y="543116"/>
            <a:ext cx="8858464" cy="1334322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If the dependent clause comes before the independent clause, there is a comma separating the two clauses.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000" dirty="0">
                <a:latin typeface="Century Gothic" panose="020B0502020202020204" pitchFamily="34" charset="0"/>
              </a:rPr>
              <a:t>If the independent clause is first (and the conjunction is in the middle), there is no comma needed.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09" y="2642723"/>
            <a:ext cx="5712645" cy="402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56607"/>
            <a:ext cx="5567503" cy="38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1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A36725-0FFE-4856-BAC4-791643044669}"/>
              </a:ext>
            </a:extLst>
          </p:cNvPr>
          <p:cNvSpPr txBox="1"/>
          <p:nvPr/>
        </p:nvSpPr>
        <p:spPr>
          <a:xfrm>
            <a:off x="955040" y="6096000"/>
            <a:ext cx="982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Full list from </a:t>
            </a:r>
            <a:r>
              <a:rPr lang="en-AU" i="1" dirty="0"/>
              <a:t>Writing Matters Developing Sentence Skills in Students of All Ages </a:t>
            </a:r>
            <a:r>
              <a:rPr lang="en-AU" dirty="0"/>
              <a:t>(William Van Cleave) – provide to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B5FF8-BD85-4345-BB49-C1772ADC713E}"/>
              </a:ext>
            </a:extLst>
          </p:cNvPr>
          <p:cNvSpPr txBox="1"/>
          <p:nvPr/>
        </p:nvSpPr>
        <p:spPr>
          <a:xfrm>
            <a:off x="393405" y="177225"/>
            <a:ext cx="10972799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sz="3200" dirty="0"/>
              <a:t>Subordinating conjunctions categorised by function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22C5FEB-89FF-4965-80FA-FAB3600E7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486" y="2051184"/>
            <a:ext cx="908382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8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449101" y="2091047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u="sng" dirty="0">
                <a:latin typeface="Century Gothic" panose="020B0502020202020204" pitchFamily="34" charset="0"/>
              </a:rPr>
              <a:t>I brush my teeth </a:t>
            </a:r>
            <a:r>
              <a:rPr lang="en-AU" b="1" u="dash" dirty="0">
                <a:latin typeface="Century Gothic" panose="020B0502020202020204" pitchFamily="34" charset="0"/>
              </a:rPr>
              <a:t>before</a:t>
            </a:r>
            <a:r>
              <a:rPr lang="en-AU" u="dash" dirty="0">
                <a:latin typeface="Century Gothic" panose="020B0502020202020204" pitchFamily="34" charset="0"/>
              </a:rPr>
              <a:t> I go to bed</a:t>
            </a:r>
            <a:r>
              <a:rPr lang="en-AU" b="1" dirty="0">
                <a:latin typeface="Century Gothic" panose="020B0502020202020204" pitchFamily="34" charset="0"/>
              </a:rPr>
              <a:t>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u="sng" dirty="0">
                <a:latin typeface="Century Gothic" panose="020B0502020202020204" pitchFamily="34" charset="0"/>
              </a:rPr>
              <a:t>Lily wrote herself a note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u="dash" dirty="0">
                <a:latin typeface="Century Gothic" panose="020B0502020202020204" pitchFamily="34" charset="0"/>
              </a:rPr>
              <a:t>even though </a:t>
            </a:r>
            <a:r>
              <a:rPr lang="en-AU" u="dash" dirty="0">
                <a:latin typeface="Century Gothic" panose="020B0502020202020204" pitchFamily="34" charset="0"/>
              </a:rPr>
              <a:t>she forgot to pack her hat for school.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3. </a:t>
            </a:r>
            <a:r>
              <a:rPr lang="en-AU" u="sng" dirty="0">
                <a:latin typeface="Century Gothic" panose="020B0502020202020204" pitchFamily="34" charset="0"/>
              </a:rPr>
              <a:t>Harry was allowed to eat ice-cream for dessert </a:t>
            </a:r>
            <a:r>
              <a:rPr lang="en-AU" b="1" u="dash" dirty="0">
                <a:latin typeface="Century Gothic" panose="020B0502020202020204" pitchFamily="34" charset="0"/>
              </a:rPr>
              <a:t>because</a:t>
            </a:r>
            <a:r>
              <a:rPr lang="en-AU" u="dash" dirty="0">
                <a:latin typeface="Century Gothic" panose="020B0502020202020204" pitchFamily="34" charset="0"/>
              </a:rPr>
              <a:t> he ate all his dinner.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497376" y="2343883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89310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subordinating conjunction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dependent clause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independent clause in this sentence?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503891" y="1815823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dirty="0">
                <a:latin typeface="Century Gothic" panose="020B0502020202020204" pitchFamily="34" charset="0"/>
              </a:rPr>
              <a:t>We were waiting since eleven o’clock.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88536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dirty="0">
                <a:latin typeface="Century Gothic" panose="020B0502020202020204" pitchFamily="34" charset="0"/>
              </a:rPr>
              <a:t>I wanted to swim, but it was too cold.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‘since’ is a conjunction, but it is not joining two clauses together. This is a simple sentence with a phrase (since eleven o’ clock)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402565"/>
            <a:ext cx="855573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‘but’ is a coordinating conjunction. It is separating two independent clauses so this is an example of a compound sentence (not a complex sentence).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437734" y="1856284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aren’t these examples of complex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4020731"/>
            <a:ext cx="96728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We are going to get a coffee after the movie has finished. 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832288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I ate the whole sandwich even though it tasted terrible . 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1454" y="558114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She went for a walk on the beach whenever the weather was nice.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228" y="394461"/>
            <a:ext cx="701066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Write the sentence on your board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Circle the conjunction.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dependent clause.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Century Gothic" panose="020B0502020202020204" pitchFamily="34" charset="0"/>
              </a:rPr>
              <a:t>Underline the independent clause.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00488" y="749846"/>
            <a:ext cx="1988664" cy="280076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subordinating conjunction?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dependent clause?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independent clause? 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021BA9-277A-4860-A37E-6E025583D39B}"/>
              </a:ext>
            </a:extLst>
          </p:cNvPr>
          <p:cNvSpPr/>
          <p:nvPr/>
        </p:nvSpPr>
        <p:spPr>
          <a:xfrm>
            <a:off x="394393" y="4519828"/>
            <a:ext cx="4723539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4D242E-68D9-4C63-8326-AD0150BC263E}"/>
              </a:ext>
            </a:extLst>
          </p:cNvPr>
          <p:cNvSpPr/>
          <p:nvPr/>
        </p:nvSpPr>
        <p:spPr>
          <a:xfrm>
            <a:off x="5242214" y="3946333"/>
            <a:ext cx="744957" cy="584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11858B-3B22-4387-AA61-4AC5F41DBFF7}"/>
              </a:ext>
            </a:extLst>
          </p:cNvPr>
          <p:cNvCxnSpPr>
            <a:cxnSpLocks/>
          </p:cNvCxnSpPr>
          <p:nvPr/>
        </p:nvCxnSpPr>
        <p:spPr>
          <a:xfrm>
            <a:off x="5254479" y="4531319"/>
            <a:ext cx="4519441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D7E7A2D-246B-4DA0-85AD-D236A51FBC23}"/>
              </a:ext>
            </a:extLst>
          </p:cNvPr>
          <p:cNvSpPr/>
          <p:nvPr/>
        </p:nvSpPr>
        <p:spPr>
          <a:xfrm>
            <a:off x="4455063" y="4732218"/>
            <a:ext cx="2179417" cy="5849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DB3737-38E4-44E7-B385-A72C5B502495}"/>
              </a:ext>
            </a:extLst>
          </p:cNvPr>
          <p:cNvCxnSpPr>
            <a:cxnSpLocks/>
          </p:cNvCxnSpPr>
          <p:nvPr/>
        </p:nvCxnSpPr>
        <p:spPr>
          <a:xfrm>
            <a:off x="4533119" y="5242519"/>
            <a:ext cx="4661681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0A333FC-3E65-4E3C-957F-7422C8381497}"/>
              </a:ext>
            </a:extLst>
          </p:cNvPr>
          <p:cNvSpPr/>
          <p:nvPr/>
        </p:nvSpPr>
        <p:spPr>
          <a:xfrm>
            <a:off x="394393" y="5219659"/>
            <a:ext cx="400218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93B65FB-D5E4-4F56-9A55-3C15AA4A816A}"/>
              </a:ext>
            </a:extLst>
          </p:cNvPr>
          <p:cNvSpPr/>
          <p:nvPr/>
        </p:nvSpPr>
        <p:spPr>
          <a:xfrm>
            <a:off x="5774251" y="5515760"/>
            <a:ext cx="1815270" cy="544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0327FF9-9C11-4DB3-979F-6905AE3455F3}"/>
              </a:ext>
            </a:extLst>
          </p:cNvPr>
          <p:cNvCxnSpPr>
            <a:cxnSpLocks/>
          </p:cNvCxnSpPr>
          <p:nvPr/>
        </p:nvCxnSpPr>
        <p:spPr>
          <a:xfrm>
            <a:off x="5987171" y="5963879"/>
            <a:ext cx="5117709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DA7792B-2C68-4878-B842-9FD79B1390A7}"/>
              </a:ext>
            </a:extLst>
          </p:cNvPr>
          <p:cNvSpPr/>
          <p:nvPr/>
        </p:nvSpPr>
        <p:spPr>
          <a:xfrm>
            <a:off x="452882" y="5951841"/>
            <a:ext cx="5345547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4" grpId="0" animBg="1"/>
      <p:bldP spid="30" grpId="0" animBg="1"/>
      <p:bldP spid="36" grpId="0" animBg="1"/>
      <p:bldP spid="39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1579</Words>
  <Application>Microsoft Office PowerPoint</Application>
  <PresentationFormat>Widescreen</PresentationFormat>
  <Paragraphs>224</Paragraphs>
  <Slides>26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Rounded</vt:lpstr>
      <vt:lpstr>Arial Rounded MT Bold</vt:lpstr>
      <vt:lpstr>Calibri</vt:lpstr>
      <vt:lpstr>Century Gothic</vt:lpstr>
      <vt:lpstr>Noto Sans Symbols</vt:lpstr>
      <vt:lpstr>Segoe UI Symbol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88</cp:revision>
  <cp:lastPrinted>2023-02-23T03:04:29Z</cp:lastPrinted>
  <dcterms:created xsi:type="dcterms:W3CDTF">2021-08-04T08:19:39Z</dcterms:created>
  <dcterms:modified xsi:type="dcterms:W3CDTF">2023-04-14T09:45:50Z</dcterms:modified>
</cp:coreProperties>
</file>