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2" r:id="rId3"/>
    <p:sldId id="270" r:id="rId4"/>
    <p:sldId id="284" r:id="rId5"/>
    <p:sldId id="281" r:id="rId6"/>
    <p:sldId id="289" r:id="rId7"/>
    <p:sldId id="285" r:id="rId8"/>
    <p:sldId id="290" r:id="rId9"/>
    <p:sldId id="291" r:id="rId10"/>
    <p:sldId id="292" r:id="rId11"/>
    <p:sldId id="293" r:id="rId12"/>
    <p:sldId id="294" r:id="rId13"/>
    <p:sldId id="295" r:id="rId14"/>
    <p:sldId id="296" r:id="rId15"/>
    <p:sldId id="29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08BC"/>
    <a:srgbClr val="79FF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2" autoAdjust="0"/>
    <p:restoredTop sz="94660"/>
  </p:normalViewPr>
  <p:slideViewPr>
    <p:cSldViewPr snapToGrid="0">
      <p:cViewPr varScale="1">
        <p:scale>
          <a:sx n="88" d="100"/>
          <a:sy n="88" d="100"/>
        </p:scale>
        <p:origin x="4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E6F4EABA-7327-4C9B-A25B-2EC6D8E7B2ED}" type="datetimeFigureOut">
              <a:rPr lang="en-AU" smtClean="0"/>
              <a:t>29/07/2022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251291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6F4EABA-7327-4C9B-A25B-2EC6D8E7B2ED}" type="datetimeFigureOut">
              <a:rPr lang="en-AU" smtClean="0"/>
              <a:t>29/07/2022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1345108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6F4EABA-7327-4C9B-A25B-2EC6D8E7B2ED}" type="datetimeFigureOut">
              <a:rPr lang="en-AU" smtClean="0"/>
              <a:t>29/07/2022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529892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ceptual Understandin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7D535A-6781-4D91-A8AD-4D859137FFC9}"/>
              </a:ext>
            </a:extLst>
          </p:cNvPr>
          <p:cNvSpPr txBox="1"/>
          <p:nvPr userDrawn="1"/>
        </p:nvSpPr>
        <p:spPr>
          <a:xfrm>
            <a:off x="154907" y="141439"/>
            <a:ext cx="3668156" cy="511704"/>
          </a:xfrm>
          <a:prstGeom prst="round2DiagRect">
            <a:avLst/>
          </a:prstGeom>
          <a:solidFill>
            <a:srgbClr val="154983"/>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defPPr>
              <a:defRPr lang="en-US"/>
            </a:defPPr>
            <a:lvl1pPr algn="ctr">
              <a:defRPr sz="1400" b="0" i="0">
                <a:solidFill>
                  <a:schemeClr val="bg1"/>
                </a:solidFill>
                <a:latin typeface="Arial Rounded MT Bold" panose="020F0704030504030204" pitchFamily="34" charset="0"/>
                <a:cs typeface="Futura Medium" panose="020B0602020204020303" pitchFamily="34" charset="-79"/>
              </a:defRPr>
            </a:lvl1pPr>
          </a:lstStyle>
          <a:p>
            <a:pPr lvl="0"/>
            <a:r>
              <a:rPr lang="en-US" sz="2000" dirty="0"/>
              <a:t>Conceptual Understanding</a:t>
            </a:r>
          </a:p>
        </p:txBody>
      </p:sp>
      <p:sp>
        <p:nvSpPr>
          <p:cNvPr id="5" name="Content Placeholder 2">
            <a:extLst>
              <a:ext uri="{FF2B5EF4-FFF2-40B4-BE49-F238E27FC236}">
                <a16:creationId xmlns:a16="http://schemas.microsoft.com/office/drawing/2014/main" id="{7A15104F-6B1E-42E1-9F7F-B855DD9D3DA3}"/>
              </a:ext>
            </a:extLst>
          </p:cNvPr>
          <p:cNvSpPr>
            <a:spLocks noGrp="1"/>
          </p:cNvSpPr>
          <p:nvPr>
            <p:ph idx="1" hasCustomPrompt="1"/>
          </p:nvPr>
        </p:nvSpPr>
        <p:spPr>
          <a:xfrm>
            <a:off x="154907" y="778934"/>
            <a:ext cx="11697787" cy="5820274"/>
          </a:xfrm>
          <a:prstGeom prst="rect">
            <a:avLst/>
          </a:prstGeom>
        </p:spPr>
        <p:txBody>
          <a:bodyPr/>
          <a:lstStyle>
            <a:lvl1pPr marL="0" indent="0">
              <a:lnSpc>
                <a:spcPct val="100000"/>
              </a:lnSpc>
              <a:buNone/>
              <a:defRPr sz="2000"/>
            </a:lvl1pPr>
            <a:lvl2pPr>
              <a:lnSpc>
                <a:spcPct val="100000"/>
              </a:lnSpc>
              <a:defRPr sz="1800"/>
            </a:lvl2pPr>
            <a:lvl3pPr>
              <a:lnSpc>
                <a:spcPct val="100000"/>
              </a:lnSpc>
              <a:defRPr sz="1600"/>
            </a:lvl3pPr>
            <a:lvl4pPr>
              <a:lnSpc>
                <a:spcPct val="100000"/>
              </a:lnSpc>
              <a:defRPr sz="1400"/>
            </a:lvl4pPr>
            <a:lvl5pPr>
              <a:lnSpc>
                <a:spcPct val="100000"/>
              </a:lnSpc>
              <a:defRPr sz="1400"/>
            </a:lvl5pPr>
          </a:lstStyle>
          <a:p>
            <a:pPr marL="0" marR="0" lvl="0" indent="0" algn="l" defTabSz="914400" rtl="0" eaLnBrk="1" fontAlgn="auto" latinLnBrk="0" hangingPunct="1">
              <a:lnSpc>
                <a:spcPct val="100000"/>
              </a:lnSpc>
              <a:spcBef>
                <a:spcPts val="1000"/>
              </a:spcBef>
              <a:spcAft>
                <a:spcPts val="0"/>
              </a:spcAft>
              <a:buClrTx/>
              <a:buSzTx/>
              <a:buFont typeface="Calibri" panose="020F0502020204030204" pitchFamily="34" charset="0"/>
              <a:buNone/>
              <a:tabLst/>
              <a:defRPr/>
            </a:pPr>
            <a:r>
              <a:rPr lang="en-AU" dirty="0"/>
              <a:t>Click to add text</a:t>
            </a:r>
          </a:p>
        </p:txBody>
      </p:sp>
    </p:spTree>
    <p:extLst>
      <p:ext uri="{BB962C8B-B14F-4D97-AF65-F5344CB8AC3E}">
        <p14:creationId xmlns:p14="http://schemas.microsoft.com/office/powerpoint/2010/main" val="3656628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adual Release Method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E217C2-CDD8-4894-906F-EC1C36898ED4}"/>
              </a:ext>
            </a:extLst>
          </p:cNvPr>
          <p:cNvSpPr txBox="1"/>
          <p:nvPr userDrawn="1"/>
        </p:nvSpPr>
        <p:spPr>
          <a:xfrm>
            <a:off x="154907" y="141439"/>
            <a:ext cx="3464593" cy="511704"/>
          </a:xfrm>
          <a:prstGeom prst="round2DiagRect">
            <a:avLst/>
          </a:prstGeom>
          <a:solidFill>
            <a:srgbClr val="154983"/>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defPPr>
              <a:defRPr lang="en-US"/>
            </a:defPPr>
            <a:lvl1pPr algn="ctr">
              <a:defRPr sz="1400" b="0" i="0">
                <a:solidFill>
                  <a:schemeClr val="bg1"/>
                </a:solidFill>
                <a:latin typeface="Arial Rounded MT Bold" panose="020F0704030504030204" pitchFamily="34" charset="0"/>
                <a:cs typeface="Futura Medium" panose="020B0602020204020303" pitchFamily="34" charset="-79"/>
              </a:defRPr>
            </a:lvl1pPr>
          </a:lstStyle>
          <a:p>
            <a:pPr lvl="0"/>
            <a:r>
              <a:rPr lang="en-US" sz="2000" dirty="0"/>
              <a:t>Gradual Release Methods</a:t>
            </a:r>
          </a:p>
        </p:txBody>
      </p:sp>
    </p:spTree>
    <p:extLst>
      <p:ext uri="{BB962C8B-B14F-4D97-AF65-F5344CB8AC3E}">
        <p14:creationId xmlns:p14="http://schemas.microsoft.com/office/powerpoint/2010/main" val="2047253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 DO">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7D535A-6781-4D91-A8AD-4D859137FFC9}"/>
              </a:ext>
            </a:extLst>
          </p:cNvPr>
          <p:cNvSpPr txBox="1"/>
          <p:nvPr userDrawn="1"/>
        </p:nvSpPr>
        <p:spPr>
          <a:xfrm>
            <a:off x="154907" y="141439"/>
            <a:ext cx="940115" cy="511704"/>
          </a:xfrm>
          <a:prstGeom prst="round2DiagRect">
            <a:avLst/>
          </a:prstGeom>
          <a:solidFill>
            <a:srgbClr val="154983"/>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defPPr>
              <a:defRPr lang="en-US"/>
            </a:defPPr>
            <a:lvl1pPr algn="ctr">
              <a:defRPr sz="1400" b="0" i="0">
                <a:solidFill>
                  <a:schemeClr val="bg1"/>
                </a:solidFill>
                <a:latin typeface="Arial Rounded MT Bold" panose="020F0704030504030204" pitchFamily="34" charset="0"/>
                <a:cs typeface="Futura Medium" panose="020B0602020204020303" pitchFamily="34" charset="-79"/>
              </a:defRPr>
            </a:lvl1pPr>
          </a:lstStyle>
          <a:p>
            <a:pPr lvl="0"/>
            <a:r>
              <a:rPr lang="en-US" sz="2000" dirty="0"/>
              <a:t>I DO</a:t>
            </a:r>
          </a:p>
        </p:txBody>
      </p:sp>
      <p:sp>
        <p:nvSpPr>
          <p:cNvPr id="5" name="Content Placeholder 2">
            <a:extLst>
              <a:ext uri="{FF2B5EF4-FFF2-40B4-BE49-F238E27FC236}">
                <a16:creationId xmlns:a16="http://schemas.microsoft.com/office/drawing/2014/main" id="{7A15104F-6B1E-42E1-9F7F-B855DD9D3DA3}"/>
              </a:ext>
            </a:extLst>
          </p:cNvPr>
          <p:cNvSpPr>
            <a:spLocks noGrp="1"/>
          </p:cNvSpPr>
          <p:nvPr>
            <p:ph idx="1" hasCustomPrompt="1"/>
          </p:nvPr>
        </p:nvSpPr>
        <p:spPr>
          <a:xfrm>
            <a:off x="154908" y="778934"/>
            <a:ext cx="8492382" cy="5820274"/>
          </a:xfrm>
          <a:prstGeom prst="rect">
            <a:avLst/>
          </a:prstGeom>
        </p:spPr>
        <p:txBody>
          <a:bodyPr/>
          <a:lstStyle>
            <a:lvl1pPr marL="0" indent="0">
              <a:lnSpc>
                <a:spcPct val="100000"/>
              </a:lnSpc>
              <a:buNone/>
              <a:defRPr sz="2000"/>
            </a:lvl1pPr>
            <a:lvl2pPr>
              <a:lnSpc>
                <a:spcPct val="100000"/>
              </a:lnSpc>
              <a:defRPr sz="1800"/>
            </a:lvl2pPr>
            <a:lvl3pPr>
              <a:lnSpc>
                <a:spcPct val="100000"/>
              </a:lnSpc>
              <a:defRPr sz="1600"/>
            </a:lvl3pPr>
            <a:lvl4pPr>
              <a:lnSpc>
                <a:spcPct val="100000"/>
              </a:lnSpc>
              <a:defRPr sz="1400"/>
            </a:lvl4pPr>
            <a:lvl5pPr>
              <a:lnSpc>
                <a:spcPct val="100000"/>
              </a:lnSpc>
              <a:defRPr sz="1400"/>
            </a:lvl5pPr>
          </a:lstStyle>
          <a:p>
            <a:pPr lvl="0"/>
            <a:r>
              <a:rPr lang="en-AU" dirty="0"/>
              <a:t>Click to add text</a:t>
            </a:r>
          </a:p>
        </p:txBody>
      </p:sp>
      <p:sp>
        <p:nvSpPr>
          <p:cNvPr id="6" name="Content Placeholder 2">
            <a:extLst>
              <a:ext uri="{FF2B5EF4-FFF2-40B4-BE49-F238E27FC236}">
                <a16:creationId xmlns:a16="http://schemas.microsoft.com/office/drawing/2014/main" id="{78FC7D70-3314-4844-815E-16EC349B1731}"/>
              </a:ext>
            </a:extLst>
          </p:cNvPr>
          <p:cNvSpPr>
            <a:spLocks noGrp="1"/>
          </p:cNvSpPr>
          <p:nvPr>
            <p:ph idx="10" hasCustomPrompt="1"/>
          </p:nvPr>
        </p:nvSpPr>
        <p:spPr>
          <a:xfrm>
            <a:off x="8839200" y="778934"/>
            <a:ext cx="3098801" cy="5820274"/>
          </a:xfrm>
          <a:prstGeom prst="roundRect">
            <a:avLst>
              <a:gd name="adj" fmla="val 6467"/>
            </a:avLst>
          </a:prstGeom>
          <a:ln>
            <a:solidFill>
              <a:schemeClr val="accent1"/>
            </a:solidFill>
          </a:ln>
          <a:effectLst/>
        </p:spPr>
        <p:txBody>
          <a:bodyPr lIns="270000" tIns="270000" rIns="270000" bIns="270000"/>
          <a:lstStyle>
            <a:lvl1pPr marL="0" indent="0">
              <a:lnSpc>
                <a:spcPct val="100000"/>
              </a:lnSpc>
              <a:buNone/>
              <a:defRPr sz="2000">
                <a:latin typeface="Arial Rounded MT Bold" panose="020F0704030504030204" pitchFamily="34" charset="0"/>
              </a:defRPr>
            </a:lvl1pPr>
            <a:lvl2pPr>
              <a:lnSpc>
                <a:spcPct val="100000"/>
              </a:lnSpc>
              <a:defRPr sz="1800"/>
            </a:lvl2pPr>
            <a:lvl3pPr>
              <a:lnSpc>
                <a:spcPct val="100000"/>
              </a:lnSpc>
              <a:defRPr sz="1600"/>
            </a:lvl3pPr>
            <a:lvl4pPr>
              <a:lnSpc>
                <a:spcPct val="100000"/>
              </a:lnSpc>
              <a:defRPr sz="1400"/>
            </a:lvl4pPr>
            <a:lvl5pPr>
              <a:lnSpc>
                <a:spcPct val="100000"/>
              </a:lnSpc>
              <a:defRPr sz="1400"/>
            </a:lvl5pPr>
          </a:lstStyle>
          <a:p>
            <a:pPr lvl="0"/>
            <a:r>
              <a:rPr lang="en-AU" dirty="0"/>
              <a:t>Steps to follow…</a:t>
            </a:r>
          </a:p>
        </p:txBody>
      </p:sp>
    </p:spTree>
    <p:extLst>
      <p:ext uri="{BB962C8B-B14F-4D97-AF65-F5344CB8AC3E}">
        <p14:creationId xmlns:p14="http://schemas.microsoft.com/office/powerpoint/2010/main" val="3455866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WE DO">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7D535A-6781-4D91-A8AD-4D859137FFC9}"/>
              </a:ext>
            </a:extLst>
          </p:cNvPr>
          <p:cNvSpPr txBox="1"/>
          <p:nvPr userDrawn="1"/>
        </p:nvSpPr>
        <p:spPr>
          <a:xfrm>
            <a:off x="154907" y="141439"/>
            <a:ext cx="1244915" cy="511704"/>
          </a:xfrm>
          <a:prstGeom prst="round2DiagRect">
            <a:avLst/>
          </a:prstGeom>
          <a:solidFill>
            <a:srgbClr val="154983"/>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defPPr>
              <a:defRPr lang="en-US"/>
            </a:defPPr>
            <a:lvl1pPr algn="ctr">
              <a:defRPr sz="1400" b="0" i="0">
                <a:solidFill>
                  <a:schemeClr val="bg1"/>
                </a:solidFill>
                <a:latin typeface="Arial Rounded MT Bold" panose="020F0704030504030204" pitchFamily="34" charset="0"/>
                <a:cs typeface="Futura Medium" panose="020B0602020204020303" pitchFamily="34" charset="-79"/>
              </a:defRPr>
            </a:lvl1pPr>
          </a:lstStyle>
          <a:p>
            <a:pPr lvl="0"/>
            <a:r>
              <a:rPr lang="en-US" sz="2000" dirty="0"/>
              <a:t>WE DO</a:t>
            </a:r>
          </a:p>
        </p:txBody>
      </p:sp>
      <p:sp>
        <p:nvSpPr>
          <p:cNvPr id="5" name="Content Placeholder 2">
            <a:extLst>
              <a:ext uri="{FF2B5EF4-FFF2-40B4-BE49-F238E27FC236}">
                <a16:creationId xmlns:a16="http://schemas.microsoft.com/office/drawing/2014/main" id="{7A15104F-6B1E-42E1-9F7F-B855DD9D3DA3}"/>
              </a:ext>
            </a:extLst>
          </p:cNvPr>
          <p:cNvSpPr>
            <a:spLocks noGrp="1"/>
          </p:cNvSpPr>
          <p:nvPr>
            <p:ph idx="1" hasCustomPrompt="1"/>
          </p:nvPr>
        </p:nvSpPr>
        <p:spPr>
          <a:xfrm>
            <a:off x="154908" y="778934"/>
            <a:ext cx="8492382" cy="5820274"/>
          </a:xfrm>
          <a:prstGeom prst="rect">
            <a:avLst/>
          </a:prstGeom>
        </p:spPr>
        <p:txBody>
          <a:bodyPr/>
          <a:lstStyle>
            <a:lvl1pPr marL="0" indent="0">
              <a:lnSpc>
                <a:spcPct val="100000"/>
              </a:lnSpc>
              <a:buNone/>
              <a:defRPr sz="2000"/>
            </a:lvl1pPr>
            <a:lvl2pPr>
              <a:lnSpc>
                <a:spcPct val="100000"/>
              </a:lnSpc>
              <a:defRPr sz="1800"/>
            </a:lvl2pPr>
            <a:lvl3pPr>
              <a:lnSpc>
                <a:spcPct val="100000"/>
              </a:lnSpc>
              <a:defRPr sz="1600"/>
            </a:lvl3pPr>
            <a:lvl4pPr>
              <a:lnSpc>
                <a:spcPct val="100000"/>
              </a:lnSpc>
              <a:defRPr sz="1400"/>
            </a:lvl4pPr>
            <a:lvl5pPr>
              <a:lnSpc>
                <a:spcPct val="100000"/>
              </a:lnSpc>
              <a:defRPr sz="1400"/>
            </a:lvl5pPr>
          </a:lstStyle>
          <a:p>
            <a:pPr lvl="0"/>
            <a:r>
              <a:rPr lang="en-AU" dirty="0"/>
              <a:t>Click to add text</a:t>
            </a:r>
          </a:p>
        </p:txBody>
      </p:sp>
      <p:sp>
        <p:nvSpPr>
          <p:cNvPr id="6" name="Content Placeholder 2">
            <a:extLst>
              <a:ext uri="{FF2B5EF4-FFF2-40B4-BE49-F238E27FC236}">
                <a16:creationId xmlns:a16="http://schemas.microsoft.com/office/drawing/2014/main" id="{78FC7D70-3314-4844-815E-16EC349B1731}"/>
              </a:ext>
            </a:extLst>
          </p:cNvPr>
          <p:cNvSpPr>
            <a:spLocks noGrp="1"/>
          </p:cNvSpPr>
          <p:nvPr>
            <p:ph idx="10" hasCustomPrompt="1"/>
          </p:nvPr>
        </p:nvSpPr>
        <p:spPr>
          <a:xfrm>
            <a:off x="8839200" y="778934"/>
            <a:ext cx="3098801" cy="5820274"/>
          </a:xfrm>
          <a:prstGeom prst="roundRect">
            <a:avLst>
              <a:gd name="adj" fmla="val 6467"/>
            </a:avLst>
          </a:prstGeom>
          <a:ln>
            <a:solidFill>
              <a:schemeClr val="accent1"/>
            </a:solidFill>
          </a:ln>
          <a:effectLst/>
        </p:spPr>
        <p:txBody>
          <a:bodyPr lIns="270000" tIns="270000" rIns="270000" bIns="270000"/>
          <a:lstStyle>
            <a:lvl1pPr marL="0" indent="0">
              <a:lnSpc>
                <a:spcPct val="100000"/>
              </a:lnSpc>
              <a:buNone/>
              <a:defRPr sz="2000">
                <a:latin typeface="Arial Rounded MT Bold" panose="020F0704030504030204" pitchFamily="34" charset="0"/>
              </a:defRPr>
            </a:lvl1pPr>
            <a:lvl2pPr>
              <a:lnSpc>
                <a:spcPct val="100000"/>
              </a:lnSpc>
              <a:defRPr sz="1800"/>
            </a:lvl2pPr>
            <a:lvl3pPr>
              <a:lnSpc>
                <a:spcPct val="100000"/>
              </a:lnSpc>
              <a:defRPr sz="1600"/>
            </a:lvl3pPr>
            <a:lvl4pPr>
              <a:lnSpc>
                <a:spcPct val="100000"/>
              </a:lnSpc>
              <a:defRPr sz="1400"/>
            </a:lvl4pPr>
            <a:lvl5pPr>
              <a:lnSpc>
                <a:spcPct val="100000"/>
              </a:lnSpc>
              <a:defRPr sz="1400"/>
            </a:lvl5pPr>
          </a:lstStyle>
          <a:p>
            <a:pPr lvl="0"/>
            <a:r>
              <a:rPr lang="en-AU" dirty="0"/>
              <a:t>Steps to follow…</a:t>
            </a:r>
          </a:p>
        </p:txBody>
      </p:sp>
    </p:spTree>
    <p:extLst>
      <p:ext uri="{BB962C8B-B14F-4D97-AF65-F5344CB8AC3E}">
        <p14:creationId xmlns:p14="http://schemas.microsoft.com/office/powerpoint/2010/main" val="1083247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bjective Demonstration/Final Hinge-Point Question">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7D535A-6781-4D91-A8AD-4D859137FFC9}"/>
              </a:ext>
            </a:extLst>
          </p:cNvPr>
          <p:cNvSpPr txBox="1"/>
          <p:nvPr userDrawn="1"/>
        </p:nvSpPr>
        <p:spPr>
          <a:xfrm>
            <a:off x="154907" y="141439"/>
            <a:ext cx="6757621" cy="511704"/>
          </a:xfrm>
          <a:prstGeom prst="round2DiagRect">
            <a:avLst/>
          </a:prstGeom>
          <a:solidFill>
            <a:srgbClr val="154983"/>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defPPr>
              <a:defRPr lang="en-US"/>
            </a:defPPr>
            <a:lvl1pPr algn="ctr">
              <a:defRPr sz="1400" b="0" i="0">
                <a:solidFill>
                  <a:schemeClr val="bg1"/>
                </a:solidFill>
                <a:latin typeface="Arial Rounded MT Bold" panose="020F0704030504030204" pitchFamily="34" charset="0"/>
                <a:cs typeface="Futura Medium" panose="020B0602020204020303" pitchFamily="34" charset="-79"/>
              </a:defRPr>
            </a:lvl1pPr>
          </a:lstStyle>
          <a:p>
            <a:pPr lvl="0"/>
            <a:r>
              <a:rPr lang="en-US" sz="2000" dirty="0"/>
              <a:t>Objective Demonstration / Final Hinge-Point Question</a:t>
            </a:r>
          </a:p>
        </p:txBody>
      </p:sp>
    </p:spTree>
    <p:extLst>
      <p:ext uri="{BB962C8B-B14F-4D97-AF65-F5344CB8AC3E}">
        <p14:creationId xmlns:p14="http://schemas.microsoft.com/office/powerpoint/2010/main" val="3070320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6F4EABA-7327-4C9B-A25B-2EC6D8E7B2ED}" type="datetimeFigureOut">
              <a:rPr lang="en-AU" smtClean="0"/>
              <a:t>29/07/2022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894332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F4EABA-7327-4C9B-A25B-2EC6D8E7B2ED}" type="datetimeFigureOut">
              <a:rPr lang="en-AU" smtClean="0"/>
              <a:t>29/07/2022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94704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E6F4EABA-7327-4C9B-A25B-2EC6D8E7B2ED}" type="datetimeFigureOut">
              <a:rPr lang="en-AU" smtClean="0"/>
              <a:t>29/07/2022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75808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E6F4EABA-7327-4C9B-A25B-2EC6D8E7B2ED}" type="datetimeFigureOut">
              <a:rPr lang="en-AU" smtClean="0"/>
              <a:t>29/07/2022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19299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E6F4EABA-7327-4C9B-A25B-2EC6D8E7B2ED}" type="datetimeFigureOut">
              <a:rPr lang="en-AU" smtClean="0"/>
              <a:t>29/07/2022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007194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4EABA-7327-4C9B-A25B-2EC6D8E7B2ED}" type="datetimeFigureOut">
              <a:rPr lang="en-AU" smtClean="0"/>
              <a:t>29/07/2022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078853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F4EABA-7327-4C9B-A25B-2EC6D8E7B2ED}" type="datetimeFigureOut">
              <a:rPr lang="en-AU" smtClean="0"/>
              <a:t>29/07/2022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1388564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F4EABA-7327-4C9B-A25B-2EC6D8E7B2ED}" type="datetimeFigureOut">
              <a:rPr lang="en-AU" smtClean="0"/>
              <a:t>29/07/2022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260985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E6F4EABA-7327-4C9B-A25B-2EC6D8E7B2ED}" type="datetimeFigureOut">
              <a:rPr lang="en-AU" smtClean="0"/>
              <a:pPr/>
              <a:t>29/07/2022</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1482C3C5-518F-455F-891D-918179D3F322}" type="slidenum">
              <a:rPr lang="en-AU" smtClean="0"/>
              <a:pPr/>
              <a:t>‹#›</a:t>
            </a:fld>
            <a:endParaRPr lang="en-AU" dirty="0"/>
          </a:p>
        </p:txBody>
      </p:sp>
    </p:spTree>
    <p:extLst>
      <p:ext uri="{BB962C8B-B14F-4D97-AF65-F5344CB8AC3E}">
        <p14:creationId xmlns:p14="http://schemas.microsoft.com/office/powerpoint/2010/main" val="3145172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 id="2147483676" r:id="rId13"/>
    <p:sldLayoutId id="2147483677" r:id="rId14"/>
    <p:sldLayoutId id="2147483678" r:id="rId15"/>
    <p:sldLayoutId id="2147483679" r:id="rId16"/>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D40BDE3-08CA-4B6C-9FF3-036D3F24054D}"/>
              </a:ext>
            </a:extLst>
          </p:cNvPr>
          <p:cNvSpPr>
            <a:spLocks noGrp="1"/>
          </p:cNvSpPr>
          <p:nvPr>
            <p:ph type="subTitle" idx="1"/>
          </p:nvPr>
        </p:nvSpPr>
        <p:spPr>
          <a:xfrm>
            <a:off x="1561323" y="1773238"/>
            <a:ext cx="9144000" cy="3190648"/>
          </a:xfrm>
          <a:solidFill>
            <a:srgbClr val="00B050"/>
          </a:solidFill>
          <a:ln>
            <a:solidFill>
              <a:schemeClr val="tx1"/>
            </a:solidFill>
          </a:ln>
        </p:spPr>
        <p:txBody>
          <a:bodyPr>
            <a:normAutofit fontScale="92500" lnSpcReduction="20000"/>
          </a:bodyPr>
          <a:lstStyle/>
          <a:p>
            <a:pPr algn="l"/>
            <a:r>
              <a:rPr lang="en-AU" b="1" dirty="0"/>
              <a:t>Year</a:t>
            </a:r>
            <a:r>
              <a:rPr lang="en-AU" b="1"/>
              <a:t>: </a:t>
            </a:r>
            <a:r>
              <a:rPr lang="en-AU" smtClean="0"/>
              <a:t>5/6</a:t>
            </a:r>
            <a:endParaRPr lang="en-AU" dirty="0"/>
          </a:p>
          <a:p>
            <a:pPr algn="l"/>
            <a:endParaRPr lang="en-AU" dirty="0"/>
          </a:p>
          <a:p>
            <a:pPr algn="l"/>
            <a:r>
              <a:rPr lang="en-AU" b="1" dirty="0"/>
              <a:t>Term: </a:t>
            </a:r>
            <a:r>
              <a:rPr lang="en-AU" dirty="0" smtClean="0"/>
              <a:t>1</a:t>
            </a:r>
            <a:endParaRPr lang="en-AU" dirty="0"/>
          </a:p>
          <a:p>
            <a:pPr algn="l"/>
            <a:endParaRPr lang="en-AU" dirty="0"/>
          </a:p>
          <a:p>
            <a:pPr algn="l"/>
            <a:r>
              <a:rPr lang="en-AU" b="1" dirty="0"/>
              <a:t>Objective: </a:t>
            </a:r>
            <a:r>
              <a:rPr lang="en-AU" dirty="0"/>
              <a:t>We are learning to complete a sentence summary of a passage using expansion words (who, what, when, where, why</a:t>
            </a:r>
            <a:r>
              <a:rPr lang="en-AU" dirty="0" smtClean="0"/>
              <a:t>)</a:t>
            </a:r>
          </a:p>
          <a:p>
            <a:pPr algn="l"/>
            <a:endParaRPr lang="en-AU" dirty="0"/>
          </a:p>
          <a:p>
            <a:pPr algn="l"/>
            <a:r>
              <a:rPr lang="en-AU" b="1" dirty="0" smtClean="0"/>
              <a:t>Author</a:t>
            </a:r>
            <a:r>
              <a:rPr lang="en-AU" b="1" dirty="0"/>
              <a:t>: </a:t>
            </a:r>
            <a:r>
              <a:rPr lang="en-AU" dirty="0" smtClean="0"/>
              <a:t>Ebony Dowson, Rodney </a:t>
            </a:r>
            <a:r>
              <a:rPr lang="en-AU" dirty="0" err="1" smtClean="0"/>
              <a:t>Turnor</a:t>
            </a:r>
            <a:r>
              <a:rPr lang="en-AU" dirty="0" smtClean="0"/>
              <a:t>, Nathan Brown, Stephanie Le Lievre</a:t>
            </a:r>
            <a:endParaRPr lang="en-AU" dirty="0"/>
          </a:p>
        </p:txBody>
      </p:sp>
    </p:spTree>
    <p:extLst>
      <p:ext uri="{BB962C8B-B14F-4D97-AF65-F5344CB8AC3E}">
        <p14:creationId xmlns:p14="http://schemas.microsoft.com/office/powerpoint/2010/main" val="1123599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
            <a:ext cx="3600450" cy="369332"/>
          </a:xfrm>
          <a:prstGeom prst="rect">
            <a:avLst/>
          </a:prstGeom>
          <a:solidFill>
            <a:srgbClr val="00B050"/>
          </a:solidFill>
        </p:spPr>
        <p:txBody>
          <a:bodyPr wrap="square" rtlCol="0">
            <a:spAutoFit/>
          </a:bodyPr>
          <a:lstStyle/>
          <a:p>
            <a:r>
              <a:rPr lang="en-AU" b="1" dirty="0" smtClean="0">
                <a:solidFill>
                  <a:schemeClr val="bg1"/>
                </a:solidFill>
                <a:latin typeface="Comic Sans MS" panose="030F0702030302020204" pitchFamily="66" charset="0"/>
              </a:rPr>
              <a:t>Skill Development: We do</a:t>
            </a:r>
            <a:endParaRPr lang="en-AU" b="1" dirty="0">
              <a:solidFill>
                <a:schemeClr val="bg1"/>
              </a:solidFill>
              <a:latin typeface="Comic Sans MS" panose="030F0702030302020204" pitchFamily="66" charset="0"/>
            </a:endParaRPr>
          </a:p>
        </p:txBody>
      </p:sp>
      <p:sp>
        <p:nvSpPr>
          <p:cNvPr id="11" name="Rectangle 10">
            <a:extLst>
              <a:ext uri="{FF2B5EF4-FFF2-40B4-BE49-F238E27FC236}">
                <a16:creationId xmlns:a16="http://schemas.microsoft.com/office/drawing/2014/main" id="{1D4D6B07-EA29-A74D-9010-C843CADB993C}"/>
              </a:ext>
            </a:extLst>
          </p:cNvPr>
          <p:cNvSpPr/>
          <p:nvPr/>
        </p:nvSpPr>
        <p:spPr>
          <a:xfrm>
            <a:off x="1780238" y="2311542"/>
            <a:ext cx="1608133" cy="369332"/>
          </a:xfrm>
          <a:prstGeom prst="rect">
            <a:avLst/>
          </a:prstGeom>
        </p:spPr>
        <p:txBody>
          <a:bodyPr wrap="none">
            <a:spAutoFit/>
          </a:bodyPr>
          <a:lstStyle/>
          <a:p>
            <a:r>
              <a:rPr lang="en-AU" b="1" dirty="0">
                <a:latin typeface="Century Gothic" panose="020B0502020202020204" pitchFamily="34" charset="0"/>
              </a:rPr>
              <a:t>t</a:t>
            </a:r>
            <a:r>
              <a:rPr lang="en-AU" b="1" dirty="0" smtClean="0">
                <a:latin typeface="Century Gothic" panose="020B0502020202020204" pitchFamily="34" charset="0"/>
              </a:rPr>
              <a:t>he </a:t>
            </a:r>
            <a:r>
              <a:rPr lang="en-AU" b="1" dirty="0" smtClean="0">
                <a:latin typeface="Century Gothic" panose="020B0502020202020204" pitchFamily="34" charset="0"/>
              </a:rPr>
              <a:t>First Fleet</a:t>
            </a:r>
            <a:endParaRPr lang="en-AU" dirty="0"/>
          </a:p>
        </p:txBody>
      </p:sp>
      <p:sp>
        <p:nvSpPr>
          <p:cNvPr id="12" name="Rectangle 11">
            <a:extLst>
              <a:ext uri="{FF2B5EF4-FFF2-40B4-BE49-F238E27FC236}">
                <a16:creationId xmlns:a16="http://schemas.microsoft.com/office/drawing/2014/main" id="{0A5FA5D6-447A-C040-B7D6-EFCAA4D7B12F}"/>
              </a:ext>
            </a:extLst>
          </p:cNvPr>
          <p:cNvSpPr/>
          <p:nvPr/>
        </p:nvSpPr>
        <p:spPr>
          <a:xfrm>
            <a:off x="1780238" y="3206854"/>
            <a:ext cx="704039" cy="369332"/>
          </a:xfrm>
          <a:prstGeom prst="rect">
            <a:avLst/>
          </a:prstGeom>
        </p:spPr>
        <p:txBody>
          <a:bodyPr wrap="none">
            <a:spAutoFit/>
          </a:bodyPr>
          <a:lstStyle/>
          <a:p>
            <a:r>
              <a:rPr lang="en-AU" b="1" dirty="0" smtClean="0">
                <a:latin typeface="Century Gothic" panose="020B0502020202020204" pitchFamily="34" charset="0"/>
              </a:rPr>
              <a:t>1787</a:t>
            </a:r>
            <a:endParaRPr lang="en-AU" dirty="0"/>
          </a:p>
        </p:txBody>
      </p:sp>
      <p:cxnSp>
        <p:nvCxnSpPr>
          <p:cNvPr id="19" name="Straight Connector 18">
            <a:extLst>
              <a:ext uri="{FF2B5EF4-FFF2-40B4-BE49-F238E27FC236}">
                <a16:creationId xmlns:a16="http://schemas.microsoft.com/office/drawing/2014/main" id="{4A95E5A8-9BFC-6943-9C52-B34F26808B67}"/>
              </a:ext>
            </a:extLst>
          </p:cNvPr>
          <p:cNvCxnSpPr/>
          <p:nvPr/>
        </p:nvCxnSpPr>
        <p:spPr>
          <a:xfrm flipV="1">
            <a:off x="1885473" y="3025603"/>
            <a:ext cx="2991327" cy="16314"/>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383876" y="2265413"/>
            <a:ext cx="6528262" cy="2800767"/>
          </a:xfrm>
          <a:prstGeom prst="rect">
            <a:avLst/>
          </a:prstGeom>
          <a:ln w="38100">
            <a:solidFill>
              <a:schemeClr val="tx1"/>
            </a:solidFill>
          </a:ln>
        </p:spPr>
        <p:txBody>
          <a:bodyPr wrap="square">
            <a:spAutoFit/>
          </a:bodyPr>
          <a:lstStyle/>
          <a:p>
            <a:r>
              <a:rPr lang="en-AU" sz="1600" dirty="0">
                <a:latin typeface="Century Gothic" panose="020B0502020202020204" pitchFamily="34" charset="0"/>
              </a:rPr>
              <a:t>The First Fleet, consisting of 11 vessels, was the largest single contingent of ships to sail into the Pacific Ocean. Its purpose was to find a convict settlement on the east coast of Australia, at Botany Bay. The First Fleet sailed from England on 13 May 1787 and arrived at Botany Bay eight months later, on 18 January 1788. Governor Arthur Phillip rejected Botany Bay choosing instead Port Jackson, to the north, as the site for the new colony; they arrived there on 26 January 1788. The number of convicts transported in the First Fleet is unclear; there were between 750-780 convicts and around 550 crew, soldiers and family members.</a:t>
            </a:r>
          </a:p>
        </p:txBody>
      </p:sp>
      <p:sp>
        <p:nvSpPr>
          <p:cNvPr id="30" name="Rectangle 29">
            <a:extLst>
              <a:ext uri="{FF2B5EF4-FFF2-40B4-BE49-F238E27FC236}">
                <a16:creationId xmlns:a16="http://schemas.microsoft.com/office/drawing/2014/main" id="{0A5FA5D6-447A-C040-B7D6-EFCAA4D7B12F}"/>
              </a:ext>
            </a:extLst>
          </p:cNvPr>
          <p:cNvSpPr/>
          <p:nvPr/>
        </p:nvSpPr>
        <p:spPr>
          <a:xfrm>
            <a:off x="1800225" y="2696034"/>
            <a:ext cx="3166231" cy="369332"/>
          </a:xfrm>
          <a:prstGeom prst="rect">
            <a:avLst/>
          </a:prstGeom>
        </p:spPr>
        <p:txBody>
          <a:bodyPr wrap="square">
            <a:spAutoFit/>
          </a:bodyPr>
          <a:lstStyle/>
          <a:p>
            <a:r>
              <a:rPr lang="en-AU" b="1" dirty="0" smtClean="0">
                <a:latin typeface="Century Gothic" panose="020B0502020202020204" pitchFamily="34" charset="0"/>
              </a:rPr>
              <a:t>Sailed </a:t>
            </a:r>
            <a:endParaRPr lang="en-AU" b="1" dirty="0">
              <a:latin typeface="Century Gothic" panose="020B0502020202020204" pitchFamily="34" charset="0"/>
            </a:endParaRPr>
          </a:p>
        </p:txBody>
      </p:sp>
      <p:sp>
        <p:nvSpPr>
          <p:cNvPr id="33" name="Rectangle 32">
            <a:extLst>
              <a:ext uri="{FF2B5EF4-FFF2-40B4-BE49-F238E27FC236}">
                <a16:creationId xmlns:a16="http://schemas.microsoft.com/office/drawing/2014/main" id="{0A5FA5D6-447A-C040-B7D6-EFCAA4D7B12F}"/>
              </a:ext>
            </a:extLst>
          </p:cNvPr>
          <p:cNvSpPr/>
          <p:nvPr/>
        </p:nvSpPr>
        <p:spPr>
          <a:xfrm>
            <a:off x="1834338" y="3625225"/>
            <a:ext cx="2773516" cy="369332"/>
          </a:xfrm>
          <a:prstGeom prst="rect">
            <a:avLst/>
          </a:prstGeom>
        </p:spPr>
        <p:txBody>
          <a:bodyPr wrap="none">
            <a:spAutoFit/>
          </a:bodyPr>
          <a:lstStyle/>
          <a:p>
            <a:r>
              <a:rPr lang="en-AU" b="1" dirty="0" smtClean="0">
                <a:latin typeface="Century Gothic" panose="020B0502020202020204" pitchFamily="34" charset="0"/>
              </a:rPr>
              <a:t>England </a:t>
            </a:r>
            <a:r>
              <a:rPr lang="en-AU" b="1" dirty="0" smtClean="0">
                <a:latin typeface="Century Gothic" panose="020B0502020202020204" pitchFamily="34" charset="0"/>
                <a:sym typeface="Wingdings" panose="05000000000000000000" pitchFamily="2" charset="2"/>
              </a:rPr>
              <a:t> </a:t>
            </a:r>
            <a:r>
              <a:rPr lang="en-AU" b="1" dirty="0" smtClean="0">
                <a:latin typeface="Century Gothic" panose="020B0502020202020204" pitchFamily="34" charset="0"/>
              </a:rPr>
              <a:t>Botany Bay </a:t>
            </a:r>
            <a:endParaRPr lang="en-AU" dirty="0"/>
          </a:p>
        </p:txBody>
      </p:sp>
      <p:cxnSp>
        <p:nvCxnSpPr>
          <p:cNvPr id="36" name="Straight Connector 35">
            <a:extLst>
              <a:ext uri="{FF2B5EF4-FFF2-40B4-BE49-F238E27FC236}">
                <a16:creationId xmlns:a16="http://schemas.microsoft.com/office/drawing/2014/main" id="{4A95E5A8-9BFC-6943-9C52-B34F26808B67}"/>
              </a:ext>
            </a:extLst>
          </p:cNvPr>
          <p:cNvCxnSpPr/>
          <p:nvPr/>
        </p:nvCxnSpPr>
        <p:spPr>
          <a:xfrm flipV="1">
            <a:off x="1834338" y="2615654"/>
            <a:ext cx="2945954" cy="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2"/>
          <a:stretch>
            <a:fillRect/>
          </a:stretch>
        </p:blipFill>
        <p:spPr>
          <a:xfrm>
            <a:off x="11300780" y="134259"/>
            <a:ext cx="674078" cy="674078"/>
          </a:xfrm>
          <a:prstGeom prst="rect">
            <a:avLst/>
          </a:prstGeom>
        </p:spPr>
      </p:pic>
      <p:pic>
        <p:nvPicPr>
          <p:cNvPr id="27" name="Picture 26" descr="Icon&#10;&#10;Description automatically generated">
            <a:extLst>
              <a:ext uri="{FF2B5EF4-FFF2-40B4-BE49-F238E27FC236}">
                <a16:creationId xmlns:a16="http://schemas.microsoft.com/office/drawing/2014/main" id="{A0714267-D3A4-EF43-B883-8FDBDCA9825A}"/>
              </a:ext>
            </a:extLst>
          </p:cNvPr>
          <p:cNvPicPr>
            <a:picLocks noChangeAspect="1"/>
          </p:cNvPicPr>
          <p:nvPr/>
        </p:nvPicPr>
        <p:blipFill>
          <a:blip r:embed="rId3"/>
          <a:stretch>
            <a:fillRect/>
          </a:stretch>
        </p:blipFill>
        <p:spPr>
          <a:xfrm>
            <a:off x="10549808" y="134258"/>
            <a:ext cx="674079" cy="674079"/>
          </a:xfrm>
          <a:prstGeom prst="rect">
            <a:avLst/>
          </a:prstGeom>
        </p:spPr>
      </p:pic>
      <p:sp>
        <p:nvSpPr>
          <p:cNvPr id="22" name="Rectangle 21">
            <a:extLst>
              <a:ext uri="{FF2B5EF4-FFF2-40B4-BE49-F238E27FC236}">
                <a16:creationId xmlns:a16="http://schemas.microsoft.com/office/drawing/2014/main" id="{0A5FA5D6-447A-C040-B7D6-EFCAA4D7B12F}"/>
              </a:ext>
            </a:extLst>
          </p:cNvPr>
          <p:cNvSpPr/>
          <p:nvPr/>
        </p:nvSpPr>
        <p:spPr>
          <a:xfrm>
            <a:off x="1811268" y="4421131"/>
            <a:ext cx="3215945" cy="369332"/>
          </a:xfrm>
          <a:prstGeom prst="rect">
            <a:avLst/>
          </a:prstGeom>
        </p:spPr>
        <p:txBody>
          <a:bodyPr wrap="none">
            <a:spAutoFit/>
          </a:bodyPr>
          <a:lstStyle/>
          <a:p>
            <a:r>
              <a:rPr lang="en-AU" b="1" dirty="0" smtClean="0">
                <a:latin typeface="Century Gothic" panose="020B0502020202020204" pitchFamily="34" charset="0"/>
              </a:rPr>
              <a:t>to find a convict settlement</a:t>
            </a:r>
            <a:endParaRPr lang="en-AU" dirty="0"/>
          </a:p>
        </p:txBody>
      </p:sp>
      <p:sp>
        <p:nvSpPr>
          <p:cNvPr id="23" name="Rectangle 22"/>
          <p:cNvSpPr/>
          <p:nvPr/>
        </p:nvSpPr>
        <p:spPr>
          <a:xfrm>
            <a:off x="208327" y="5649488"/>
            <a:ext cx="11967093" cy="830997"/>
          </a:xfrm>
          <a:prstGeom prst="rect">
            <a:avLst/>
          </a:prstGeom>
        </p:spPr>
        <p:txBody>
          <a:bodyPr wrap="square">
            <a:spAutoFit/>
          </a:bodyPr>
          <a:lstStyle/>
          <a:p>
            <a:r>
              <a:rPr lang="en-AU" sz="2400" dirty="0" smtClean="0">
                <a:latin typeface="Century Gothic" panose="020B0502020202020204" pitchFamily="34" charset="0"/>
              </a:rPr>
              <a:t>In 1787, </a:t>
            </a:r>
            <a:r>
              <a:rPr lang="en-AU" sz="2400" dirty="0" smtClean="0">
                <a:latin typeface="Century Gothic" panose="020B0502020202020204" pitchFamily="34" charset="0"/>
              </a:rPr>
              <a:t>the </a:t>
            </a:r>
            <a:r>
              <a:rPr lang="en-AU" sz="2400" dirty="0" smtClean="0">
                <a:latin typeface="Century Gothic" panose="020B0502020202020204" pitchFamily="34" charset="0"/>
              </a:rPr>
              <a:t>First Fleet sailed from England to Botany Bay to find a convict settlement on the </a:t>
            </a:r>
            <a:r>
              <a:rPr lang="en-AU" sz="2400" dirty="0" smtClean="0">
                <a:latin typeface="Century Gothic" panose="020B0502020202020204" pitchFamily="34" charset="0"/>
              </a:rPr>
              <a:t>east </a:t>
            </a:r>
            <a:r>
              <a:rPr lang="en-AU" sz="2400" dirty="0" smtClean="0">
                <a:latin typeface="Century Gothic" panose="020B0502020202020204" pitchFamily="34" charset="0"/>
              </a:rPr>
              <a:t>coast of Australia. </a:t>
            </a:r>
            <a:endParaRPr lang="en-AU" sz="2400" dirty="0">
              <a:latin typeface="Century Gothic" panose="020B0502020202020204" pitchFamily="34" charset="0"/>
            </a:endParaRPr>
          </a:p>
        </p:txBody>
      </p:sp>
      <p:sp>
        <p:nvSpPr>
          <p:cNvPr id="31" name="Rectangle 30">
            <a:extLst>
              <a:ext uri="{FF2B5EF4-FFF2-40B4-BE49-F238E27FC236}">
                <a16:creationId xmlns:a16="http://schemas.microsoft.com/office/drawing/2014/main" id="{C2B0DC19-85B6-4347-AEC3-BD5C8840318D}"/>
              </a:ext>
            </a:extLst>
          </p:cNvPr>
          <p:cNvSpPr/>
          <p:nvPr/>
        </p:nvSpPr>
        <p:spPr>
          <a:xfrm>
            <a:off x="0" y="379510"/>
            <a:ext cx="9360131" cy="923330"/>
          </a:xfrm>
          <a:prstGeom prst="rect">
            <a:avLst/>
          </a:prstGeom>
          <a:solidFill>
            <a:schemeClr val="bg1"/>
          </a:solidFill>
          <a:ln w="38100">
            <a:solidFill>
              <a:srgbClr val="00B050"/>
            </a:solidFill>
          </a:ln>
        </p:spPr>
        <p:txBody>
          <a:bodyPr wrap="square">
            <a:spAutoFit/>
          </a:bodyPr>
          <a:lstStyle/>
          <a:p>
            <a:pPr marL="457200" indent="-457200">
              <a:buFont typeface="+mj-lt"/>
              <a:buAutoNum type="arabicPeriod"/>
            </a:pPr>
            <a:r>
              <a:rPr lang="en-AU" dirty="0">
                <a:latin typeface="Century Gothic" panose="020B0502020202020204" pitchFamily="34" charset="0"/>
              </a:rPr>
              <a:t>Answer the questions in note form</a:t>
            </a:r>
          </a:p>
          <a:p>
            <a:r>
              <a:rPr lang="en-AU" dirty="0" smtClean="0">
                <a:latin typeface="Century Gothic" panose="020B0502020202020204" pitchFamily="34" charset="0"/>
              </a:rPr>
              <a:t>2.    </a:t>
            </a:r>
            <a:r>
              <a:rPr lang="en-AU" dirty="0">
                <a:latin typeface="Century Gothic" panose="020B0502020202020204" pitchFamily="34" charset="0"/>
              </a:rPr>
              <a:t>Write your sentence </a:t>
            </a:r>
            <a:r>
              <a:rPr lang="en-AU" dirty="0" smtClean="0">
                <a:latin typeface="Century Gothic" panose="020B0502020202020204" pitchFamily="34" charset="0"/>
              </a:rPr>
              <a:t>summary using </a:t>
            </a:r>
            <a:r>
              <a:rPr lang="en-AU" dirty="0">
                <a:latin typeface="Century Gothic" panose="020B0502020202020204" pitchFamily="34" charset="0"/>
              </a:rPr>
              <a:t>correct punctuation.</a:t>
            </a:r>
          </a:p>
          <a:p>
            <a:r>
              <a:rPr lang="en-AU" dirty="0">
                <a:latin typeface="Century Gothic" panose="020B0502020202020204" pitchFamily="34" charset="0"/>
              </a:rPr>
              <a:t>3</a:t>
            </a:r>
            <a:r>
              <a:rPr lang="en-AU" dirty="0" smtClean="0">
                <a:latin typeface="Century Gothic" panose="020B0502020202020204" pitchFamily="34" charset="0"/>
              </a:rPr>
              <a:t>.    </a:t>
            </a:r>
            <a:r>
              <a:rPr lang="en-AU" dirty="0">
                <a:latin typeface="Century Gothic" panose="020B0502020202020204" pitchFamily="34" charset="0"/>
              </a:rPr>
              <a:t>Read your sentence – does it sound right? </a:t>
            </a:r>
          </a:p>
        </p:txBody>
      </p:sp>
      <p:sp>
        <p:nvSpPr>
          <p:cNvPr id="29" name="TextBox 28">
            <a:extLst>
              <a:ext uri="{FF2B5EF4-FFF2-40B4-BE49-F238E27FC236}">
                <a16:creationId xmlns:a16="http://schemas.microsoft.com/office/drawing/2014/main" id="{4E2597D0-BFC0-BC41-BDCA-0DD7078D0F16}"/>
              </a:ext>
            </a:extLst>
          </p:cNvPr>
          <p:cNvSpPr txBox="1"/>
          <p:nvPr/>
        </p:nvSpPr>
        <p:spPr>
          <a:xfrm>
            <a:off x="160190" y="2119991"/>
            <a:ext cx="1571264" cy="2862322"/>
          </a:xfrm>
          <a:prstGeom prst="rect">
            <a:avLst/>
          </a:prstGeom>
          <a:noFill/>
        </p:spPr>
        <p:txBody>
          <a:bodyPr wrap="none" rtlCol="0">
            <a:spAutoFit/>
          </a:bodyPr>
          <a:lstStyle/>
          <a:p>
            <a:pPr>
              <a:lnSpc>
                <a:spcPct val="150000"/>
              </a:lnSpc>
            </a:pPr>
            <a:r>
              <a:rPr lang="en-AU" sz="2000" b="1" dirty="0" smtClean="0">
                <a:solidFill>
                  <a:schemeClr val="accent2"/>
                </a:solidFill>
                <a:latin typeface="Century Gothic" panose="020B0502020202020204" pitchFamily="34" charset="0"/>
              </a:rPr>
              <a:t>Who/what:</a:t>
            </a:r>
            <a:endParaRPr lang="en-AU" sz="2000" b="1" dirty="0">
              <a:solidFill>
                <a:schemeClr val="accent2"/>
              </a:solidFill>
              <a:latin typeface="Century Gothic" panose="020B0502020202020204" pitchFamily="34" charset="0"/>
            </a:endParaRPr>
          </a:p>
          <a:p>
            <a:pPr>
              <a:lnSpc>
                <a:spcPct val="150000"/>
              </a:lnSpc>
            </a:pPr>
            <a:r>
              <a:rPr lang="en-AU" sz="2000" b="1" dirty="0" smtClean="0">
                <a:solidFill>
                  <a:srgbClr val="00B050"/>
                </a:solidFill>
                <a:latin typeface="Century Gothic" panose="020B0502020202020204" pitchFamily="34" charset="0"/>
              </a:rPr>
              <a:t>did/will do:</a:t>
            </a:r>
          </a:p>
          <a:p>
            <a:pPr>
              <a:lnSpc>
                <a:spcPct val="150000"/>
              </a:lnSpc>
            </a:pPr>
            <a:r>
              <a:rPr lang="en-AU" sz="2000" b="1" dirty="0" smtClean="0">
                <a:solidFill>
                  <a:schemeClr val="accent2">
                    <a:lumMod val="50000"/>
                  </a:schemeClr>
                </a:solidFill>
                <a:latin typeface="Century Gothic" panose="020B0502020202020204" pitchFamily="34" charset="0"/>
              </a:rPr>
              <a:t>When:</a:t>
            </a:r>
          </a:p>
          <a:p>
            <a:pPr>
              <a:lnSpc>
                <a:spcPct val="150000"/>
              </a:lnSpc>
            </a:pPr>
            <a:r>
              <a:rPr lang="en-AU" sz="2000" b="1" dirty="0" smtClean="0">
                <a:solidFill>
                  <a:srgbClr val="0070C0"/>
                </a:solidFill>
                <a:latin typeface="Century Gothic" panose="020B0502020202020204" pitchFamily="34" charset="0"/>
              </a:rPr>
              <a:t>Where:</a:t>
            </a:r>
          </a:p>
          <a:p>
            <a:pPr>
              <a:lnSpc>
                <a:spcPct val="150000"/>
              </a:lnSpc>
            </a:pPr>
            <a:r>
              <a:rPr lang="en-AU" sz="2000" b="1" dirty="0" smtClean="0">
                <a:solidFill>
                  <a:srgbClr val="FC08BC"/>
                </a:solidFill>
                <a:latin typeface="Century Gothic" panose="020B0502020202020204" pitchFamily="34" charset="0"/>
              </a:rPr>
              <a:t>How:</a:t>
            </a:r>
          </a:p>
          <a:p>
            <a:pPr>
              <a:lnSpc>
                <a:spcPct val="150000"/>
              </a:lnSpc>
            </a:pPr>
            <a:r>
              <a:rPr lang="en-AU" sz="2000" b="1" dirty="0" smtClean="0">
                <a:solidFill>
                  <a:srgbClr val="7030A0"/>
                </a:solidFill>
                <a:latin typeface="Century Gothic" panose="020B0502020202020204" pitchFamily="34" charset="0"/>
              </a:rPr>
              <a:t>Why:</a:t>
            </a:r>
          </a:p>
        </p:txBody>
      </p:sp>
      <p:cxnSp>
        <p:nvCxnSpPr>
          <p:cNvPr id="35" name="Straight Connector 34">
            <a:extLst>
              <a:ext uri="{FF2B5EF4-FFF2-40B4-BE49-F238E27FC236}">
                <a16:creationId xmlns:a16="http://schemas.microsoft.com/office/drawing/2014/main" id="{4A95E5A8-9BFC-6943-9C52-B34F26808B67}"/>
              </a:ext>
            </a:extLst>
          </p:cNvPr>
          <p:cNvCxnSpPr/>
          <p:nvPr/>
        </p:nvCxnSpPr>
        <p:spPr>
          <a:xfrm flipV="1">
            <a:off x="1919958" y="3867840"/>
            <a:ext cx="2991327" cy="16314"/>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A95E5A8-9BFC-6943-9C52-B34F26808B67}"/>
              </a:ext>
            </a:extLst>
          </p:cNvPr>
          <p:cNvCxnSpPr/>
          <p:nvPr/>
        </p:nvCxnSpPr>
        <p:spPr>
          <a:xfrm flipV="1">
            <a:off x="1868823" y="3457891"/>
            <a:ext cx="2945954" cy="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A95E5A8-9BFC-6943-9C52-B34F26808B67}"/>
              </a:ext>
            </a:extLst>
          </p:cNvPr>
          <p:cNvCxnSpPr/>
          <p:nvPr/>
        </p:nvCxnSpPr>
        <p:spPr>
          <a:xfrm flipV="1">
            <a:off x="1936608" y="4707888"/>
            <a:ext cx="2991327" cy="16314"/>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A95E5A8-9BFC-6943-9C52-B34F26808B67}"/>
              </a:ext>
            </a:extLst>
          </p:cNvPr>
          <p:cNvCxnSpPr/>
          <p:nvPr/>
        </p:nvCxnSpPr>
        <p:spPr>
          <a:xfrm flipV="1">
            <a:off x="1885473" y="4297939"/>
            <a:ext cx="2945954" cy="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54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0" grpId="0"/>
      <p:bldP spid="33"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
            <a:ext cx="3600450" cy="369332"/>
          </a:xfrm>
          <a:prstGeom prst="rect">
            <a:avLst/>
          </a:prstGeom>
          <a:solidFill>
            <a:srgbClr val="00B050"/>
          </a:solidFill>
        </p:spPr>
        <p:txBody>
          <a:bodyPr wrap="square" rtlCol="0">
            <a:spAutoFit/>
          </a:bodyPr>
          <a:lstStyle/>
          <a:p>
            <a:r>
              <a:rPr lang="en-AU" b="1" dirty="0" smtClean="0">
                <a:solidFill>
                  <a:schemeClr val="bg1"/>
                </a:solidFill>
                <a:latin typeface="Comic Sans MS" panose="030F0702030302020204" pitchFamily="66" charset="0"/>
              </a:rPr>
              <a:t>Skill Development: We do</a:t>
            </a:r>
            <a:endParaRPr lang="en-AU" b="1" dirty="0">
              <a:solidFill>
                <a:schemeClr val="bg1"/>
              </a:solidFill>
              <a:latin typeface="Comic Sans MS" panose="030F0702030302020204" pitchFamily="66" charset="0"/>
            </a:endParaRPr>
          </a:p>
        </p:txBody>
      </p:sp>
      <p:sp>
        <p:nvSpPr>
          <p:cNvPr id="4" name="Rectangle 3"/>
          <p:cNvSpPr/>
          <p:nvPr/>
        </p:nvSpPr>
        <p:spPr>
          <a:xfrm>
            <a:off x="423949" y="983963"/>
            <a:ext cx="11055927" cy="4893647"/>
          </a:xfrm>
          <a:prstGeom prst="rect">
            <a:avLst/>
          </a:prstGeom>
          <a:ln w="38100">
            <a:solidFill>
              <a:schemeClr val="tx1"/>
            </a:solidFill>
          </a:ln>
        </p:spPr>
        <p:txBody>
          <a:bodyPr wrap="square">
            <a:spAutoFit/>
          </a:bodyPr>
          <a:lstStyle/>
          <a:p>
            <a:r>
              <a:rPr lang="en-AU" sz="2400" dirty="0"/>
              <a:t>The butterfly and moth develop through a process called metamorphosis. This is a Greek word that means transformation or change in shape.</a:t>
            </a:r>
          </a:p>
          <a:p>
            <a:endParaRPr lang="en-AU" sz="2400" dirty="0"/>
          </a:p>
          <a:p>
            <a:r>
              <a:rPr lang="en-AU" sz="2400" dirty="0"/>
              <a:t>Insects have two common types of metamorphosis. Grasshoppers, crickets, dragonflies, and cockroaches have incomplete metamorphosis. The young (called a nymph) usually look like small adults but without the wings.</a:t>
            </a:r>
          </a:p>
          <a:p>
            <a:endParaRPr lang="en-AU" sz="2400" dirty="0"/>
          </a:p>
          <a:p>
            <a:r>
              <a:rPr lang="en-AU" sz="2400" dirty="0"/>
              <a:t>Butterflies, moths, beetles, flies and bees have complete metamorphosis. The young (called a larva instead of a nymph) is very different from the adults. It also usually eats different types of food.</a:t>
            </a:r>
          </a:p>
          <a:p>
            <a:endParaRPr lang="en-AU" sz="2400" dirty="0"/>
          </a:p>
          <a:p>
            <a:r>
              <a:rPr lang="en-AU" sz="2400" dirty="0"/>
              <a:t>There are four stages in the metamorphosis of butterflies and moths: egg, larva, pupa, and adult.</a:t>
            </a:r>
          </a:p>
        </p:txBody>
      </p:sp>
      <p:pic>
        <p:nvPicPr>
          <p:cNvPr id="5" name="Content Placeholder 4" descr="Icon&#10;&#10;Description automatically generated">
            <a:extLst>
              <a:ext uri="{FF2B5EF4-FFF2-40B4-BE49-F238E27FC236}">
                <a16:creationId xmlns:a16="http://schemas.microsoft.com/office/drawing/2014/main" id="{7BF52388-8B41-CD41-AC9A-89B295FC7E29}"/>
              </a:ext>
            </a:extLst>
          </p:cNvPr>
          <p:cNvPicPr>
            <a:picLocks noChangeAspect="1"/>
          </p:cNvPicPr>
          <p:nvPr/>
        </p:nvPicPr>
        <p:blipFill>
          <a:blip r:embed="rId2"/>
          <a:stretch>
            <a:fillRect/>
          </a:stretch>
        </p:blipFill>
        <p:spPr>
          <a:xfrm>
            <a:off x="11196421" y="32291"/>
            <a:ext cx="674079" cy="674079"/>
          </a:xfrm>
          <a:prstGeom prst="rect">
            <a:avLst/>
          </a:prstGeom>
        </p:spPr>
      </p:pic>
    </p:spTree>
    <p:extLst>
      <p:ext uri="{BB962C8B-B14F-4D97-AF65-F5344CB8AC3E}">
        <p14:creationId xmlns:p14="http://schemas.microsoft.com/office/powerpoint/2010/main" val="712355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
            <a:ext cx="3600450" cy="369332"/>
          </a:xfrm>
          <a:prstGeom prst="rect">
            <a:avLst/>
          </a:prstGeom>
          <a:solidFill>
            <a:srgbClr val="00B050"/>
          </a:solidFill>
        </p:spPr>
        <p:txBody>
          <a:bodyPr wrap="square" rtlCol="0">
            <a:spAutoFit/>
          </a:bodyPr>
          <a:lstStyle/>
          <a:p>
            <a:r>
              <a:rPr lang="en-AU" b="1" dirty="0" smtClean="0">
                <a:solidFill>
                  <a:schemeClr val="bg1"/>
                </a:solidFill>
                <a:latin typeface="Comic Sans MS" panose="030F0702030302020204" pitchFamily="66" charset="0"/>
              </a:rPr>
              <a:t>Skill Development: We do</a:t>
            </a:r>
            <a:endParaRPr lang="en-AU" b="1" dirty="0">
              <a:solidFill>
                <a:schemeClr val="bg1"/>
              </a:solidFill>
              <a:latin typeface="Comic Sans MS" panose="030F0702030302020204" pitchFamily="66" charset="0"/>
            </a:endParaRPr>
          </a:p>
        </p:txBody>
      </p:sp>
      <p:sp>
        <p:nvSpPr>
          <p:cNvPr id="6" name="Rectangle 5"/>
          <p:cNvSpPr/>
          <p:nvPr/>
        </p:nvSpPr>
        <p:spPr>
          <a:xfrm>
            <a:off x="208327" y="5649488"/>
            <a:ext cx="11967093" cy="830997"/>
          </a:xfrm>
          <a:prstGeom prst="rect">
            <a:avLst/>
          </a:prstGeom>
        </p:spPr>
        <p:txBody>
          <a:bodyPr wrap="square">
            <a:spAutoFit/>
          </a:bodyPr>
          <a:lstStyle/>
          <a:p>
            <a:r>
              <a:rPr lang="en-AU" sz="2400" dirty="0" smtClean="0">
                <a:latin typeface="Century Gothic" panose="020B0502020202020204" pitchFamily="34" charset="0"/>
              </a:rPr>
              <a:t>The butterfly and moth develop through a change process called metamorphosis involving 4 stages: egg, larva</a:t>
            </a:r>
            <a:r>
              <a:rPr lang="en-AU" sz="2400" smtClean="0">
                <a:latin typeface="Century Gothic" panose="020B0502020202020204" pitchFamily="34" charset="0"/>
              </a:rPr>
              <a:t>, </a:t>
            </a:r>
            <a:r>
              <a:rPr lang="en-AU" sz="2400" smtClean="0">
                <a:latin typeface="Century Gothic" panose="020B0502020202020204" pitchFamily="34" charset="0"/>
              </a:rPr>
              <a:t>pupa</a:t>
            </a:r>
            <a:r>
              <a:rPr lang="en-AU" sz="2400" dirty="0" smtClean="0">
                <a:latin typeface="Century Gothic" panose="020B0502020202020204" pitchFamily="34" charset="0"/>
              </a:rPr>
              <a:t>, and adult. </a:t>
            </a:r>
            <a:endParaRPr lang="en-AU" sz="2400" dirty="0">
              <a:latin typeface="Century Gothic" panose="020B0502020202020204" pitchFamily="34" charset="0"/>
            </a:endParaRPr>
          </a:p>
        </p:txBody>
      </p:sp>
      <p:sp>
        <p:nvSpPr>
          <p:cNvPr id="11" name="Rectangle 10">
            <a:extLst>
              <a:ext uri="{FF2B5EF4-FFF2-40B4-BE49-F238E27FC236}">
                <a16:creationId xmlns:a16="http://schemas.microsoft.com/office/drawing/2014/main" id="{1D4D6B07-EA29-A74D-9010-C843CADB993C}"/>
              </a:ext>
            </a:extLst>
          </p:cNvPr>
          <p:cNvSpPr/>
          <p:nvPr/>
        </p:nvSpPr>
        <p:spPr>
          <a:xfrm>
            <a:off x="1780238" y="2311542"/>
            <a:ext cx="1927131" cy="369332"/>
          </a:xfrm>
          <a:prstGeom prst="rect">
            <a:avLst/>
          </a:prstGeom>
        </p:spPr>
        <p:txBody>
          <a:bodyPr wrap="none">
            <a:spAutoFit/>
          </a:bodyPr>
          <a:lstStyle/>
          <a:p>
            <a:r>
              <a:rPr lang="en-AU" b="1" dirty="0" smtClean="0">
                <a:latin typeface="Century Gothic" panose="020B0502020202020204" pitchFamily="34" charset="0"/>
              </a:rPr>
              <a:t>Butterfly &amp; moth</a:t>
            </a:r>
            <a:endParaRPr lang="en-AU" dirty="0"/>
          </a:p>
        </p:txBody>
      </p:sp>
      <p:cxnSp>
        <p:nvCxnSpPr>
          <p:cNvPr id="19" name="Straight Connector 18">
            <a:extLst>
              <a:ext uri="{FF2B5EF4-FFF2-40B4-BE49-F238E27FC236}">
                <a16:creationId xmlns:a16="http://schemas.microsoft.com/office/drawing/2014/main" id="{4A95E5A8-9BFC-6943-9C52-B34F26808B67}"/>
              </a:ext>
            </a:extLst>
          </p:cNvPr>
          <p:cNvCxnSpPr/>
          <p:nvPr/>
        </p:nvCxnSpPr>
        <p:spPr>
          <a:xfrm flipV="1">
            <a:off x="1841743" y="3082834"/>
            <a:ext cx="2782508" cy="1318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606999" y="2219730"/>
            <a:ext cx="6528262" cy="2616101"/>
          </a:xfrm>
          <a:prstGeom prst="rect">
            <a:avLst/>
          </a:prstGeom>
          <a:ln w="38100">
            <a:solidFill>
              <a:schemeClr val="tx1"/>
            </a:solidFill>
          </a:ln>
        </p:spPr>
        <p:txBody>
          <a:bodyPr wrap="square">
            <a:spAutoFit/>
          </a:bodyPr>
          <a:lstStyle/>
          <a:p>
            <a:r>
              <a:rPr lang="en-AU" sz="1600" dirty="0"/>
              <a:t>The </a:t>
            </a:r>
            <a:r>
              <a:rPr lang="en-AU" sz="1600" dirty="0" smtClean="0"/>
              <a:t>butterfly and moth develop through </a:t>
            </a:r>
            <a:r>
              <a:rPr lang="en-AU" sz="1600" dirty="0"/>
              <a:t>a process called metamorphosis. This is a Greek word that means transformation or change in shape</a:t>
            </a:r>
            <a:r>
              <a:rPr lang="en-AU" sz="1600" dirty="0" smtClean="0"/>
              <a:t>.</a:t>
            </a:r>
            <a:endParaRPr lang="en-AU" sz="1600" dirty="0"/>
          </a:p>
          <a:p>
            <a:r>
              <a:rPr lang="en-AU" sz="1600" dirty="0"/>
              <a:t>Insects have two common types of metamorphosis. Grasshoppers, crickets, dragonflies, and cockroaches have incomplete metamorphosis. The young (called a nymph) usually look like small adults but without the wings</a:t>
            </a:r>
            <a:r>
              <a:rPr lang="en-AU" sz="1600" dirty="0" smtClean="0"/>
              <a:t>.</a:t>
            </a:r>
            <a:endParaRPr lang="en-AU" sz="1600" dirty="0"/>
          </a:p>
          <a:p>
            <a:r>
              <a:rPr lang="en-AU" sz="1600" dirty="0"/>
              <a:t>Butterflies, moths, beetles, flies and bees have complete metamorphosis. The young (called a larva instead of a nymph) is very different from the adults. It also usually eats different types of food</a:t>
            </a:r>
            <a:r>
              <a:rPr lang="en-AU" sz="1600" dirty="0" smtClean="0"/>
              <a:t>.</a:t>
            </a:r>
            <a:endParaRPr lang="en-AU" sz="1600" dirty="0"/>
          </a:p>
          <a:p>
            <a:r>
              <a:rPr lang="en-AU" sz="1600" dirty="0"/>
              <a:t>There are four stages in the metamorphosis of butterflies and moths: egg, larva, pupa, and adult.</a:t>
            </a:r>
          </a:p>
        </p:txBody>
      </p:sp>
      <p:cxnSp>
        <p:nvCxnSpPr>
          <p:cNvPr id="36" name="Straight Connector 35">
            <a:extLst>
              <a:ext uri="{FF2B5EF4-FFF2-40B4-BE49-F238E27FC236}">
                <a16:creationId xmlns:a16="http://schemas.microsoft.com/office/drawing/2014/main" id="{4A95E5A8-9BFC-6943-9C52-B34F26808B67}"/>
              </a:ext>
            </a:extLst>
          </p:cNvPr>
          <p:cNvCxnSpPr/>
          <p:nvPr/>
        </p:nvCxnSpPr>
        <p:spPr>
          <a:xfrm flipV="1">
            <a:off x="1835619" y="2631831"/>
            <a:ext cx="2777294" cy="1334"/>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1D4D6B07-EA29-A74D-9010-C843CADB993C}"/>
              </a:ext>
            </a:extLst>
          </p:cNvPr>
          <p:cNvSpPr/>
          <p:nvPr/>
        </p:nvSpPr>
        <p:spPr>
          <a:xfrm>
            <a:off x="1722996" y="2769480"/>
            <a:ext cx="4121641" cy="369332"/>
          </a:xfrm>
          <a:prstGeom prst="rect">
            <a:avLst/>
          </a:prstGeom>
        </p:spPr>
        <p:txBody>
          <a:bodyPr wrap="none">
            <a:spAutoFit/>
          </a:bodyPr>
          <a:lstStyle/>
          <a:p>
            <a:r>
              <a:rPr lang="en-AU" b="1" dirty="0" smtClean="0">
                <a:latin typeface="Century Gothic" panose="020B0502020202020204" pitchFamily="34" charset="0"/>
              </a:rPr>
              <a:t>develop/change (metamorphosis) </a:t>
            </a:r>
            <a:endParaRPr lang="en-AU" dirty="0"/>
          </a:p>
        </p:txBody>
      </p:sp>
      <p:pic>
        <p:nvPicPr>
          <p:cNvPr id="23" name="Picture 22"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2"/>
          <a:stretch>
            <a:fillRect/>
          </a:stretch>
        </p:blipFill>
        <p:spPr>
          <a:xfrm>
            <a:off x="11300780" y="134259"/>
            <a:ext cx="674078" cy="674078"/>
          </a:xfrm>
          <a:prstGeom prst="rect">
            <a:avLst/>
          </a:prstGeom>
        </p:spPr>
      </p:pic>
      <p:pic>
        <p:nvPicPr>
          <p:cNvPr id="26" name="Picture 25" descr="Icon&#10;&#10;Description automatically generated">
            <a:extLst>
              <a:ext uri="{FF2B5EF4-FFF2-40B4-BE49-F238E27FC236}">
                <a16:creationId xmlns:a16="http://schemas.microsoft.com/office/drawing/2014/main" id="{A0714267-D3A4-EF43-B883-8FDBDCA9825A}"/>
              </a:ext>
            </a:extLst>
          </p:cNvPr>
          <p:cNvPicPr>
            <a:picLocks noChangeAspect="1"/>
          </p:cNvPicPr>
          <p:nvPr/>
        </p:nvPicPr>
        <p:blipFill>
          <a:blip r:embed="rId3"/>
          <a:stretch>
            <a:fillRect/>
          </a:stretch>
        </p:blipFill>
        <p:spPr>
          <a:xfrm>
            <a:off x="10549808" y="134258"/>
            <a:ext cx="674079" cy="674079"/>
          </a:xfrm>
          <a:prstGeom prst="rect">
            <a:avLst/>
          </a:prstGeom>
        </p:spPr>
      </p:pic>
      <p:sp>
        <p:nvSpPr>
          <p:cNvPr id="27" name="Rectangle 26">
            <a:extLst>
              <a:ext uri="{FF2B5EF4-FFF2-40B4-BE49-F238E27FC236}">
                <a16:creationId xmlns:a16="http://schemas.microsoft.com/office/drawing/2014/main" id="{C2B0DC19-85B6-4347-AEC3-BD5C8840318D}"/>
              </a:ext>
            </a:extLst>
          </p:cNvPr>
          <p:cNvSpPr/>
          <p:nvPr/>
        </p:nvSpPr>
        <p:spPr>
          <a:xfrm>
            <a:off x="0" y="379510"/>
            <a:ext cx="9360131" cy="923330"/>
          </a:xfrm>
          <a:prstGeom prst="rect">
            <a:avLst/>
          </a:prstGeom>
          <a:solidFill>
            <a:schemeClr val="bg1"/>
          </a:solidFill>
          <a:ln w="38100">
            <a:solidFill>
              <a:srgbClr val="00B050"/>
            </a:solidFill>
          </a:ln>
        </p:spPr>
        <p:txBody>
          <a:bodyPr wrap="square">
            <a:spAutoFit/>
          </a:bodyPr>
          <a:lstStyle/>
          <a:p>
            <a:pPr marL="457200" indent="-457200">
              <a:buFont typeface="+mj-lt"/>
              <a:buAutoNum type="arabicPeriod"/>
            </a:pPr>
            <a:r>
              <a:rPr lang="en-AU" dirty="0">
                <a:latin typeface="Century Gothic" panose="020B0502020202020204" pitchFamily="34" charset="0"/>
              </a:rPr>
              <a:t>Answer the questions in note form</a:t>
            </a:r>
          </a:p>
          <a:p>
            <a:r>
              <a:rPr lang="en-AU" dirty="0" smtClean="0">
                <a:latin typeface="Century Gothic" panose="020B0502020202020204" pitchFamily="34" charset="0"/>
              </a:rPr>
              <a:t>2.    </a:t>
            </a:r>
            <a:r>
              <a:rPr lang="en-AU" dirty="0">
                <a:latin typeface="Century Gothic" panose="020B0502020202020204" pitchFamily="34" charset="0"/>
              </a:rPr>
              <a:t>Write your sentence </a:t>
            </a:r>
            <a:r>
              <a:rPr lang="en-AU" dirty="0" smtClean="0">
                <a:latin typeface="Century Gothic" panose="020B0502020202020204" pitchFamily="34" charset="0"/>
              </a:rPr>
              <a:t>summary using </a:t>
            </a:r>
            <a:r>
              <a:rPr lang="en-AU" dirty="0">
                <a:latin typeface="Century Gothic" panose="020B0502020202020204" pitchFamily="34" charset="0"/>
              </a:rPr>
              <a:t>correct punctuation.</a:t>
            </a:r>
          </a:p>
          <a:p>
            <a:r>
              <a:rPr lang="en-AU" dirty="0">
                <a:latin typeface="Century Gothic" panose="020B0502020202020204" pitchFamily="34" charset="0"/>
              </a:rPr>
              <a:t>3</a:t>
            </a:r>
            <a:r>
              <a:rPr lang="en-AU" dirty="0" smtClean="0">
                <a:latin typeface="Century Gothic" panose="020B0502020202020204" pitchFamily="34" charset="0"/>
              </a:rPr>
              <a:t>.    </a:t>
            </a:r>
            <a:r>
              <a:rPr lang="en-AU" dirty="0">
                <a:latin typeface="Century Gothic" panose="020B0502020202020204" pitchFamily="34" charset="0"/>
              </a:rPr>
              <a:t>Read your sentence – does it sound right? </a:t>
            </a:r>
          </a:p>
        </p:txBody>
      </p:sp>
      <p:sp>
        <p:nvSpPr>
          <p:cNvPr id="29" name="TextBox 28">
            <a:extLst>
              <a:ext uri="{FF2B5EF4-FFF2-40B4-BE49-F238E27FC236}">
                <a16:creationId xmlns:a16="http://schemas.microsoft.com/office/drawing/2014/main" id="{4E2597D0-BFC0-BC41-BDCA-0DD7078D0F16}"/>
              </a:ext>
            </a:extLst>
          </p:cNvPr>
          <p:cNvSpPr txBox="1"/>
          <p:nvPr/>
        </p:nvSpPr>
        <p:spPr>
          <a:xfrm>
            <a:off x="151732" y="2096620"/>
            <a:ext cx="1571264" cy="2862322"/>
          </a:xfrm>
          <a:prstGeom prst="rect">
            <a:avLst/>
          </a:prstGeom>
          <a:noFill/>
        </p:spPr>
        <p:txBody>
          <a:bodyPr wrap="none" rtlCol="0">
            <a:spAutoFit/>
          </a:bodyPr>
          <a:lstStyle/>
          <a:p>
            <a:pPr>
              <a:lnSpc>
                <a:spcPct val="150000"/>
              </a:lnSpc>
            </a:pPr>
            <a:r>
              <a:rPr lang="en-AU" sz="2000" b="1" dirty="0" smtClean="0">
                <a:solidFill>
                  <a:schemeClr val="accent2"/>
                </a:solidFill>
                <a:latin typeface="Century Gothic" panose="020B0502020202020204" pitchFamily="34" charset="0"/>
              </a:rPr>
              <a:t>Who/what:</a:t>
            </a:r>
            <a:endParaRPr lang="en-AU" sz="2000" b="1" dirty="0">
              <a:solidFill>
                <a:schemeClr val="accent2"/>
              </a:solidFill>
              <a:latin typeface="Century Gothic" panose="020B0502020202020204" pitchFamily="34" charset="0"/>
            </a:endParaRPr>
          </a:p>
          <a:p>
            <a:pPr>
              <a:lnSpc>
                <a:spcPct val="150000"/>
              </a:lnSpc>
            </a:pPr>
            <a:r>
              <a:rPr lang="en-AU" sz="2000" b="1" dirty="0" smtClean="0">
                <a:solidFill>
                  <a:srgbClr val="00B050"/>
                </a:solidFill>
                <a:latin typeface="Century Gothic" panose="020B0502020202020204" pitchFamily="34" charset="0"/>
              </a:rPr>
              <a:t>did/will do:</a:t>
            </a:r>
          </a:p>
          <a:p>
            <a:pPr>
              <a:lnSpc>
                <a:spcPct val="150000"/>
              </a:lnSpc>
            </a:pPr>
            <a:r>
              <a:rPr lang="en-AU" sz="2000" b="1" dirty="0" smtClean="0">
                <a:solidFill>
                  <a:schemeClr val="accent2">
                    <a:lumMod val="50000"/>
                  </a:schemeClr>
                </a:solidFill>
                <a:latin typeface="Century Gothic" panose="020B0502020202020204" pitchFamily="34" charset="0"/>
              </a:rPr>
              <a:t>When:</a:t>
            </a:r>
          </a:p>
          <a:p>
            <a:pPr>
              <a:lnSpc>
                <a:spcPct val="150000"/>
              </a:lnSpc>
            </a:pPr>
            <a:r>
              <a:rPr lang="en-AU" sz="2000" b="1" dirty="0" smtClean="0">
                <a:solidFill>
                  <a:srgbClr val="0070C0"/>
                </a:solidFill>
                <a:latin typeface="Century Gothic" panose="020B0502020202020204" pitchFamily="34" charset="0"/>
              </a:rPr>
              <a:t>Where:</a:t>
            </a:r>
          </a:p>
          <a:p>
            <a:pPr>
              <a:lnSpc>
                <a:spcPct val="150000"/>
              </a:lnSpc>
            </a:pPr>
            <a:r>
              <a:rPr lang="en-AU" sz="2000" b="1" dirty="0" smtClean="0">
                <a:solidFill>
                  <a:srgbClr val="FC08BC"/>
                </a:solidFill>
                <a:latin typeface="Century Gothic" panose="020B0502020202020204" pitchFamily="34" charset="0"/>
              </a:rPr>
              <a:t>How:</a:t>
            </a:r>
          </a:p>
          <a:p>
            <a:pPr>
              <a:lnSpc>
                <a:spcPct val="150000"/>
              </a:lnSpc>
            </a:pPr>
            <a:r>
              <a:rPr lang="en-AU" sz="2000" b="1" dirty="0" smtClean="0">
                <a:solidFill>
                  <a:srgbClr val="7030A0"/>
                </a:solidFill>
                <a:latin typeface="Century Gothic" panose="020B0502020202020204" pitchFamily="34" charset="0"/>
              </a:rPr>
              <a:t>Why:</a:t>
            </a:r>
          </a:p>
        </p:txBody>
      </p:sp>
      <p:sp>
        <p:nvSpPr>
          <p:cNvPr id="30" name="Rectangle 29">
            <a:extLst>
              <a:ext uri="{FF2B5EF4-FFF2-40B4-BE49-F238E27FC236}">
                <a16:creationId xmlns:a16="http://schemas.microsoft.com/office/drawing/2014/main" id="{1D4D6B07-EA29-A74D-9010-C843CADB993C}"/>
              </a:ext>
            </a:extLst>
          </p:cNvPr>
          <p:cNvSpPr/>
          <p:nvPr/>
        </p:nvSpPr>
        <p:spPr>
          <a:xfrm>
            <a:off x="1800225" y="4165120"/>
            <a:ext cx="1101584" cy="369332"/>
          </a:xfrm>
          <a:prstGeom prst="rect">
            <a:avLst/>
          </a:prstGeom>
        </p:spPr>
        <p:txBody>
          <a:bodyPr wrap="none">
            <a:spAutoFit/>
          </a:bodyPr>
          <a:lstStyle/>
          <a:p>
            <a:r>
              <a:rPr lang="en-AU" b="1" dirty="0" smtClean="0">
                <a:latin typeface="Century Gothic" panose="020B0502020202020204" pitchFamily="34" charset="0"/>
              </a:rPr>
              <a:t>4 stages</a:t>
            </a:r>
            <a:endParaRPr lang="en-AU" dirty="0"/>
          </a:p>
        </p:txBody>
      </p:sp>
      <p:cxnSp>
        <p:nvCxnSpPr>
          <p:cNvPr id="31" name="Straight Connector 30">
            <a:extLst>
              <a:ext uri="{FF2B5EF4-FFF2-40B4-BE49-F238E27FC236}">
                <a16:creationId xmlns:a16="http://schemas.microsoft.com/office/drawing/2014/main" id="{4A95E5A8-9BFC-6943-9C52-B34F26808B67}"/>
              </a:ext>
            </a:extLst>
          </p:cNvPr>
          <p:cNvCxnSpPr/>
          <p:nvPr/>
        </p:nvCxnSpPr>
        <p:spPr>
          <a:xfrm flipV="1">
            <a:off x="1871614" y="3952469"/>
            <a:ext cx="2782508" cy="1318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A95E5A8-9BFC-6943-9C52-B34F26808B67}"/>
              </a:ext>
            </a:extLst>
          </p:cNvPr>
          <p:cNvCxnSpPr/>
          <p:nvPr/>
        </p:nvCxnSpPr>
        <p:spPr>
          <a:xfrm flipV="1">
            <a:off x="1865490" y="3501466"/>
            <a:ext cx="2777294" cy="1334"/>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A95E5A8-9BFC-6943-9C52-B34F26808B67}"/>
              </a:ext>
            </a:extLst>
          </p:cNvPr>
          <p:cNvCxnSpPr/>
          <p:nvPr/>
        </p:nvCxnSpPr>
        <p:spPr>
          <a:xfrm flipV="1">
            <a:off x="1871614" y="4901735"/>
            <a:ext cx="2782508" cy="1318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A95E5A8-9BFC-6943-9C52-B34F26808B67}"/>
              </a:ext>
            </a:extLst>
          </p:cNvPr>
          <p:cNvCxnSpPr/>
          <p:nvPr/>
        </p:nvCxnSpPr>
        <p:spPr>
          <a:xfrm flipV="1">
            <a:off x="1865490" y="4450732"/>
            <a:ext cx="2777294" cy="1334"/>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11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22"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
            <a:ext cx="3600450" cy="369332"/>
          </a:xfrm>
          <a:prstGeom prst="rect">
            <a:avLst/>
          </a:prstGeom>
          <a:solidFill>
            <a:srgbClr val="00B050"/>
          </a:solidFill>
        </p:spPr>
        <p:txBody>
          <a:bodyPr wrap="square" rtlCol="0">
            <a:spAutoFit/>
          </a:bodyPr>
          <a:lstStyle/>
          <a:p>
            <a:r>
              <a:rPr lang="en-AU" b="1" dirty="0" smtClean="0">
                <a:solidFill>
                  <a:schemeClr val="bg1"/>
                </a:solidFill>
                <a:latin typeface="Comic Sans MS" panose="030F0702030302020204" pitchFamily="66" charset="0"/>
              </a:rPr>
              <a:t>Skill Development: You do</a:t>
            </a:r>
            <a:endParaRPr lang="en-AU" b="1" dirty="0">
              <a:solidFill>
                <a:schemeClr val="bg1"/>
              </a:solidFill>
              <a:latin typeface="Comic Sans MS" panose="030F0702030302020204" pitchFamily="66" charset="0"/>
            </a:endParaRPr>
          </a:p>
        </p:txBody>
      </p:sp>
      <p:sp>
        <p:nvSpPr>
          <p:cNvPr id="4" name="Rectangle 3"/>
          <p:cNvSpPr/>
          <p:nvPr/>
        </p:nvSpPr>
        <p:spPr>
          <a:xfrm>
            <a:off x="423949" y="983963"/>
            <a:ext cx="11055927" cy="461665"/>
          </a:xfrm>
          <a:prstGeom prst="rect">
            <a:avLst/>
          </a:prstGeom>
          <a:ln w="38100">
            <a:solidFill>
              <a:schemeClr val="tx1"/>
            </a:solidFill>
          </a:ln>
        </p:spPr>
        <p:txBody>
          <a:bodyPr wrap="square">
            <a:spAutoFit/>
          </a:bodyPr>
          <a:lstStyle/>
          <a:p>
            <a:r>
              <a:rPr lang="en-AU" sz="2400" dirty="0" smtClean="0"/>
              <a:t>Choose text relating to topic in class </a:t>
            </a:r>
            <a:endParaRPr lang="en-AU" sz="2400" dirty="0"/>
          </a:p>
        </p:txBody>
      </p:sp>
      <p:pic>
        <p:nvPicPr>
          <p:cNvPr id="5" name="Content Placeholder 4" descr="Icon&#10;&#10;Description automatically generated">
            <a:extLst>
              <a:ext uri="{FF2B5EF4-FFF2-40B4-BE49-F238E27FC236}">
                <a16:creationId xmlns:a16="http://schemas.microsoft.com/office/drawing/2014/main" id="{7BF52388-8B41-CD41-AC9A-89B295FC7E29}"/>
              </a:ext>
            </a:extLst>
          </p:cNvPr>
          <p:cNvPicPr>
            <a:picLocks noChangeAspect="1"/>
          </p:cNvPicPr>
          <p:nvPr/>
        </p:nvPicPr>
        <p:blipFill>
          <a:blip r:embed="rId2"/>
          <a:stretch>
            <a:fillRect/>
          </a:stretch>
        </p:blipFill>
        <p:spPr>
          <a:xfrm>
            <a:off x="11196421" y="32291"/>
            <a:ext cx="674079" cy="674079"/>
          </a:xfrm>
          <a:prstGeom prst="rect">
            <a:avLst/>
          </a:prstGeom>
        </p:spPr>
      </p:pic>
    </p:spTree>
    <p:extLst>
      <p:ext uri="{BB962C8B-B14F-4D97-AF65-F5344CB8AC3E}">
        <p14:creationId xmlns:p14="http://schemas.microsoft.com/office/powerpoint/2010/main" val="1700907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
            <a:ext cx="3600450" cy="369332"/>
          </a:xfrm>
          <a:prstGeom prst="rect">
            <a:avLst/>
          </a:prstGeom>
          <a:solidFill>
            <a:srgbClr val="00B050"/>
          </a:solidFill>
        </p:spPr>
        <p:txBody>
          <a:bodyPr wrap="square" rtlCol="0">
            <a:spAutoFit/>
          </a:bodyPr>
          <a:lstStyle/>
          <a:p>
            <a:r>
              <a:rPr lang="en-AU" b="1" dirty="0" smtClean="0">
                <a:solidFill>
                  <a:schemeClr val="bg1"/>
                </a:solidFill>
                <a:latin typeface="Comic Sans MS" panose="030F0702030302020204" pitchFamily="66" charset="0"/>
              </a:rPr>
              <a:t>Skill Development: You do</a:t>
            </a:r>
            <a:endParaRPr lang="en-AU" b="1" dirty="0">
              <a:solidFill>
                <a:schemeClr val="bg1"/>
              </a:solidFill>
              <a:latin typeface="Comic Sans MS" panose="030F0702030302020204" pitchFamily="66" charset="0"/>
            </a:endParaRPr>
          </a:p>
        </p:txBody>
      </p:sp>
      <p:cxnSp>
        <p:nvCxnSpPr>
          <p:cNvPr id="19" name="Straight Connector 18">
            <a:extLst>
              <a:ext uri="{FF2B5EF4-FFF2-40B4-BE49-F238E27FC236}">
                <a16:creationId xmlns:a16="http://schemas.microsoft.com/office/drawing/2014/main" id="{4A95E5A8-9BFC-6943-9C52-B34F26808B67}"/>
              </a:ext>
            </a:extLst>
          </p:cNvPr>
          <p:cNvCxnSpPr/>
          <p:nvPr/>
        </p:nvCxnSpPr>
        <p:spPr>
          <a:xfrm flipV="1">
            <a:off x="2017124" y="3096837"/>
            <a:ext cx="2763168" cy="758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A95E5A8-9BFC-6943-9C52-B34F26808B67}"/>
              </a:ext>
            </a:extLst>
          </p:cNvPr>
          <p:cNvCxnSpPr/>
          <p:nvPr/>
        </p:nvCxnSpPr>
        <p:spPr>
          <a:xfrm flipV="1">
            <a:off x="2017124" y="3521438"/>
            <a:ext cx="2763168" cy="758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95E5A8-9BFC-6943-9C52-B34F26808B67}"/>
              </a:ext>
            </a:extLst>
          </p:cNvPr>
          <p:cNvCxnSpPr/>
          <p:nvPr/>
        </p:nvCxnSpPr>
        <p:spPr>
          <a:xfrm flipV="1">
            <a:off x="2017124" y="3960914"/>
            <a:ext cx="2763168" cy="758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383876" y="2265413"/>
            <a:ext cx="6528262" cy="338554"/>
          </a:xfrm>
          <a:prstGeom prst="rect">
            <a:avLst/>
          </a:prstGeom>
          <a:ln w="38100">
            <a:solidFill>
              <a:schemeClr val="tx1"/>
            </a:solidFill>
          </a:ln>
        </p:spPr>
        <p:txBody>
          <a:bodyPr wrap="square">
            <a:spAutoFit/>
          </a:bodyPr>
          <a:lstStyle/>
          <a:p>
            <a:r>
              <a:rPr lang="en-AU" sz="1600" dirty="0" smtClean="0"/>
              <a:t>Passage</a:t>
            </a:r>
            <a:endParaRPr lang="en-AU" sz="1600" dirty="0"/>
          </a:p>
        </p:txBody>
      </p:sp>
      <p:cxnSp>
        <p:nvCxnSpPr>
          <p:cNvPr id="36" name="Straight Connector 35">
            <a:extLst>
              <a:ext uri="{FF2B5EF4-FFF2-40B4-BE49-F238E27FC236}">
                <a16:creationId xmlns:a16="http://schemas.microsoft.com/office/drawing/2014/main" id="{4A95E5A8-9BFC-6943-9C52-B34F26808B67}"/>
              </a:ext>
            </a:extLst>
          </p:cNvPr>
          <p:cNvCxnSpPr/>
          <p:nvPr/>
        </p:nvCxnSpPr>
        <p:spPr>
          <a:xfrm flipV="1">
            <a:off x="2017124" y="2603967"/>
            <a:ext cx="2763168" cy="2"/>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95E5A8-9BFC-6943-9C52-B34F26808B67}"/>
              </a:ext>
            </a:extLst>
          </p:cNvPr>
          <p:cNvCxnSpPr/>
          <p:nvPr/>
        </p:nvCxnSpPr>
        <p:spPr>
          <a:xfrm flipV="1">
            <a:off x="2017124" y="4414545"/>
            <a:ext cx="2763168" cy="758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A95E5A8-9BFC-6943-9C52-B34F26808B67}"/>
              </a:ext>
            </a:extLst>
          </p:cNvPr>
          <p:cNvCxnSpPr/>
          <p:nvPr/>
        </p:nvCxnSpPr>
        <p:spPr>
          <a:xfrm flipV="1">
            <a:off x="2017124" y="4890043"/>
            <a:ext cx="2763168" cy="758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3" name="Picture 22" descr="Icon&#10;&#10;Description automatically generated">
            <a:extLst>
              <a:ext uri="{FF2B5EF4-FFF2-40B4-BE49-F238E27FC236}">
                <a16:creationId xmlns:a16="http://schemas.microsoft.com/office/drawing/2014/main" id="{8D84FB6F-E36B-FC4D-86D4-DC82FD849E2B}"/>
              </a:ext>
            </a:extLst>
          </p:cNvPr>
          <p:cNvPicPr>
            <a:picLocks noChangeAspect="1"/>
          </p:cNvPicPr>
          <p:nvPr/>
        </p:nvPicPr>
        <p:blipFill>
          <a:blip r:embed="rId2"/>
          <a:stretch>
            <a:fillRect/>
          </a:stretch>
        </p:blipFill>
        <p:spPr>
          <a:xfrm>
            <a:off x="11334945" y="104762"/>
            <a:ext cx="674078" cy="674078"/>
          </a:xfrm>
          <a:prstGeom prst="rect">
            <a:avLst/>
          </a:prstGeom>
        </p:spPr>
      </p:pic>
      <p:sp>
        <p:nvSpPr>
          <p:cNvPr id="13" name="Rectangle 12">
            <a:extLst>
              <a:ext uri="{FF2B5EF4-FFF2-40B4-BE49-F238E27FC236}">
                <a16:creationId xmlns:a16="http://schemas.microsoft.com/office/drawing/2014/main" id="{C2B0DC19-85B6-4347-AEC3-BD5C8840318D}"/>
              </a:ext>
            </a:extLst>
          </p:cNvPr>
          <p:cNvSpPr/>
          <p:nvPr/>
        </p:nvSpPr>
        <p:spPr>
          <a:xfrm>
            <a:off x="0" y="379510"/>
            <a:ext cx="9360131" cy="923330"/>
          </a:xfrm>
          <a:prstGeom prst="rect">
            <a:avLst/>
          </a:prstGeom>
          <a:solidFill>
            <a:schemeClr val="bg1"/>
          </a:solidFill>
          <a:ln w="38100">
            <a:solidFill>
              <a:srgbClr val="00B050"/>
            </a:solidFill>
          </a:ln>
        </p:spPr>
        <p:txBody>
          <a:bodyPr wrap="square">
            <a:spAutoFit/>
          </a:bodyPr>
          <a:lstStyle/>
          <a:p>
            <a:pPr marL="457200" indent="-457200">
              <a:buFont typeface="+mj-lt"/>
              <a:buAutoNum type="arabicPeriod"/>
            </a:pPr>
            <a:r>
              <a:rPr lang="en-AU" dirty="0">
                <a:latin typeface="Century Gothic" panose="020B0502020202020204" pitchFamily="34" charset="0"/>
              </a:rPr>
              <a:t>Answer the questions in note form</a:t>
            </a:r>
          </a:p>
          <a:p>
            <a:r>
              <a:rPr lang="en-AU" dirty="0" smtClean="0">
                <a:latin typeface="Century Gothic" panose="020B0502020202020204" pitchFamily="34" charset="0"/>
              </a:rPr>
              <a:t>2.    </a:t>
            </a:r>
            <a:r>
              <a:rPr lang="en-AU" dirty="0">
                <a:latin typeface="Century Gothic" panose="020B0502020202020204" pitchFamily="34" charset="0"/>
              </a:rPr>
              <a:t>Write your sentence </a:t>
            </a:r>
            <a:r>
              <a:rPr lang="en-AU" dirty="0" smtClean="0">
                <a:latin typeface="Century Gothic" panose="020B0502020202020204" pitchFamily="34" charset="0"/>
              </a:rPr>
              <a:t>summary using </a:t>
            </a:r>
            <a:r>
              <a:rPr lang="en-AU" dirty="0">
                <a:latin typeface="Century Gothic" panose="020B0502020202020204" pitchFamily="34" charset="0"/>
              </a:rPr>
              <a:t>correct punctuation.</a:t>
            </a:r>
          </a:p>
          <a:p>
            <a:r>
              <a:rPr lang="en-AU" dirty="0">
                <a:latin typeface="Century Gothic" panose="020B0502020202020204" pitchFamily="34" charset="0"/>
              </a:rPr>
              <a:t>3</a:t>
            </a:r>
            <a:r>
              <a:rPr lang="en-AU" dirty="0" smtClean="0">
                <a:latin typeface="Century Gothic" panose="020B0502020202020204" pitchFamily="34" charset="0"/>
              </a:rPr>
              <a:t>.    </a:t>
            </a:r>
            <a:r>
              <a:rPr lang="en-AU" dirty="0">
                <a:latin typeface="Century Gothic" panose="020B0502020202020204" pitchFamily="34" charset="0"/>
              </a:rPr>
              <a:t>Read your sentence – does it sound right? </a:t>
            </a:r>
          </a:p>
        </p:txBody>
      </p:sp>
      <p:sp>
        <p:nvSpPr>
          <p:cNvPr id="14" name="TextBox 13">
            <a:extLst>
              <a:ext uri="{FF2B5EF4-FFF2-40B4-BE49-F238E27FC236}">
                <a16:creationId xmlns:a16="http://schemas.microsoft.com/office/drawing/2014/main" id="{4E2597D0-BFC0-BC41-BDCA-0DD7078D0F16}"/>
              </a:ext>
            </a:extLst>
          </p:cNvPr>
          <p:cNvSpPr txBox="1"/>
          <p:nvPr/>
        </p:nvSpPr>
        <p:spPr>
          <a:xfrm>
            <a:off x="151732" y="2096620"/>
            <a:ext cx="1571264" cy="2862322"/>
          </a:xfrm>
          <a:prstGeom prst="rect">
            <a:avLst/>
          </a:prstGeom>
          <a:noFill/>
        </p:spPr>
        <p:txBody>
          <a:bodyPr wrap="none" rtlCol="0">
            <a:spAutoFit/>
          </a:bodyPr>
          <a:lstStyle/>
          <a:p>
            <a:pPr>
              <a:lnSpc>
                <a:spcPct val="150000"/>
              </a:lnSpc>
            </a:pPr>
            <a:r>
              <a:rPr lang="en-AU" sz="2000" b="1" dirty="0" smtClean="0">
                <a:solidFill>
                  <a:schemeClr val="accent2"/>
                </a:solidFill>
                <a:latin typeface="Century Gothic" panose="020B0502020202020204" pitchFamily="34" charset="0"/>
              </a:rPr>
              <a:t>Who/what:</a:t>
            </a:r>
            <a:endParaRPr lang="en-AU" sz="2000" b="1" dirty="0">
              <a:solidFill>
                <a:schemeClr val="accent2"/>
              </a:solidFill>
              <a:latin typeface="Century Gothic" panose="020B0502020202020204" pitchFamily="34" charset="0"/>
            </a:endParaRPr>
          </a:p>
          <a:p>
            <a:pPr>
              <a:lnSpc>
                <a:spcPct val="150000"/>
              </a:lnSpc>
            </a:pPr>
            <a:r>
              <a:rPr lang="en-AU" sz="2000" b="1" dirty="0" smtClean="0">
                <a:solidFill>
                  <a:srgbClr val="00B050"/>
                </a:solidFill>
                <a:latin typeface="Century Gothic" panose="020B0502020202020204" pitchFamily="34" charset="0"/>
              </a:rPr>
              <a:t>did/will do:</a:t>
            </a:r>
          </a:p>
          <a:p>
            <a:pPr>
              <a:lnSpc>
                <a:spcPct val="150000"/>
              </a:lnSpc>
            </a:pPr>
            <a:r>
              <a:rPr lang="en-AU" sz="2000" b="1" dirty="0" smtClean="0">
                <a:solidFill>
                  <a:schemeClr val="accent2">
                    <a:lumMod val="50000"/>
                  </a:schemeClr>
                </a:solidFill>
                <a:latin typeface="Century Gothic" panose="020B0502020202020204" pitchFamily="34" charset="0"/>
              </a:rPr>
              <a:t>When:</a:t>
            </a:r>
          </a:p>
          <a:p>
            <a:pPr>
              <a:lnSpc>
                <a:spcPct val="150000"/>
              </a:lnSpc>
            </a:pPr>
            <a:r>
              <a:rPr lang="en-AU" sz="2000" b="1" dirty="0" smtClean="0">
                <a:solidFill>
                  <a:srgbClr val="0070C0"/>
                </a:solidFill>
                <a:latin typeface="Century Gothic" panose="020B0502020202020204" pitchFamily="34" charset="0"/>
              </a:rPr>
              <a:t>Where:</a:t>
            </a:r>
          </a:p>
          <a:p>
            <a:pPr>
              <a:lnSpc>
                <a:spcPct val="150000"/>
              </a:lnSpc>
            </a:pPr>
            <a:r>
              <a:rPr lang="en-AU" sz="2000" b="1" dirty="0" smtClean="0">
                <a:solidFill>
                  <a:srgbClr val="FC08BC"/>
                </a:solidFill>
                <a:latin typeface="Century Gothic" panose="020B0502020202020204" pitchFamily="34" charset="0"/>
              </a:rPr>
              <a:t>How:</a:t>
            </a:r>
          </a:p>
          <a:p>
            <a:pPr>
              <a:lnSpc>
                <a:spcPct val="150000"/>
              </a:lnSpc>
            </a:pPr>
            <a:r>
              <a:rPr lang="en-AU" sz="2000" b="1" dirty="0" smtClean="0">
                <a:solidFill>
                  <a:srgbClr val="7030A0"/>
                </a:solidFill>
                <a:latin typeface="Century Gothic" panose="020B0502020202020204" pitchFamily="34" charset="0"/>
              </a:rPr>
              <a:t>Why:</a:t>
            </a:r>
          </a:p>
        </p:txBody>
      </p:sp>
    </p:spTree>
    <p:extLst>
      <p:ext uri="{BB962C8B-B14F-4D97-AF65-F5344CB8AC3E}">
        <p14:creationId xmlns:p14="http://schemas.microsoft.com/office/powerpoint/2010/main" val="2954488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
            <a:ext cx="3600450" cy="369332"/>
          </a:xfrm>
          <a:prstGeom prst="rect">
            <a:avLst/>
          </a:prstGeom>
          <a:solidFill>
            <a:srgbClr val="00B050"/>
          </a:solidFill>
        </p:spPr>
        <p:txBody>
          <a:bodyPr wrap="square" rtlCol="0">
            <a:spAutoFit/>
          </a:bodyPr>
          <a:lstStyle/>
          <a:p>
            <a:r>
              <a:rPr lang="en-AU" b="1" dirty="0" smtClean="0">
                <a:solidFill>
                  <a:schemeClr val="bg1"/>
                </a:solidFill>
                <a:latin typeface="Comic Sans MS" panose="030F0702030302020204" pitchFamily="66" charset="0"/>
              </a:rPr>
              <a:t>Skill Development: You do</a:t>
            </a:r>
            <a:endParaRPr lang="en-AU" b="1" dirty="0">
              <a:solidFill>
                <a:schemeClr val="bg1"/>
              </a:solidFill>
              <a:latin typeface="Comic Sans MS" panose="030F0702030302020204" pitchFamily="66" charset="0"/>
            </a:endParaRPr>
          </a:p>
        </p:txBody>
      </p:sp>
      <p:sp>
        <p:nvSpPr>
          <p:cNvPr id="35" name="Rectangle 34">
            <a:extLst>
              <a:ext uri="{FF2B5EF4-FFF2-40B4-BE49-F238E27FC236}">
                <a16:creationId xmlns:a16="http://schemas.microsoft.com/office/drawing/2014/main" id="{C2B0DC19-85B6-4347-AEC3-BD5C8840318D}"/>
              </a:ext>
            </a:extLst>
          </p:cNvPr>
          <p:cNvSpPr/>
          <p:nvPr/>
        </p:nvSpPr>
        <p:spPr>
          <a:xfrm>
            <a:off x="0" y="369331"/>
            <a:ext cx="9360131" cy="923330"/>
          </a:xfrm>
          <a:prstGeom prst="rect">
            <a:avLst/>
          </a:prstGeom>
          <a:solidFill>
            <a:schemeClr val="bg1"/>
          </a:solidFill>
          <a:ln w="38100">
            <a:solidFill>
              <a:srgbClr val="00B050"/>
            </a:solidFill>
          </a:ln>
        </p:spPr>
        <p:txBody>
          <a:bodyPr wrap="square">
            <a:spAutoFit/>
          </a:bodyPr>
          <a:lstStyle/>
          <a:p>
            <a:pPr marL="457200" indent="-457200">
              <a:buFont typeface="+mj-lt"/>
              <a:buAutoNum type="arabicPeriod"/>
            </a:pPr>
            <a:r>
              <a:rPr lang="en-AU" dirty="0">
                <a:latin typeface="Century Gothic" panose="020B0502020202020204" pitchFamily="34" charset="0"/>
              </a:rPr>
              <a:t>Answer the questions in note form</a:t>
            </a:r>
          </a:p>
          <a:p>
            <a:r>
              <a:rPr lang="en-AU" dirty="0">
                <a:latin typeface="Century Gothic" panose="020B0502020202020204" pitchFamily="34" charset="0"/>
              </a:rPr>
              <a:t>2</a:t>
            </a:r>
            <a:r>
              <a:rPr lang="en-AU" dirty="0" smtClean="0">
                <a:latin typeface="Century Gothic" panose="020B0502020202020204" pitchFamily="34" charset="0"/>
              </a:rPr>
              <a:t>.    </a:t>
            </a:r>
            <a:r>
              <a:rPr lang="en-AU" dirty="0">
                <a:latin typeface="Century Gothic" panose="020B0502020202020204" pitchFamily="34" charset="0"/>
              </a:rPr>
              <a:t>Write your sentence using correct punctuation.</a:t>
            </a:r>
          </a:p>
          <a:p>
            <a:r>
              <a:rPr lang="en-AU" dirty="0" smtClean="0">
                <a:latin typeface="Century Gothic" panose="020B0502020202020204" pitchFamily="34" charset="0"/>
              </a:rPr>
              <a:t>3.    </a:t>
            </a:r>
            <a:r>
              <a:rPr lang="en-AU" dirty="0">
                <a:latin typeface="Century Gothic" panose="020B0502020202020204" pitchFamily="34" charset="0"/>
              </a:rPr>
              <a:t>Read your sentence – does it sound right? </a:t>
            </a:r>
            <a:r>
              <a:rPr lang="en-AU" dirty="0" smtClean="0">
                <a:latin typeface="Century Gothic" panose="020B0502020202020204" pitchFamily="34" charset="0"/>
              </a:rPr>
              <a:t> Do you need to change the order?</a:t>
            </a:r>
            <a:endParaRPr lang="en-AU" dirty="0">
              <a:latin typeface="Century Gothic" panose="020B0502020202020204" pitchFamily="34" charset="0"/>
            </a:endParaRPr>
          </a:p>
        </p:txBody>
      </p:sp>
      <p:pic>
        <p:nvPicPr>
          <p:cNvPr id="4" name="Picture 3"/>
          <p:cNvPicPr>
            <a:picLocks noChangeAspect="1"/>
          </p:cNvPicPr>
          <p:nvPr/>
        </p:nvPicPr>
        <p:blipFill>
          <a:blip r:embed="rId2"/>
          <a:stretch>
            <a:fillRect/>
          </a:stretch>
        </p:blipFill>
        <p:spPr>
          <a:xfrm>
            <a:off x="750571" y="1664365"/>
            <a:ext cx="4901456" cy="5301701"/>
          </a:xfrm>
          <a:prstGeom prst="rect">
            <a:avLst/>
          </a:prstGeom>
        </p:spPr>
      </p:pic>
      <p:sp>
        <p:nvSpPr>
          <p:cNvPr id="13" name="TextBox 12"/>
          <p:cNvSpPr txBox="1"/>
          <p:nvPr/>
        </p:nvSpPr>
        <p:spPr>
          <a:xfrm>
            <a:off x="6026728" y="2463508"/>
            <a:ext cx="3773978" cy="646331"/>
          </a:xfrm>
          <a:prstGeom prst="rect">
            <a:avLst/>
          </a:prstGeom>
          <a:noFill/>
        </p:spPr>
        <p:txBody>
          <a:bodyPr wrap="square" rtlCol="0">
            <a:spAutoFit/>
          </a:bodyPr>
          <a:lstStyle/>
          <a:p>
            <a:r>
              <a:rPr lang="en-AU" b="1" dirty="0" smtClean="0"/>
              <a:t>Download TWR template from the website. </a:t>
            </a:r>
            <a:endParaRPr lang="en-AU" b="1" dirty="0"/>
          </a:p>
        </p:txBody>
      </p:sp>
      <p:pic>
        <p:nvPicPr>
          <p:cNvPr id="14" name="Picture 13" descr="Icon&#10;&#10;Description automatically generated">
            <a:extLst>
              <a:ext uri="{FF2B5EF4-FFF2-40B4-BE49-F238E27FC236}">
                <a16:creationId xmlns:a16="http://schemas.microsoft.com/office/drawing/2014/main" id="{8D84FB6F-E36B-FC4D-86D4-DC82FD849E2B}"/>
              </a:ext>
            </a:extLst>
          </p:cNvPr>
          <p:cNvPicPr>
            <a:picLocks noChangeAspect="1"/>
          </p:cNvPicPr>
          <p:nvPr/>
        </p:nvPicPr>
        <p:blipFill>
          <a:blip r:embed="rId3"/>
          <a:stretch>
            <a:fillRect/>
          </a:stretch>
        </p:blipFill>
        <p:spPr>
          <a:xfrm>
            <a:off x="11334945" y="104762"/>
            <a:ext cx="674078" cy="674078"/>
          </a:xfrm>
          <a:prstGeom prst="rect">
            <a:avLst/>
          </a:prstGeom>
        </p:spPr>
      </p:pic>
    </p:spTree>
    <p:extLst>
      <p:ext uri="{BB962C8B-B14F-4D97-AF65-F5344CB8AC3E}">
        <p14:creationId xmlns:p14="http://schemas.microsoft.com/office/powerpoint/2010/main" val="851036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con&#10;&#10;Description automatically generated">
            <a:extLst>
              <a:ext uri="{FF2B5EF4-FFF2-40B4-BE49-F238E27FC236}">
                <a16:creationId xmlns:a16="http://schemas.microsoft.com/office/drawing/2014/main" id="{7BF52388-8B41-CD41-AC9A-89B295FC7E29}"/>
              </a:ext>
            </a:extLst>
          </p:cNvPr>
          <p:cNvPicPr>
            <a:picLocks noGrp="1" noChangeAspect="1"/>
          </p:cNvPicPr>
          <p:nvPr>
            <p:ph idx="1"/>
          </p:nvPr>
        </p:nvPicPr>
        <p:blipFill>
          <a:blip r:embed="rId2"/>
          <a:stretch>
            <a:fillRect/>
          </a:stretch>
        </p:blipFill>
        <p:spPr>
          <a:xfrm>
            <a:off x="10432839" y="4874453"/>
            <a:ext cx="674079" cy="674079"/>
          </a:xfrm>
        </p:spPr>
      </p:pic>
      <p:pic>
        <p:nvPicPr>
          <p:cNvPr id="7" name="Picture 6"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3"/>
          <a:stretch>
            <a:fillRect/>
          </a:stretch>
        </p:blipFill>
        <p:spPr>
          <a:xfrm>
            <a:off x="4299121" y="4284569"/>
            <a:ext cx="674078" cy="674078"/>
          </a:xfrm>
          <a:prstGeom prst="rect">
            <a:avLst/>
          </a:prstGeom>
        </p:spPr>
      </p:pic>
      <p:pic>
        <p:nvPicPr>
          <p:cNvPr id="9" name="Picture 8" descr="Icon&#10;&#10;Description automatically generated">
            <a:extLst>
              <a:ext uri="{FF2B5EF4-FFF2-40B4-BE49-F238E27FC236}">
                <a16:creationId xmlns:a16="http://schemas.microsoft.com/office/drawing/2014/main" id="{8D84FB6F-E36B-FC4D-86D4-DC82FD849E2B}"/>
              </a:ext>
            </a:extLst>
          </p:cNvPr>
          <p:cNvPicPr>
            <a:picLocks noChangeAspect="1"/>
          </p:cNvPicPr>
          <p:nvPr/>
        </p:nvPicPr>
        <p:blipFill>
          <a:blip r:embed="rId4"/>
          <a:stretch>
            <a:fillRect/>
          </a:stretch>
        </p:blipFill>
        <p:spPr>
          <a:xfrm>
            <a:off x="4294065" y="5632726"/>
            <a:ext cx="674078" cy="674078"/>
          </a:xfrm>
          <a:prstGeom prst="rect">
            <a:avLst/>
          </a:prstGeom>
        </p:spPr>
      </p:pic>
      <p:pic>
        <p:nvPicPr>
          <p:cNvPr id="11" name="Picture 10" descr="Logo, icon&#10;&#10;Description automatically generated">
            <a:extLst>
              <a:ext uri="{FF2B5EF4-FFF2-40B4-BE49-F238E27FC236}">
                <a16:creationId xmlns:a16="http://schemas.microsoft.com/office/drawing/2014/main" id="{65EADFB6-40C5-DA4D-BC50-74CB823218ED}"/>
              </a:ext>
            </a:extLst>
          </p:cNvPr>
          <p:cNvPicPr>
            <a:picLocks noChangeAspect="1"/>
          </p:cNvPicPr>
          <p:nvPr/>
        </p:nvPicPr>
        <p:blipFill>
          <a:blip r:embed="rId5"/>
          <a:stretch>
            <a:fillRect/>
          </a:stretch>
        </p:blipFill>
        <p:spPr>
          <a:xfrm>
            <a:off x="715322" y="2389965"/>
            <a:ext cx="674078" cy="674078"/>
          </a:xfrm>
          <a:prstGeom prst="rect">
            <a:avLst/>
          </a:prstGeom>
        </p:spPr>
      </p:pic>
      <p:pic>
        <p:nvPicPr>
          <p:cNvPr id="13" name="Picture 12" descr="Icon&#10;&#10;Description automatically generated">
            <a:extLst>
              <a:ext uri="{FF2B5EF4-FFF2-40B4-BE49-F238E27FC236}">
                <a16:creationId xmlns:a16="http://schemas.microsoft.com/office/drawing/2014/main" id="{221A1569-9788-9545-9956-36470E1B33BB}"/>
              </a:ext>
            </a:extLst>
          </p:cNvPr>
          <p:cNvPicPr>
            <a:picLocks noChangeAspect="1"/>
          </p:cNvPicPr>
          <p:nvPr/>
        </p:nvPicPr>
        <p:blipFill>
          <a:blip r:embed="rId6"/>
          <a:stretch>
            <a:fillRect/>
          </a:stretch>
        </p:blipFill>
        <p:spPr>
          <a:xfrm>
            <a:off x="1389400" y="2389965"/>
            <a:ext cx="674078" cy="674078"/>
          </a:xfrm>
          <a:prstGeom prst="rect">
            <a:avLst/>
          </a:prstGeom>
        </p:spPr>
      </p:pic>
      <p:pic>
        <p:nvPicPr>
          <p:cNvPr id="15" name="Picture 14" descr="Icon&#10;&#10;Description automatically generated">
            <a:extLst>
              <a:ext uri="{FF2B5EF4-FFF2-40B4-BE49-F238E27FC236}">
                <a16:creationId xmlns:a16="http://schemas.microsoft.com/office/drawing/2014/main" id="{27855DF8-820B-0849-AA68-4ABF97446EE0}"/>
              </a:ext>
            </a:extLst>
          </p:cNvPr>
          <p:cNvPicPr>
            <a:picLocks noChangeAspect="1"/>
          </p:cNvPicPr>
          <p:nvPr/>
        </p:nvPicPr>
        <p:blipFill>
          <a:blip r:embed="rId7"/>
          <a:stretch>
            <a:fillRect/>
          </a:stretch>
        </p:blipFill>
        <p:spPr>
          <a:xfrm>
            <a:off x="715322" y="3064043"/>
            <a:ext cx="674078" cy="674078"/>
          </a:xfrm>
          <a:prstGeom prst="rect">
            <a:avLst/>
          </a:prstGeom>
        </p:spPr>
      </p:pic>
      <p:pic>
        <p:nvPicPr>
          <p:cNvPr id="17" name="Picture 16" descr="Icon&#10;&#10;Description automatically generated">
            <a:extLst>
              <a:ext uri="{FF2B5EF4-FFF2-40B4-BE49-F238E27FC236}">
                <a16:creationId xmlns:a16="http://schemas.microsoft.com/office/drawing/2014/main" id="{C21C8DC2-E0E6-FA46-B43E-40B158D5A942}"/>
              </a:ext>
            </a:extLst>
          </p:cNvPr>
          <p:cNvPicPr>
            <a:picLocks noChangeAspect="1"/>
          </p:cNvPicPr>
          <p:nvPr/>
        </p:nvPicPr>
        <p:blipFill>
          <a:blip r:embed="rId8"/>
          <a:stretch>
            <a:fillRect/>
          </a:stretch>
        </p:blipFill>
        <p:spPr>
          <a:xfrm>
            <a:off x="1389400" y="3049933"/>
            <a:ext cx="674078" cy="674078"/>
          </a:xfrm>
          <a:prstGeom prst="rect">
            <a:avLst/>
          </a:prstGeom>
        </p:spPr>
      </p:pic>
      <p:pic>
        <p:nvPicPr>
          <p:cNvPr id="19" name="Picture 18">
            <a:extLst>
              <a:ext uri="{FF2B5EF4-FFF2-40B4-BE49-F238E27FC236}">
                <a16:creationId xmlns:a16="http://schemas.microsoft.com/office/drawing/2014/main" id="{513C56D8-407A-9142-A075-9C38769D6986}"/>
              </a:ext>
            </a:extLst>
          </p:cNvPr>
          <p:cNvPicPr>
            <a:picLocks noChangeAspect="1"/>
          </p:cNvPicPr>
          <p:nvPr/>
        </p:nvPicPr>
        <p:blipFill>
          <a:blip r:embed="rId9"/>
          <a:stretch>
            <a:fillRect/>
          </a:stretch>
        </p:blipFill>
        <p:spPr>
          <a:xfrm>
            <a:off x="885384" y="5618025"/>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BC6784FC-A82A-9645-9BB1-5B175106C5E3}"/>
              </a:ext>
            </a:extLst>
          </p:cNvPr>
          <p:cNvPicPr>
            <a:picLocks noChangeAspect="1"/>
          </p:cNvPicPr>
          <p:nvPr/>
        </p:nvPicPr>
        <p:blipFill>
          <a:blip r:embed="rId10"/>
          <a:stretch>
            <a:fillRect/>
          </a:stretch>
        </p:blipFill>
        <p:spPr>
          <a:xfrm>
            <a:off x="885384" y="4929837"/>
            <a:ext cx="674078" cy="674078"/>
          </a:xfrm>
          <a:prstGeom prst="rect">
            <a:avLst/>
          </a:prstGeom>
        </p:spPr>
      </p:pic>
      <p:pic>
        <p:nvPicPr>
          <p:cNvPr id="23" name="Picture 22" descr="Icon&#10;&#10;Description automatically generated">
            <a:extLst>
              <a:ext uri="{FF2B5EF4-FFF2-40B4-BE49-F238E27FC236}">
                <a16:creationId xmlns:a16="http://schemas.microsoft.com/office/drawing/2014/main" id="{C45F6649-CB44-C64C-8165-AE10CD937E4D}"/>
              </a:ext>
            </a:extLst>
          </p:cNvPr>
          <p:cNvPicPr>
            <a:picLocks noChangeAspect="1"/>
          </p:cNvPicPr>
          <p:nvPr/>
        </p:nvPicPr>
        <p:blipFill>
          <a:blip r:embed="rId11"/>
          <a:stretch>
            <a:fillRect/>
          </a:stretch>
        </p:blipFill>
        <p:spPr>
          <a:xfrm>
            <a:off x="4299121" y="3604476"/>
            <a:ext cx="674078" cy="674078"/>
          </a:xfrm>
          <a:prstGeom prst="rect">
            <a:avLst/>
          </a:prstGeom>
        </p:spPr>
      </p:pic>
      <p:pic>
        <p:nvPicPr>
          <p:cNvPr id="25" name="Picture 24" descr="Icon&#10;&#10;Description automatically generated">
            <a:extLst>
              <a:ext uri="{FF2B5EF4-FFF2-40B4-BE49-F238E27FC236}">
                <a16:creationId xmlns:a16="http://schemas.microsoft.com/office/drawing/2014/main" id="{A0714267-D3A4-EF43-B883-8FDBDCA9825A}"/>
              </a:ext>
            </a:extLst>
          </p:cNvPr>
          <p:cNvPicPr>
            <a:picLocks noChangeAspect="1"/>
          </p:cNvPicPr>
          <p:nvPr/>
        </p:nvPicPr>
        <p:blipFill>
          <a:blip r:embed="rId12"/>
          <a:stretch>
            <a:fillRect/>
          </a:stretch>
        </p:blipFill>
        <p:spPr>
          <a:xfrm>
            <a:off x="4294064" y="4958647"/>
            <a:ext cx="674079" cy="674079"/>
          </a:xfrm>
          <a:prstGeom prst="rect">
            <a:avLst/>
          </a:prstGeom>
        </p:spPr>
      </p:pic>
      <p:sp>
        <p:nvSpPr>
          <p:cNvPr id="35" name="Title 1">
            <a:extLst>
              <a:ext uri="{FF2B5EF4-FFF2-40B4-BE49-F238E27FC236}">
                <a16:creationId xmlns:a16="http://schemas.microsoft.com/office/drawing/2014/main" id="{3DF4E9DF-B3EF-1E4E-95EB-83EEEF0948D2}"/>
              </a:ext>
            </a:extLst>
          </p:cNvPr>
          <p:cNvSpPr txBox="1">
            <a:spLocks/>
          </p:cNvSpPr>
          <p:nvPr/>
        </p:nvSpPr>
        <p:spPr>
          <a:xfrm>
            <a:off x="1999476" y="2617597"/>
            <a:ext cx="1525356"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Multiple Choice </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36" name="Title 1">
            <a:extLst>
              <a:ext uri="{FF2B5EF4-FFF2-40B4-BE49-F238E27FC236}">
                <a16:creationId xmlns:a16="http://schemas.microsoft.com/office/drawing/2014/main" id="{D12A3178-176D-0940-9838-EB1D93380491}"/>
              </a:ext>
            </a:extLst>
          </p:cNvPr>
          <p:cNvSpPr txBox="1">
            <a:spLocks/>
          </p:cNvSpPr>
          <p:nvPr/>
        </p:nvSpPr>
        <p:spPr>
          <a:xfrm>
            <a:off x="1026266" y="5381944"/>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Vote</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37" name="Title 1">
            <a:extLst>
              <a:ext uri="{FF2B5EF4-FFF2-40B4-BE49-F238E27FC236}">
                <a16:creationId xmlns:a16="http://schemas.microsoft.com/office/drawing/2014/main" id="{7AA56F04-6084-A34C-9A2A-8937EDC209A0}"/>
              </a:ext>
            </a:extLst>
          </p:cNvPr>
          <p:cNvSpPr txBox="1">
            <a:spLocks/>
          </p:cNvSpPr>
          <p:nvPr/>
        </p:nvSpPr>
        <p:spPr>
          <a:xfrm>
            <a:off x="5005000" y="3782559"/>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Pair Share</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38" name="Title 1">
            <a:extLst>
              <a:ext uri="{FF2B5EF4-FFF2-40B4-BE49-F238E27FC236}">
                <a16:creationId xmlns:a16="http://schemas.microsoft.com/office/drawing/2014/main" id="{7385DEC1-BFED-A64F-8FE0-0AA7A9052BD2}"/>
              </a:ext>
            </a:extLst>
          </p:cNvPr>
          <p:cNvSpPr txBox="1">
            <a:spLocks/>
          </p:cNvSpPr>
          <p:nvPr/>
        </p:nvSpPr>
        <p:spPr>
          <a:xfrm>
            <a:off x="5005000" y="4447989"/>
            <a:ext cx="2630530"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1800" dirty="0">
                <a:solidFill>
                  <a:sysClr val="windowText" lastClr="000000"/>
                </a:solidFill>
              </a:rPr>
              <a:t>Pick a Stick/Answer (non-volunteer)</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39" name="Title 1">
            <a:extLst>
              <a:ext uri="{FF2B5EF4-FFF2-40B4-BE49-F238E27FC236}">
                <a16:creationId xmlns:a16="http://schemas.microsoft.com/office/drawing/2014/main" id="{B9E3C697-68F7-A549-983D-A93AB336DF4F}"/>
              </a:ext>
            </a:extLst>
          </p:cNvPr>
          <p:cNvSpPr txBox="1">
            <a:spLocks/>
          </p:cNvSpPr>
          <p:nvPr/>
        </p:nvSpPr>
        <p:spPr>
          <a:xfrm>
            <a:off x="5005000" y="5113419"/>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Whiteboards</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40" name="Title 1">
            <a:extLst>
              <a:ext uri="{FF2B5EF4-FFF2-40B4-BE49-F238E27FC236}">
                <a16:creationId xmlns:a16="http://schemas.microsoft.com/office/drawing/2014/main" id="{69384955-5395-684B-9A1B-250A0BD7221E}"/>
              </a:ext>
            </a:extLst>
          </p:cNvPr>
          <p:cNvSpPr txBox="1">
            <a:spLocks/>
          </p:cNvSpPr>
          <p:nvPr/>
        </p:nvSpPr>
        <p:spPr>
          <a:xfrm>
            <a:off x="5005000" y="5787509"/>
            <a:ext cx="2485458"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In Your Workbook</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50" name="Title 1">
            <a:extLst>
              <a:ext uri="{FF2B5EF4-FFF2-40B4-BE49-F238E27FC236}">
                <a16:creationId xmlns:a16="http://schemas.microsoft.com/office/drawing/2014/main" id="{6056C993-04BF-5642-AEFB-53FF259B42EA}"/>
              </a:ext>
            </a:extLst>
          </p:cNvPr>
          <p:cNvSpPr txBox="1">
            <a:spLocks/>
          </p:cNvSpPr>
          <p:nvPr/>
        </p:nvSpPr>
        <p:spPr>
          <a:xfrm>
            <a:off x="9834568" y="5527738"/>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Read with me</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pic>
        <p:nvPicPr>
          <p:cNvPr id="51" name="Picture 50" descr="Icon&#10;&#10;Description automatically generated">
            <a:extLst>
              <a:ext uri="{FF2B5EF4-FFF2-40B4-BE49-F238E27FC236}">
                <a16:creationId xmlns:a16="http://schemas.microsoft.com/office/drawing/2014/main" id="{4B441482-545B-4748-A51D-8CA911413B94}"/>
              </a:ext>
            </a:extLst>
          </p:cNvPr>
          <p:cNvPicPr>
            <a:picLocks noChangeAspect="1"/>
          </p:cNvPicPr>
          <p:nvPr/>
        </p:nvPicPr>
        <p:blipFill>
          <a:blip r:embed="rId13"/>
          <a:stretch>
            <a:fillRect/>
          </a:stretch>
        </p:blipFill>
        <p:spPr>
          <a:xfrm>
            <a:off x="10391324" y="3607995"/>
            <a:ext cx="693813" cy="679158"/>
          </a:xfrm>
          <a:prstGeom prst="rect">
            <a:avLst/>
          </a:prstGeom>
        </p:spPr>
      </p:pic>
      <p:sp>
        <p:nvSpPr>
          <p:cNvPr id="52" name="Title 1">
            <a:extLst>
              <a:ext uri="{FF2B5EF4-FFF2-40B4-BE49-F238E27FC236}">
                <a16:creationId xmlns:a16="http://schemas.microsoft.com/office/drawing/2014/main" id="{4409ED34-C939-4602-AAEB-48274EFC5CD3}"/>
              </a:ext>
            </a:extLst>
          </p:cNvPr>
          <p:cNvSpPr txBox="1">
            <a:spLocks/>
          </p:cNvSpPr>
          <p:nvPr/>
        </p:nvSpPr>
        <p:spPr>
          <a:xfrm>
            <a:off x="9866214" y="4295514"/>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Track with me</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Tree>
    <p:extLst>
      <p:ext uri="{BB962C8B-B14F-4D97-AF65-F5344CB8AC3E}">
        <p14:creationId xmlns:p14="http://schemas.microsoft.com/office/powerpoint/2010/main" val="1611020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omic Sans MS" panose="030F0702030302020204" pitchFamily="66" charset="0"/>
              </a:rPr>
              <a:t>Concept Development</a:t>
            </a:r>
          </a:p>
        </p:txBody>
      </p:sp>
      <p:sp>
        <p:nvSpPr>
          <p:cNvPr id="4" name="Content Placeholder 3">
            <a:extLst>
              <a:ext uri="{FF2B5EF4-FFF2-40B4-BE49-F238E27FC236}">
                <a16:creationId xmlns:a16="http://schemas.microsoft.com/office/drawing/2014/main" id="{D97ED2EE-60AD-474C-BAE3-703DE0896D16}"/>
              </a:ext>
            </a:extLst>
          </p:cNvPr>
          <p:cNvSpPr txBox="1">
            <a:spLocks/>
          </p:cNvSpPr>
          <p:nvPr/>
        </p:nvSpPr>
        <p:spPr>
          <a:xfrm>
            <a:off x="69812" y="471299"/>
            <a:ext cx="7902094" cy="650920"/>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800" b="1" i="1" dirty="0">
                <a:latin typeface="Century Gothic" panose="020B0502020202020204" pitchFamily="34" charset="0"/>
              </a:rPr>
              <a:t>Sentence Summary: </a:t>
            </a:r>
            <a:r>
              <a:rPr lang="en-AU" sz="1800" i="1" dirty="0">
                <a:latin typeface="Century Gothic" panose="020B0502020202020204" pitchFamily="34" charset="0"/>
              </a:rPr>
              <a:t>summarise the main idea of the passage in one sentence using expansion words</a:t>
            </a:r>
            <a:r>
              <a:rPr lang="en-AU" sz="1800" i="1" dirty="0" smtClean="0">
                <a:latin typeface="Century Gothic" panose="020B0502020202020204" pitchFamily="34" charset="0"/>
              </a:rPr>
              <a:t>.</a:t>
            </a:r>
            <a:endParaRPr lang="en-AU" dirty="0">
              <a:latin typeface="Comic Sans MS" panose="030F0702030302020204" pitchFamily="66" charset="0"/>
            </a:endParaRPr>
          </a:p>
          <a:p>
            <a:pPr marL="0" indent="0">
              <a:buNone/>
            </a:pPr>
            <a:endParaRPr lang="en-AU" dirty="0">
              <a:latin typeface="Comic Sans MS" panose="030F0702030302020204" pitchFamily="66" charset="0"/>
            </a:endParaRPr>
          </a:p>
          <a:p>
            <a:pPr>
              <a:buFont typeface="Wingdings" panose="05000000000000000000" pitchFamily="2" charset="2"/>
              <a:buChar char="§"/>
            </a:pPr>
            <a:endParaRPr lang="en-AU" dirty="0">
              <a:latin typeface="Comic Sans MS" panose="030F0702030302020204" pitchFamily="66" charset="0"/>
            </a:endParaRPr>
          </a:p>
          <a:p>
            <a:pPr marL="0" indent="0">
              <a:buFont typeface="Calibri" panose="020F0502020204030204" pitchFamily="34" charset="0"/>
              <a:buNone/>
            </a:pPr>
            <a:endParaRPr lang="en-AU" dirty="0">
              <a:latin typeface="Comic Sans MS" panose="030F0702030302020204" pitchFamily="66" charset="0"/>
            </a:endParaRPr>
          </a:p>
        </p:txBody>
      </p:sp>
      <p:sp>
        <p:nvSpPr>
          <p:cNvPr id="5" name="TextBox 4">
            <a:extLst>
              <a:ext uri="{FF2B5EF4-FFF2-40B4-BE49-F238E27FC236}">
                <a16:creationId xmlns:a16="http://schemas.microsoft.com/office/drawing/2014/main" id="{E65A4A0A-0B33-184E-8384-B6BF17CDBB9E}"/>
              </a:ext>
            </a:extLst>
          </p:cNvPr>
          <p:cNvSpPr txBox="1"/>
          <p:nvPr/>
        </p:nvSpPr>
        <p:spPr>
          <a:xfrm>
            <a:off x="547660" y="2063024"/>
            <a:ext cx="7233053" cy="4524315"/>
          </a:xfrm>
          <a:prstGeom prst="rect">
            <a:avLst/>
          </a:prstGeom>
          <a:noFill/>
        </p:spPr>
        <p:txBody>
          <a:bodyPr wrap="square" rtlCol="0">
            <a:spAutoFit/>
          </a:bodyPr>
          <a:lstStyle/>
          <a:p>
            <a:pPr>
              <a:lnSpc>
                <a:spcPct val="200000"/>
              </a:lnSpc>
            </a:pPr>
            <a:r>
              <a:rPr lang="en-AU" sz="2400" b="1" dirty="0" smtClean="0">
                <a:solidFill>
                  <a:schemeClr val="accent2"/>
                </a:solidFill>
                <a:latin typeface="Comic Sans MS" panose="030F0702030302020204" pitchFamily="66" charset="0"/>
              </a:rPr>
              <a:t>Who/what? </a:t>
            </a:r>
            <a:r>
              <a:rPr lang="en-AU" sz="2400" i="1" dirty="0"/>
              <a:t>identifies the subject</a:t>
            </a:r>
            <a:endParaRPr lang="en-AU" sz="2400" b="1" dirty="0">
              <a:solidFill>
                <a:schemeClr val="accent2">
                  <a:lumMod val="75000"/>
                </a:schemeClr>
              </a:solidFill>
              <a:latin typeface="Comic Sans MS" panose="030F0702030302020204" pitchFamily="66" charset="0"/>
            </a:endParaRPr>
          </a:p>
          <a:p>
            <a:pPr>
              <a:lnSpc>
                <a:spcPct val="200000"/>
              </a:lnSpc>
            </a:pPr>
            <a:r>
              <a:rPr lang="en-AU" sz="2400" b="1" dirty="0" smtClean="0">
                <a:solidFill>
                  <a:srgbClr val="00B050"/>
                </a:solidFill>
                <a:latin typeface="Comic Sans MS" panose="030F0702030302020204" pitchFamily="66" charset="0"/>
              </a:rPr>
              <a:t>Did/will do? </a:t>
            </a:r>
            <a:r>
              <a:rPr lang="en-AU" sz="2400" i="1" dirty="0" smtClean="0"/>
              <a:t>contains the main </a:t>
            </a:r>
            <a:r>
              <a:rPr lang="en-AU" sz="2400" i="1" dirty="0"/>
              <a:t>verb </a:t>
            </a:r>
            <a:endParaRPr lang="en-AU" sz="2400" b="1" dirty="0">
              <a:solidFill>
                <a:srgbClr val="00B050"/>
              </a:solidFill>
              <a:latin typeface="Comic Sans MS" panose="030F0702030302020204" pitchFamily="66" charset="0"/>
            </a:endParaRPr>
          </a:p>
          <a:p>
            <a:pPr>
              <a:lnSpc>
                <a:spcPct val="200000"/>
              </a:lnSpc>
            </a:pPr>
            <a:r>
              <a:rPr lang="en-AU" sz="2400" b="1" dirty="0">
                <a:solidFill>
                  <a:schemeClr val="accent2">
                    <a:lumMod val="50000"/>
                  </a:schemeClr>
                </a:solidFill>
                <a:latin typeface="Comic Sans MS" panose="030F0702030302020204" pitchFamily="66" charset="0"/>
              </a:rPr>
              <a:t>When</a:t>
            </a:r>
            <a:r>
              <a:rPr lang="en-AU" sz="2400" b="1" dirty="0" smtClean="0">
                <a:solidFill>
                  <a:schemeClr val="accent2">
                    <a:lumMod val="50000"/>
                  </a:schemeClr>
                </a:solidFill>
                <a:latin typeface="Comic Sans MS" panose="030F0702030302020204" pitchFamily="66" charset="0"/>
              </a:rPr>
              <a:t>?</a:t>
            </a:r>
            <a:r>
              <a:rPr lang="en-AU" sz="2400" b="1" dirty="0" smtClean="0">
                <a:solidFill>
                  <a:srgbClr val="C90784"/>
                </a:solidFill>
                <a:latin typeface="Comic Sans MS" panose="030F0702030302020204" pitchFamily="66" charset="0"/>
              </a:rPr>
              <a:t> </a:t>
            </a:r>
            <a:r>
              <a:rPr lang="en-AU" sz="2400" i="1" dirty="0"/>
              <a:t>time it </a:t>
            </a:r>
            <a:r>
              <a:rPr lang="en-AU" sz="2400" i="1" dirty="0" smtClean="0"/>
              <a:t>happened</a:t>
            </a:r>
            <a:endParaRPr lang="en-AU" sz="2400" b="1" dirty="0">
              <a:solidFill>
                <a:srgbClr val="C90784"/>
              </a:solidFill>
              <a:latin typeface="Comic Sans MS" panose="030F0702030302020204" pitchFamily="66" charset="0"/>
            </a:endParaRPr>
          </a:p>
          <a:p>
            <a:pPr>
              <a:lnSpc>
                <a:spcPct val="200000"/>
              </a:lnSpc>
            </a:pPr>
            <a:r>
              <a:rPr lang="en-AU" sz="2400" b="1" dirty="0">
                <a:solidFill>
                  <a:srgbClr val="0070C0"/>
                </a:solidFill>
                <a:latin typeface="Comic Sans MS" panose="030F0702030302020204" pitchFamily="66" charset="0"/>
              </a:rPr>
              <a:t>Where</a:t>
            </a:r>
            <a:r>
              <a:rPr lang="en-AU" sz="2400" b="1" dirty="0" smtClean="0">
                <a:solidFill>
                  <a:srgbClr val="0070C0"/>
                </a:solidFill>
                <a:latin typeface="Comic Sans MS" panose="030F0702030302020204" pitchFamily="66" charset="0"/>
              </a:rPr>
              <a:t>? </a:t>
            </a:r>
            <a:r>
              <a:rPr lang="en-AU" sz="2400" i="1" dirty="0" smtClean="0"/>
              <a:t>location it happened </a:t>
            </a:r>
          </a:p>
          <a:p>
            <a:pPr>
              <a:lnSpc>
                <a:spcPct val="200000"/>
              </a:lnSpc>
            </a:pPr>
            <a:r>
              <a:rPr lang="en-AU" sz="2400" b="1" dirty="0" smtClean="0">
                <a:solidFill>
                  <a:srgbClr val="7030A0"/>
                </a:solidFill>
                <a:latin typeface="Comic Sans MS" panose="030F0702030302020204" pitchFamily="66" charset="0"/>
              </a:rPr>
              <a:t>Why?</a:t>
            </a:r>
            <a:r>
              <a:rPr lang="en-AU" sz="2400" b="1" dirty="0" smtClean="0">
                <a:solidFill>
                  <a:srgbClr val="00B0F0"/>
                </a:solidFill>
                <a:latin typeface="Comic Sans MS" panose="030F0702030302020204" pitchFamily="66" charset="0"/>
              </a:rPr>
              <a:t> </a:t>
            </a:r>
            <a:r>
              <a:rPr lang="en-AU" sz="2400" i="1" dirty="0" smtClean="0"/>
              <a:t>reason it happened</a:t>
            </a:r>
            <a:endParaRPr lang="en-AU" sz="2400" b="1" dirty="0">
              <a:solidFill>
                <a:srgbClr val="00B0F0"/>
              </a:solidFill>
              <a:latin typeface="Comic Sans MS" panose="030F0702030302020204" pitchFamily="66" charset="0"/>
            </a:endParaRPr>
          </a:p>
          <a:p>
            <a:pPr>
              <a:lnSpc>
                <a:spcPct val="200000"/>
              </a:lnSpc>
            </a:pPr>
            <a:r>
              <a:rPr lang="en-AU" sz="2400" b="1" dirty="0">
                <a:solidFill>
                  <a:srgbClr val="FC08BC"/>
                </a:solidFill>
                <a:latin typeface="Comic Sans MS" panose="030F0702030302020204" pitchFamily="66" charset="0"/>
              </a:rPr>
              <a:t>How</a:t>
            </a:r>
            <a:r>
              <a:rPr lang="en-AU" sz="2400" b="1" dirty="0" smtClean="0">
                <a:solidFill>
                  <a:srgbClr val="FC08BC"/>
                </a:solidFill>
                <a:latin typeface="Comic Sans MS" panose="030F0702030302020204" pitchFamily="66" charset="0"/>
              </a:rPr>
              <a:t>?</a:t>
            </a:r>
            <a:r>
              <a:rPr lang="en-AU" sz="2400" b="1" dirty="0" smtClean="0">
                <a:solidFill>
                  <a:srgbClr val="7030A0"/>
                </a:solidFill>
                <a:latin typeface="Comic Sans MS" panose="030F0702030302020204" pitchFamily="66" charset="0"/>
              </a:rPr>
              <a:t> </a:t>
            </a:r>
            <a:r>
              <a:rPr lang="en-AU" sz="2400" i="1" dirty="0" smtClean="0"/>
              <a:t>the way it </a:t>
            </a:r>
            <a:r>
              <a:rPr lang="en-AU" sz="2400" i="1" dirty="0"/>
              <a:t>happened</a:t>
            </a:r>
            <a:endParaRPr lang="en-AU" sz="2400" b="1" dirty="0">
              <a:solidFill>
                <a:srgbClr val="7030A0"/>
              </a:solidFill>
              <a:latin typeface="Comic Sans MS" panose="030F0702030302020204" pitchFamily="66" charset="0"/>
            </a:endParaRPr>
          </a:p>
        </p:txBody>
      </p:sp>
      <p:pic>
        <p:nvPicPr>
          <p:cNvPr id="6" name="Content Placeholder 4" descr="Icon&#10;&#10;Description automatically generated">
            <a:extLst>
              <a:ext uri="{FF2B5EF4-FFF2-40B4-BE49-F238E27FC236}">
                <a16:creationId xmlns:a16="http://schemas.microsoft.com/office/drawing/2014/main" id="{7BF52388-8B41-CD41-AC9A-89B295FC7E29}"/>
              </a:ext>
            </a:extLst>
          </p:cNvPr>
          <p:cNvPicPr>
            <a:picLocks noChangeAspect="1"/>
          </p:cNvPicPr>
          <p:nvPr/>
        </p:nvPicPr>
        <p:blipFill>
          <a:blip r:embed="rId2"/>
          <a:stretch>
            <a:fillRect/>
          </a:stretch>
        </p:blipFill>
        <p:spPr>
          <a:xfrm>
            <a:off x="11196421" y="32291"/>
            <a:ext cx="674079" cy="674079"/>
          </a:xfrm>
          <a:prstGeom prst="rect">
            <a:avLst/>
          </a:prstGeom>
        </p:spPr>
      </p:pic>
    </p:spTree>
    <p:extLst>
      <p:ext uri="{BB962C8B-B14F-4D97-AF65-F5344CB8AC3E}">
        <p14:creationId xmlns:p14="http://schemas.microsoft.com/office/powerpoint/2010/main" val="3280272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7651" y="959267"/>
            <a:ext cx="10133214" cy="5078313"/>
          </a:xfrm>
          <a:prstGeom prst="rect">
            <a:avLst/>
          </a:prstGeom>
          <a:ln w="57150">
            <a:solidFill>
              <a:schemeClr val="tx1"/>
            </a:solidFill>
          </a:ln>
        </p:spPr>
        <p:txBody>
          <a:bodyPr wrap="square">
            <a:spAutoFit/>
          </a:bodyPr>
          <a:lstStyle/>
          <a:p>
            <a:r>
              <a:rPr lang="en-AU" sz="3600" dirty="0"/>
              <a:t>As a snake grows, its skin becomes too tight for its body. When this happens, the snake grows a new skin underneath the old one. When the new skin is ready, the snake sheds its old skin. A snake follows several steps to shed its skin. First, the snake rubs against rough objects to rip its skin. Next, it crawls against the ground or through narrow places to strip off the skin. Finally, the outside layer of the scaly skin comes off. This old skin looks like an empty snake.</a:t>
            </a:r>
          </a:p>
        </p:txBody>
      </p:sp>
      <p:sp>
        <p:nvSpPr>
          <p:cNvPr id="3" name="TextBox 2"/>
          <p:cNvSpPr txBox="1"/>
          <p:nvPr/>
        </p:nvSpPr>
        <p:spPr>
          <a:xfrm>
            <a:off x="0" y="-1"/>
            <a:ext cx="3600450" cy="369332"/>
          </a:xfrm>
          <a:prstGeom prst="rect">
            <a:avLst/>
          </a:prstGeom>
          <a:solidFill>
            <a:srgbClr val="00B050"/>
          </a:solidFill>
        </p:spPr>
        <p:txBody>
          <a:bodyPr wrap="square" rtlCol="0">
            <a:spAutoFit/>
          </a:bodyPr>
          <a:lstStyle/>
          <a:p>
            <a:r>
              <a:rPr lang="en-AU" b="1" dirty="0" smtClean="0">
                <a:solidFill>
                  <a:schemeClr val="bg1"/>
                </a:solidFill>
                <a:latin typeface="Comic Sans MS" panose="030F0702030302020204" pitchFamily="66" charset="0"/>
              </a:rPr>
              <a:t>Skill Development: I do</a:t>
            </a:r>
            <a:endParaRPr lang="en-AU" b="1" dirty="0">
              <a:solidFill>
                <a:schemeClr val="bg1"/>
              </a:solidFill>
              <a:latin typeface="Comic Sans MS" panose="030F0702030302020204" pitchFamily="66" charset="0"/>
            </a:endParaRPr>
          </a:p>
        </p:txBody>
      </p:sp>
      <p:pic>
        <p:nvPicPr>
          <p:cNvPr id="5" name="Content Placeholder 4" descr="Icon&#10;&#10;Description automatically generated">
            <a:extLst>
              <a:ext uri="{FF2B5EF4-FFF2-40B4-BE49-F238E27FC236}">
                <a16:creationId xmlns:a16="http://schemas.microsoft.com/office/drawing/2014/main" id="{7BF52388-8B41-CD41-AC9A-89B295FC7E29}"/>
              </a:ext>
            </a:extLst>
          </p:cNvPr>
          <p:cNvPicPr>
            <a:picLocks noChangeAspect="1"/>
          </p:cNvPicPr>
          <p:nvPr/>
        </p:nvPicPr>
        <p:blipFill>
          <a:blip r:embed="rId2"/>
          <a:stretch>
            <a:fillRect/>
          </a:stretch>
        </p:blipFill>
        <p:spPr>
          <a:xfrm>
            <a:off x="11196421" y="32291"/>
            <a:ext cx="674079" cy="674079"/>
          </a:xfrm>
          <a:prstGeom prst="rect">
            <a:avLst/>
          </a:prstGeom>
        </p:spPr>
      </p:pic>
    </p:spTree>
    <p:extLst>
      <p:ext uri="{BB962C8B-B14F-4D97-AF65-F5344CB8AC3E}">
        <p14:creationId xmlns:p14="http://schemas.microsoft.com/office/powerpoint/2010/main" val="200683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
            <a:ext cx="3600450" cy="369332"/>
          </a:xfrm>
          <a:prstGeom prst="rect">
            <a:avLst/>
          </a:prstGeom>
          <a:solidFill>
            <a:srgbClr val="00B050"/>
          </a:solidFill>
        </p:spPr>
        <p:txBody>
          <a:bodyPr wrap="square" rtlCol="0">
            <a:spAutoFit/>
          </a:bodyPr>
          <a:lstStyle/>
          <a:p>
            <a:r>
              <a:rPr lang="en-AU" b="1" dirty="0" smtClean="0">
                <a:solidFill>
                  <a:schemeClr val="bg1"/>
                </a:solidFill>
                <a:latin typeface="Comic Sans MS" panose="030F0702030302020204" pitchFamily="66" charset="0"/>
              </a:rPr>
              <a:t>Skill Development: I do</a:t>
            </a:r>
            <a:endParaRPr lang="en-AU" b="1" dirty="0">
              <a:solidFill>
                <a:schemeClr val="bg1"/>
              </a:solidFill>
              <a:latin typeface="Comic Sans MS" panose="030F0702030302020204" pitchFamily="66" charset="0"/>
            </a:endParaRPr>
          </a:p>
        </p:txBody>
      </p:sp>
      <p:sp>
        <p:nvSpPr>
          <p:cNvPr id="6" name="Rectangle 5"/>
          <p:cNvSpPr/>
          <p:nvPr/>
        </p:nvSpPr>
        <p:spPr>
          <a:xfrm>
            <a:off x="208327" y="5649488"/>
            <a:ext cx="11967093" cy="830997"/>
          </a:xfrm>
          <a:prstGeom prst="rect">
            <a:avLst/>
          </a:prstGeom>
        </p:spPr>
        <p:txBody>
          <a:bodyPr wrap="square">
            <a:spAutoFit/>
          </a:bodyPr>
          <a:lstStyle/>
          <a:p>
            <a:r>
              <a:rPr lang="en-AU" sz="2400" dirty="0" smtClean="0">
                <a:latin typeface="Century Gothic" panose="020B0502020202020204" pitchFamily="34" charset="0"/>
              </a:rPr>
              <a:t>As snake’s skin grows, it </a:t>
            </a:r>
            <a:r>
              <a:rPr lang="en-AU" sz="2400" dirty="0" smtClean="0">
                <a:latin typeface="Century Gothic" panose="020B0502020202020204" pitchFamily="34" charset="0"/>
              </a:rPr>
              <a:t>shed</a:t>
            </a:r>
            <a:r>
              <a:rPr lang="en-AU" sz="2400" dirty="0">
                <a:latin typeface="Century Gothic" panose="020B0502020202020204" pitchFamily="34" charset="0"/>
              </a:rPr>
              <a:t>s</a:t>
            </a:r>
            <a:r>
              <a:rPr lang="en-AU" sz="2400" dirty="0" smtClean="0">
                <a:latin typeface="Century Gothic" panose="020B0502020202020204" pitchFamily="34" charset="0"/>
              </a:rPr>
              <a:t> its </a:t>
            </a:r>
            <a:r>
              <a:rPr lang="en-AU" sz="2400" dirty="0" smtClean="0">
                <a:latin typeface="Century Gothic" panose="020B0502020202020204" pitchFamily="34" charset="0"/>
              </a:rPr>
              <a:t>skin by rubbing and crawling to make way for the new skin.</a:t>
            </a:r>
            <a:endParaRPr lang="en-AU" sz="2400" dirty="0">
              <a:latin typeface="Century Gothic" panose="020B0502020202020204" pitchFamily="34" charset="0"/>
            </a:endParaRPr>
          </a:p>
        </p:txBody>
      </p:sp>
      <p:sp>
        <p:nvSpPr>
          <p:cNvPr id="7" name="TextBox 6">
            <a:extLst>
              <a:ext uri="{FF2B5EF4-FFF2-40B4-BE49-F238E27FC236}">
                <a16:creationId xmlns:a16="http://schemas.microsoft.com/office/drawing/2014/main" id="{4E2597D0-BFC0-BC41-BDCA-0DD7078D0F16}"/>
              </a:ext>
            </a:extLst>
          </p:cNvPr>
          <p:cNvSpPr txBox="1"/>
          <p:nvPr/>
        </p:nvSpPr>
        <p:spPr>
          <a:xfrm>
            <a:off x="119304" y="2175850"/>
            <a:ext cx="1571264" cy="2862322"/>
          </a:xfrm>
          <a:prstGeom prst="rect">
            <a:avLst/>
          </a:prstGeom>
          <a:noFill/>
        </p:spPr>
        <p:txBody>
          <a:bodyPr wrap="none" rtlCol="0">
            <a:spAutoFit/>
          </a:bodyPr>
          <a:lstStyle/>
          <a:p>
            <a:pPr>
              <a:lnSpc>
                <a:spcPct val="150000"/>
              </a:lnSpc>
            </a:pPr>
            <a:r>
              <a:rPr lang="en-AU" sz="2000" b="1" dirty="0" smtClean="0">
                <a:solidFill>
                  <a:schemeClr val="accent2"/>
                </a:solidFill>
                <a:latin typeface="Century Gothic" panose="020B0502020202020204" pitchFamily="34" charset="0"/>
              </a:rPr>
              <a:t>Who/what:</a:t>
            </a:r>
            <a:endParaRPr lang="en-AU" sz="2000" b="1" dirty="0">
              <a:solidFill>
                <a:schemeClr val="accent2"/>
              </a:solidFill>
              <a:latin typeface="Century Gothic" panose="020B0502020202020204" pitchFamily="34" charset="0"/>
            </a:endParaRPr>
          </a:p>
          <a:p>
            <a:pPr>
              <a:lnSpc>
                <a:spcPct val="150000"/>
              </a:lnSpc>
            </a:pPr>
            <a:r>
              <a:rPr lang="en-AU" sz="2000" b="1" dirty="0" smtClean="0">
                <a:solidFill>
                  <a:srgbClr val="00B050"/>
                </a:solidFill>
                <a:latin typeface="Century Gothic" panose="020B0502020202020204" pitchFamily="34" charset="0"/>
              </a:rPr>
              <a:t>did/will do:</a:t>
            </a:r>
          </a:p>
          <a:p>
            <a:pPr>
              <a:lnSpc>
                <a:spcPct val="150000"/>
              </a:lnSpc>
            </a:pPr>
            <a:r>
              <a:rPr lang="en-AU" sz="2000" b="1" dirty="0" smtClean="0">
                <a:solidFill>
                  <a:schemeClr val="accent2">
                    <a:lumMod val="50000"/>
                  </a:schemeClr>
                </a:solidFill>
                <a:latin typeface="Century Gothic" panose="020B0502020202020204" pitchFamily="34" charset="0"/>
              </a:rPr>
              <a:t>When</a:t>
            </a:r>
            <a:r>
              <a:rPr lang="en-AU" sz="2000" b="1" dirty="0">
                <a:solidFill>
                  <a:schemeClr val="accent2">
                    <a:lumMod val="50000"/>
                  </a:schemeClr>
                </a:solidFill>
                <a:latin typeface="Century Gothic" panose="020B0502020202020204" pitchFamily="34" charset="0"/>
              </a:rPr>
              <a:t>:</a:t>
            </a:r>
          </a:p>
          <a:p>
            <a:pPr>
              <a:lnSpc>
                <a:spcPct val="150000"/>
              </a:lnSpc>
            </a:pPr>
            <a:r>
              <a:rPr lang="en-AU" sz="2000" b="1" strike="sngStrike" dirty="0">
                <a:solidFill>
                  <a:srgbClr val="0070C0"/>
                </a:solidFill>
                <a:latin typeface="Century Gothic" panose="020B0502020202020204" pitchFamily="34" charset="0"/>
              </a:rPr>
              <a:t>Where</a:t>
            </a:r>
            <a:r>
              <a:rPr lang="en-AU" sz="2000" b="1" strike="sngStrike" dirty="0" smtClean="0">
                <a:solidFill>
                  <a:srgbClr val="0070C0"/>
                </a:solidFill>
                <a:latin typeface="Century Gothic" panose="020B0502020202020204" pitchFamily="34" charset="0"/>
              </a:rPr>
              <a:t>:</a:t>
            </a:r>
          </a:p>
          <a:p>
            <a:pPr>
              <a:lnSpc>
                <a:spcPct val="150000"/>
              </a:lnSpc>
            </a:pPr>
            <a:r>
              <a:rPr lang="en-AU" sz="2000" b="1" dirty="0" smtClean="0">
                <a:solidFill>
                  <a:srgbClr val="FC08BC"/>
                </a:solidFill>
                <a:latin typeface="Century Gothic" panose="020B0502020202020204" pitchFamily="34" charset="0"/>
              </a:rPr>
              <a:t>How:</a:t>
            </a:r>
          </a:p>
          <a:p>
            <a:pPr>
              <a:lnSpc>
                <a:spcPct val="150000"/>
              </a:lnSpc>
            </a:pPr>
            <a:r>
              <a:rPr lang="en-AU" sz="2000" b="1" dirty="0" smtClean="0">
                <a:solidFill>
                  <a:srgbClr val="7030A0"/>
                </a:solidFill>
                <a:latin typeface="Century Gothic" panose="020B0502020202020204" pitchFamily="34" charset="0"/>
              </a:rPr>
              <a:t>Why:</a:t>
            </a:r>
          </a:p>
        </p:txBody>
      </p:sp>
      <p:sp>
        <p:nvSpPr>
          <p:cNvPr id="11" name="Rectangle 10">
            <a:extLst>
              <a:ext uri="{FF2B5EF4-FFF2-40B4-BE49-F238E27FC236}">
                <a16:creationId xmlns:a16="http://schemas.microsoft.com/office/drawing/2014/main" id="{1D4D6B07-EA29-A74D-9010-C843CADB993C}"/>
              </a:ext>
            </a:extLst>
          </p:cNvPr>
          <p:cNvSpPr/>
          <p:nvPr/>
        </p:nvSpPr>
        <p:spPr>
          <a:xfrm>
            <a:off x="1986803" y="2335973"/>
            <a:ext cx="857927" cy="369332"/>
          </a:xfrm>
          <a:prstGeom prst="rect">
            <a:avLst/>
          </a:prstGeom>
        </p:spPr>
        <p:txBody>
          <a:bodyPr wrap="none">
            <a:spAutoFit/>
          </a:bodyPr>
          <a:lstStyle/>
          <a:p>
            <a:r>
              <a:rPr lang="en-AU" b="1" dirty="0" smtClean="0">
                <a:latin typeface="Century Gothic" panose="020B0502020202020204" pitchFamily="34" charset="0"/>
              </a:rPr>
              <a:t>snake</a:t>
            </a:r>
            <a:endParaRPr lang="en-AU" dirty="0"/>
          </a:p>
        </p:txBody>
      </p:sp>
      <p:sp>
        <p:nvSpPr>
          <p:cNvPr id="12" name="Rectangle 11">
            <a:extLst>
              <a:ext uri="{FF2B5EF4-FFF2-40B4-BE49-F238E27FC236}">
                <a16:creationId xmlns:a16="http://schemas.microsoft.com/office/drawing/2014/main" id="{0A5FA5D6-447A-C040-B7D6-EFCAA4D7B12F}"/>
              </a:ext>
            </a:extLst>
          </p:cNvPr>
          <p:cNvSpPr/>
          <p:nvPr/>
        </p:nvSpPr>
        <p:spPr>
          <a:xfrm>
            <a:off x="1905905" y="3113143"/>
            <a:ext cx="1350050" cy="369332"/>
          </a:xfrm>
          <a:prstGeom prst="rect">
            <a:avLst/>
          </a:prstGeom>
        </p:spPr>
        <p:txBody>
          <a:bodyPr wrap="none">
            <a:spAutoFit/>
          </a:bodyPr>
          <a:lstStyle/>
          <a:p>
            <a:r>
              <a:rPr lang="en-AU" b="1" dirty="0" smtClean="0">
                <a:latin typeface="Century Gothic" panose="020B0502020202020204" pitchFamily="34" charset="0"/>
              </a:rPr>
              <a:t>as it grows</a:t>
            </a:r>
            <a:endParaRPr lang="en-AU" dirty="0"/>
          </a:p>
        </p:txBody>
      </p:sp>
      <p:sp>
        <p:nvSpPr>
          <p:cNvPr id="13" name="Rectangle 12">
            <a:extLst>
              <a:ext uri="{FF2B5EF4-FFF2-40B4-BE49-F238E27FC236}">
                <a16:creationId xmlns:a16="http://schemas.microsoft.com/office/drawing/2014/main" id="{130632B0-BBAA-D442-88FB-A0EB36F7F119}"/>
              </a:ext>
            </a:extLst>
          </p:cNvPr>
          <p:cNvSpPr/>
          <p:nvPr/>
        </p:nvSpPr>
        <p:spPr>
          <a:xfrm>
            <a:off x="1893615" y="2715944"/>
            <a:ext cx="1217000" cy="369332"/>
          </a:xfrm>
          <a:prstGeom prst="rect">
            <a:avLst/>
          </a:prstGeom>
        </p:spPr>
        <p:txBody>
          <a:bodyPr wrap="none">
            <a:spAutoFit/>
          </a:bodyPr>
          <a:lstStyle/>
          <a:p>
            <a:r>
              <a:rPr lang="en-AU" b="1" dirty="0" smtClean="0">
                <a:latin typeface="Century Gothic" panose="020B0502020202020204" pitchFamily="34" charset="0"/>
              </a:rPr>
              <a:t>shed skin</a:t>
            </a:r>
            <a:endParaRPr lang="en-AU" dirty="0"/>
          </a:p>
        </p:txBody>
      </p:sp>
      <p:cxnSp>
        <p:nvCxnSpPr>
          <p:cNvPr id="19" name="Straight Connector 18">
            <a:extLst>
              <a:ext uri="{FF2B5EF4-FFF2-40B4-BE49-F238E27FC236}">
                <a16:creationId xmlns:a16="http://schemas.microsoft.com/office/drawing/2014/main" id="{4A95E5A8-9BFC-6943-9C52-B34F26808B67}"/>
              </a:ext>
            </a:extLst>
          </p:cNvPr>
          <p:cNvCxnSpPr/>
          <p:nvPr/>
        </p:nvCxnSpPr>
        <p:spPr>
          <a:xfrm flipV="1">
            <a:off x="1892109" y="2631582"/>
            <a:ext cx="2763168" cy="758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A95E5A8-9BFC-6943-9C52-B34F26808B67}"/>
              </a:ext>
            </a:extLst>
          </p:cNvPr>
          <p:cNvCxnSpPr/>
          <p:nvPr/>
        </p:nvCxnSpPr>
        <p:spPr>
          <a:xfrm flipV="1">
            <a:off x="1918846" y="3016896"/>
            <a:ext cx="2763168" cy="758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95E5A8-9BFC-6943-9C52-B34F26808B67}"/>
              </a:ext>
            </a:extLst>
          </p:cNvPr>
          <p:cNvCxnSpPr/>
          <p:nvPr/>
        </p:nvCxnSpPr>
        <p:spPr>
          <a:xfrm flipV="1">
            <a:off x="1905905" y="3415052"/>
            <a:ext cx="2763168" cy="758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A95E5A8-9BFC-6943-9C52-B34F26808B67}"/>
              </a:ext>
            </a:extLst>
          </p:cNvPr>
          <p:cNvCxnSpPr/>
          <p:nvPr/>
        </p:nvCxnSpPr>
        <p:spPr>
          <a:xfrm flipV="1">
            <a:off x="1874371" y="4955086"/>
            <a:ext cx="2763168" cy="758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A95E5A8-9BFC-6943-9C52-B34F26808B67}"/>
              </a:ext>
            </a:extLst>
          </p:cNvPr>
          <p:cNvCxnSpPr/>
          <p:nvPr/>
        </p:nvCxnSpPr>
        <p:spPr>
          <a:xfrm flipV="1">
            <a:off x="1827452" y="4400939"/>
            <a:ext cx="2945954" cy="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0A5FA5D6-447A-C040-B7D6-EFCAA4D7B12F}"/>
              </a:ext>
            </a:extLst>
          </p:cNvPr>
          <p:cNvSpPr/>
          <p:nvPr/>
        </p:nvSpPr>
        <p:spPr>
          <a:xfrm>
            <a:off x="1779271" y="4063949"/>
            <a:ext cx="2929007" cy="369332"/>
          </a:xfrm>
          <a:prstGeom prst="rect">
            <a:avLst/>
          </a:prstGeom>
        </p:spPr>
        <p:txBody>
          <a:bodyPr wrap="none">
            <a:spAutoFit/>
          </a:bodyPr>
          <a:lstStyle/>
          <a:p>
            <a:r>
              <a:rPr lang="en-AU" b="1" dirty="0" smtClean="0">
                <a:latin typeface="Century Gothic" panose="020B0502020202020204" pitchFamily="34" charset="0"/>
              </a:rPr>
              <a:t>by rubbing and crawling</a:t>
            </a:r>
            <a:endParaRPr lang="en-AU" dirty="0"/>
          </a:p>
        </p:txBody>
      </p:sp>
      <p:sp>
        <p:nvSpPr>
          <p:cNvPr id="25" name="Rectangle 24">
            <a:extLst>
              <a:ext uri="{FF2B5EF4-FFF2-40B4-BE49-F238E27FC236}">
                <a16:creationId xmlns:a16="http://schemas.microsoft.com/office/drawing/2014/main" id="{0A5FA5D6-447A-C040-B7D6-EFCAA4D7B12F}"/>
              </a:ext>
            </a:extLst>
          </p:cNvPr>
          <p:cNvSpPr/>
          <p:nvPr/>
        </p:nvSpPr>
        <p:spPr>
          <a:xfrm>
            <a:off x="1777262" y="4637586"/>
            <a:ext cx="3166251" cy="369332"/>
          </a:xfrm>
          <a:prstGeom prst="rect">
            <a:avLst/>
          </a:prstGeom>
        </p:spPr>
        <p:txBody>
          <a:bodyPr wrap="none">
            <a:spAutoFit/>
          </a:bodyPr>
          <a:lstStyle/>
          <a:p>
            <a:r>
              <a:rPr lang="en-AU" b="1" dirty="0" smtClean="0">
                <a:latin typeface="Century Gothic" panose="020B0502020202020204" pitchFamily="34" charset="0"/>
              </a:rPr>
              <a:t>make way for the new skin</a:t>
            </a:r>
            <a:endParaRPr lang="en-AU" dirty="0"/>
          </a:p>
        </p:txBody>
      </p:sp>
      <p:sp>
        <p:nvSpPr>
          <p:cNvPr id="29" name="Rectangle 28"/>
          <p:cNvSpPr/>
          <p:nvPr/>
        </p:nvSpPr>
        <p:spPr>
          <a:xfrm>
            <a:off x="5249487" y="2175850"/>
            <a:ext cx="6292735" cy="2862322"/>
          </a:xfrm>
          <a:prstGeom prst="rect">
            <a:avLst/>
          </a:prstGeom>
          <a:ln w="57150">
            <a:solidFill>
              <a:schemeClr val="tx1"/>
            </a:solidFill>
          </a:ln>
        </p:spPr>
        <p:txBody>
          <a:bodyPr wrap="square">
            <a:spAutoFit/>
          </a:bodyPr>
          <a:lstStyle/>
          <a:p>
            <a:r>
              <a:rPr lang="en-AU" sz="2000" dirty="0"/>
              <a:t>As a snake grows, its skin becomes too tight for its body. When this happens, the snake grows a new skin underneath the old one. When the new skin is ready, the snake sheds its old skin. A snake follows several steps to shed its skin. First, the snake rubs against rough objects to rip its skin. Next, it crawls against the ground or through narrow places to strip off the skin. Finally, the outside layer of the scaly skin comes off. This old skin looks like an empty snake.</a:t>
            </a:r>
          </a:p>
        </p:txBody>
      </p:sp>
      <p:cxnSp>
        <p:nvCxnSpPr>
          <p:cNvPr id="30" name="Straight Connector 29">
            <a:extLst>
              <a:ext uri="{FF2B5EF4-FFF2-40B4-BE49-F238E27FC236}">
                <a16:creationId xmlns:a16="http://schemas.microsoft.com/office/drawing/2014/main" id="{4A95E5A8-9BFC-6943-9C52-B34F26808B67}"/>
              </a:ext>
            </a:extLst>
          </p:cNvPr>
          <p:cNvCxnSpPr/>
          <p:nvPr/>
        </p:nvCxnSpPr>
        <p:spPr>
          <a:xfrm flipV="1">
            <a:off x="1905905" y="3866730"/>
            <a:ext cx="2763168" cy="758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2B0DC19-85B6-4347-AEC3-BD5C8840318D}"/>
              </a:ext>
            </a:extLst>
          </p:cNvPr>
          <p:cNvSpPr/>
          <p:nvPr/>
        </p:nvSpPr>
        <p:spPr>
          <a:xfrm>
            <a:off x="0" y="379510"/>
            <a:ext cx="9360131" cy="923330"/>
          </a:xfrm>
          <a:prstGeom prst="rect">
            <a:avLst/>
          </a:prstGeom>
          <a:solidFill>
            <a:schemeClr val="bg1"/>
          </a:solidFill>
          <a:ln w="38100">
            <a:solidFill>
              <a:srgbClr val="00B050"/>
            </a:solidFill>
          </a:ln>
        </p:spPr>
        <p:txBody>
          <a:bodyPr wrap="square">
            <a:spAutoFit/>
          </a:bodyPr>
          <a:lstStyle/>
          <a:p>
            <a:pPr marL="457200" indent="-457200">
              <a:buFont typeface="+mj-lt"/>
              <a:buAutoNum type="arabicPeriod"/>
            </a:pPr>
            <a:r>
              <a:rPr lang="en-AU" dirty="0">
                <a:latin typeface="Century Gothic" panose="020B0502020202020204" pitchFamily="34" charset="0"/>
              </a:rPr>
              <a:t>Answer the questions in note form</a:t>
            </a:r>
          </a:p>
          <a:p>
            <a:r>
              <a:rPr lang="en-AU" dirty="0" smtClean="0">
                <a:latin typeface="Century Gothic" panose="020B0502020202020204" pitchFamily="34" charset="0"/>
              </a:rPr>
              <a:t>2.    </a:t>
            </a:r>
            <a:r>
              <a:rPr lang="en-AU" dirty="0">
                <a:latin typeface="Century Gothic" panose="020B0502020202020204" pitchFamily="34" charset="0"/>
              </a:rPr>
              <a:t>Write your sentence </a:t>
            </a:r>
            <a:r>
              <a:rPr lang="en-AU" dirty="0" smtClean="0">
                <a:latin typeface="Century Gothic" panose="020B0502020202020204" pitchFamily="34" charset="0"/>
              </a:rPr>
              <a:t>summary using </a:t>
            </a:r>
            <a:r>
              <a:rPr lang="en-AU" dirty="0">
                <a:latin typeface="Century Gothic" panose="020B0502020202020204" pitchFamily="34" charset="0"/>
              </a:rPr>
              <a:t>correct punctuation.</a:t>
            </a:r>
          </a:p>
          <a:p>
            <a:r>
              <a:rPr lang="en-AU" dirty="0">
                <a:latin typeface="Century Gothic" panose="020B0502020202020204" pitchFamily="34" charset="0"/>
              </a:rPr>
              <a:t>3</a:t>
            </a:r>
            <a:r>
              <a:rPr lang="en-AU" dirty="0" smtClean="0">
                <a:latin typeface="Century Gothic" panose="020B0502020202020204" pitchFamily="34" charset="0"/>
              </a:rPr>
              <a:t>.    </a:t>
            </a:r>
            <a:r>
              <a:rPr lang="en-AU" dirty="0">
                <a:latin typeface="Century Gothic" panose="020B0502020202020204" pitchFamily="34" charset="0"/>
              </a:rPr>
              <a:t>Read your sentence – does it sound right? </a:t>
            </a:r>
          </a:p>
        </p:txBody>
      </p:sp>
    </p:spTree>
    <p:extLst>
      <p:ext uri="{BB962C8B-B14F-4D97-AF65-F5344CB8AC3E}">
        <p14:creationId xmlns:p14="http://schemas.microsoft.com/office/powerpoint/2010/main" val="299027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
            <a:ext cx="3600450" cy="369332"/>
          </a:xfrm>
          <a:prstGeom prst="rect">
            <a:avLst/>
          </a:prstGeom>
          <a:solidFill>
            <a:srgbClr val="00B050"/>
          </a:solidFill>
        </p:spPr>
        <p:txBody>
          <a:bodyPr wrap="square" rtlCol="0">
            <a:spAutoFit/>
          </a:bodyPr>
          <a:lstStyle/>
          <a:p>
            <a:r>
              <a:rPr lang="en-AU" b="1" dirty="0" smtClean="0">
                <a:solidFill>
                  <a:schemeClr val="bg1"/>
                </a:solidFill>
                <a:latin typeface="Comic Sans MS" panose="030F0702030302020204" pitchFamily="66" charset="0"/>
              </a:rPr>
              <a:t>Skill Development: I do</a:t>
            </a:r>
            <a:endParaRPr lang="en-AU" b="1" dirty="0">
              <a:solidFill>
                <a:schemeClr val="bg1"/>
              </a:solidFill>
              <a:latin typeface="Comic Sans MS" panose="030F0702030302020204" pitchFamily="66" charset="0"/>
            </a:endParaRPr>
          </a:p>
        </p:txBody>
      </p:sp>
      <p:sp>
        <p:nvSpPr>
          <p:cNvPr id="4" name="Content Placeholder 3">
            <a:extLst>
              <a:ext uri="{FF2B5EF4-FFF2-40B4-BE49-F238E27FC236}">
                <a16:creationId xmlns:a16="http://schemas.microsoft.com/office/drawing/2014/main" id="{D97ED2EE-60AD-474C-BAE3-703DE0896D16}"/>
              </a:ext>
            </a:extLst>
          </p:cNvPr>
          <p:cNvSpPr txBox="1">
            <a:spLocks/>
          </p:cNvSpPr>
          <p:nvPr/>
        </p:nvSpPr>
        <p:spPr>
          <a:xfrm>
            <a:off x="69811" y="471298"/>
            <a:ext cx="7320203" cy="316989"/>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600" b="1" i="1" dirty="0" smtClean="0">
                <a:latin typeface="Century Gothic" panose="020B0502020202020204" pitchFamily="34" charset="0"/>
              </a:rPr>
              <a:t>We can change the order of sentence elements.</a:t>
            </a:r>
          </a:p>
          <a:p>
            <a:pPr marL="0" indent="0">
              <a:buNone/>
            </a:pPr>
            <a:endParaRPr lang="en-AU" sz="1800" dirty="0" smtClean="0">
              <a:latin typeface="Century Gothic" panose="020B0502020202020204" pitchFamily="34" charset="0"/>
            </a:endParaRPr>
          </a:p>
          <a:p>
            <a:pPr marL="0" indent="0">
              <a:buNone/>
            </a:pPr>
            <a:endParaRPr lang="en-AU" dirty="0">
              <a:latin typeface="Comic Sans MS" panose="030F0702030302020204" pitchFamily="66" charset="0"/>
            </a:endParaRPr>
          </a:p>
          <a:p>
            <a:pPr marL="0" indent="0">
              <a:buNone/>
            </a:pPr>
            <a:endParaRPr lang="en-AU" dirty="0">
              <a:latin typeface="Comic Sans MS" panose="030F0702030302020204" pitchFamily="66" charset="0"/>
            </a:endParaRPr>
          </a:p>
          <a:p>
            <a:pPr>
              <a:buFont typeface="Wingdings" panose="05000000000000000000" pitchFamily="2" charset="2"/>
              <a:buChar char="§"/>
            </a:pPr>
            <a:endParaRPr lang="en-AU" dirty="0">
              <a:latin typeface="Comic Sans MS" panose="030F0702030302020204" pitchFamily="66" charset="0"/>
            </a:endParaRPr>
          </a:p>
          <a:p>
            <a:pPr marL="0" indent="0">
              <a:buFont typeface="Calibri" panose="020F0502020204030204" pitchFamily="34" charset="0"/>
              <a:buNone/>
            </a:pPr>
            <a:endParaRPr lang="en-AU" dirty="0">
              <a:latin typeface="Comic Sans MS" panose="030F0702030302020204" pitchFamily="66" charset="0"/>
            </a:endParaRPr>
          </a:p>
        </p:txBody>
      </p:sp>
      <p:sp>
        <p:nvSpPr>
          <p:cNvPr id="6" name="Rectangle 5"/>
          <p:cNvSpPr/>
          <p:nvPr/>
        </p:nvSpPr>
        <p:spPr>
          <a:xfrm>
            <a:off x="208327" y="5649488"/>
            <a:ext cx="11967093" cy="830997"/>
          </a:xfrm>
          <a:prstGeom prst="rect">
            <a:avLst/>
          </a:prstGeom>
        </p:spPr>
        <p:txBody>
          <a:bodyPr wrap="square">
            <a:spAutoFit/>
          </a:bodyPr>
          <a:lstStyle/>
          <a:p>
            <a:r>
              <a:rPr lang="en-AU" sz="2400" dirty="0" smtClean="0">
                <a:latin typeface="Century Gothic" panose="020B0502020202020204" pitchFamily="34" charset="0"/>
              </a:rPr>
              <a:t>In order to make way for new skin, as a snake grows, it must shed </a:t>
            </a:r>
            <a:r>
              <a:rPr lang="en-AU" sz="2400" dirty="0" smtClean="0">
                <a:latin typeface="Century Gothic" panose="020B0502020202020204" pitchFamily="34" charset="0"/>
              </a:rPr>
              <a:t>its </a:t>
            </a:r>
            <a:r>
              <a:rPr lang="en-AU" sz="2400" dirty="0" smtClean="0">
                <a:latin typeface="Century Gothic" panose="020B0502020202020204" pitchFamily="34" charset="0"/>
              </a:rPr>
              <a:t>skin by rubbing and crawling.</a:t>
            </a:r>
            <a:endParaRPr lang="en-AU" sz="2400" dirty="0">
              <a:latin typeface="Century Gothic" panose="020B0502020202020204" pitchFamily="34" charset="0"/>
            </a:endParaRPr>
          </a:p>
        </p:txBody>
      </p:sp>
      <p:sp>
        <p:nvSpPr>
          <p:cNvPr id="7" name="TextBox 6">
            <a:extLst>
              <a:ext uri="{FF2B5EF4-FFF2-40B4-BE49-F238E27FC236}">
                <a16:creationId xmlns:a16="http://schemas.microsoft.com/office/drawing/2014/main" id="{4E2597D0-BFC0-BC41-BDCA-0DD7078D0F16}"/>
              </a:ext>
            </a:extLst>
          </p:cNvPr>
          <p:cNvSpPr txBox="1"/>
          <p:nvPr/>
        </p:nvSpPr>
        <p:spPr>
          <a:xfrm>
            <a:off x="144873" y="1716383"/>
            <a:ext cx="1571264" cy="2862322"/>
          </a:xfrm>
          <a:prstGeom prst="rect">
            <a:avLst/>
          </a:prstGeom>
          <a:noFill/>
        </p:spPr>
        <p:txBody>
          <a:bodyPr wrap="none" rtlCol="0">
            <a:spAutoFit/>
          </a:bodyPr>
          <a:lstStyle/>
          <a:p>
            <a:pPr>
              <a:lnSpc>
                <a:spcPct val="150000"/>
              </a:lnSpc>
            </a:pPr>
            <a:r>
              <a:rPr lang="en-AU" sz="2000" b="1" dirty="0" smtClean="0">
                <a:solidFill>
                  <a:schemeClr val="accent2"/>
                </a:solidFill>
                <a:latin typeface="Century Gothic" panose="020B0502020202020204" pitchFamily="34" charset="0"/>
              </a:rPr>
              <a:t>Who/what:</a:t>
            </a:r>
            <a:endParaRPr lang="en-AU" sz="2000" b="1" dirty="0">
              <a:solidFill>
                <a:schemeClr val="accent2"/>
              </a:solidFill>
              <a:latin typeface="Century Gothic" panose="020B0502020202020204" pitchFamily="34" charset="0"/>
            </a:endParaRPr>
          </a:p>
          <a:p>
            <a:pPr>
              <a:lnSpc>
                <a:spcPct val="150000"/>
              </a:lnSpc>
            </a:pPr>
            <a:r>
              <a:rPr lang="en-AU" sz="2000" b="1" dirty="0" smtClean="0">
                <a:solidFill>
                  <a:srgbClr val="00B050"/>
                </a:solidFill>
                <a:latin typeface="Century Gothic" panose="020B0502020202020204" pitchFamily="34" charset="0"/>
              </a:rPr>
              <a:t>did/will do:</a:t>
            </a:r>
          </a:p>
          <a:p>
            <a:pPr>
              <a:lnSpc>
                <a:spcPct val="150000"/>
              </a:lnSpc>
            </a:pPr>
            <a:r>
              <a:rPr lang="en-AU" sz="2000" b="1" dirty="0" smtClean="0">
                <a:solidFill>
                  <a:schemeClr val="accent2">
                    <a:lumMod val="50000"/>
                  </a:schemeClr>
                </a:solidFill>
                <a:latin typeface="Century Gothic" panose="020B0502020202020204" pitchFamily="34" charset="0"/>
              </a:rPr>
              <a:t>When</a:t>
            </a:r>
            <a:r>
              <a:rPr lang="en-AU" sz="2000" b="1" dirty="0">
                <a:solidFill>
                  <a:schemeClr val="accent2">
                    <a:lumMod val="50000"/>
                  </a:schemeClr>
                </a:solidFill>
                <a:latin typeface="Century Gothic" panose="020B0502020202020204" pitchFamily="34" charset="0"/>
              </a:rPr>
              <a:t>:</a:t>
            </a:r>
          </a:p>
          <a:p>
            <a:pPr>
              <a:lnSpc>
                <a:spcPct val="150000"/>
              </a:lnSpc>
            </a:pPr>
            <a:r>
              <a:rPr lang="en-AU" sz="2000" b="1" strike="sngStrike" dirty="0">
                <a:solidFill>
                  <a:srgbClr val="0070C0"/>
                </a:solidFill>
                <a:latin typeface="Century Gothic" panose="020B0502020202020204" pitchFamily="34" charset="0"/>
              </a:rPr>
              <a:t>Where</a:t>
            </a:r>
            <a:r>
              <a:rPr lang="en-AU" sz="2000" b="1" strike="sngStrike" dirty="0" smtClean="0">
                <a:solidFill>
                  <a:srgbClr val="0070C0"/>
                </a:solidFill>
                <a:latin typeface="Century Gothic" panose="020B0502020202020204" pitchFamily="34" charset="0"/>
              </a:rPr>
              <a:t>:</a:t>
            </a:r>
          </a:p>
          <a:p>
            <a:pPr>
              <a:lnSpc>
                <a:spcPct val="150000"/>
              </a:lnSpc>
            </a:pPr>
            <a:r>
              <a:rPr lang="en-AU" sz="2000" b="1" dirty="0" smtClean="0">
                <a:solidFill>
                  <a:srgbClr val="FC08BC"/>
                </a:solidFill>
                <a:latin typeface="Century Gothic" panose="020B0502020202020204" pitchFamily="34" charset="0"/>
              </a:rPr>
              <a:t>How:</a:t>
            </a:r>
          </a:p>
          <a:p>
            <a:pPr>
              <a:lnSpc>
                <a:spcPct val="150000"/>
              </a:lnSpc>
            </a:pPr>
            <a:r>
              <a:rPr lang="en-AU" sz="2000" b="1" dirty="0" smtClean="0">
                <a:solidFill>
                  <a:srgbClr val="7030A0"/>
                </a:solidFill>
                <a:latin typeface="Century Gothic" panose="020B0502020202020204" pitchFamily="34" charset="0"/>
              </a:rPr>
              <a:t>Why:</a:t>
            </a:r>
          </a:p>
        </p:txBody>
      </p:sp>
      <p:cxnSp>
        <p:nvCxnSpPr>
          <p:cNvPr id="8" name="Straight Connector 7">
            <a:extLst>
              <a:ext uri="{FF2B5EF4-FFF2-40B4-BE49-F238E27FC236}">
                <a16:creationId xmlns:a16="http://schemas.microsoft.com/office/drawing/2014/main" id="{4A95E5A8-9BFC-6943-9C52-B34F26808B67}"/>
              </a:ext>
            </a:extLst>
          </p:cNvPr>
          <p:cNvCxnSpPr/>
          <p:nvPr/>
        </p:nvCxnSpPr>
        <p:spPr>
          <a:xfrm flipV="1">
            <a:off x="1814218" y="2112404"/>
            <a:ext cx="2763168" cy="758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D4D6B07-EA29-A74D-9010-C843CADB993C}"/>
              </a:ext>
            </a:extLst>
          </p:cNvPr>
          <p:cNvSpPr/>
          <p:nvPr/>
        </p:nvSpPr>
        <p:spPr>
          <a:xfrm>
            <a:off x="1808869" y="1843327"/>
            <a:ext cx="857927" cy="369332"/>
          </a:xfrm>
          <a:prstGeom prst="rect">
            <a:avLst/>
          </a:prstGeom>
        </p:spPr>
        <p:txBody>
          <a:bodyPr wrap="none">
            <a:spAutoFit/>
          </a:bodyPr>
          <a:lstStyle/>
          <a:p>
            <a:r>
              <a:rPr lang="en-AU" b="1" dirty="0" smtClean="0">
                <a:latin typeface="Century Gothic" panose="020B0502020202020204" pitchFamily="34" charset="0"/>
              </a:rPr>
              <a:t>snake</a:t>
            </a:r>
            <a:endParaRPr lang="en-AU" dirty="0"/>
          </a:p>
        </p:txBody>
      </p:sp>
      <p:sp>
        <p:nvSpPr>
          <p:cNvPr id="12" name="Rectangle 11">
            <a:extLst>
              <a:ext uri="{FF2B5EF4-FFF2-40B4-BE49-F238E27FC236}">
                <a16:creationId xmlns:a16="http://schemas.microsoft.com/office/drawing/2014/main" id="{0A5FA5D6-447A-C040-B7D6-EFCAA4D7B12F}"/>
              </a:ext>
            </a:extLst>
          </p:cNvPr>
          <p:cNvSpPr/>
          <p:nvPr/>
        </p:nvSpPr>
        <p:spPr>
          <a:xfrm>
            <a:off x="1831759" y="2872959"/>
            <a:ext cx="1350050" cy="369332"/>
          </a:xfrm>
          <a:prstGeom prst="rect">
            <a:avLst/>
          </a:prstGeom>
        </p:spPr>
        <p:txBody>
          <a:bodyPr wrap="none">
            <a:spAutoFit/>
          </a:bodyPr>
          <a:lstStyle/>
          <a:p>
            <a:r>
              <a:rPr lang="en-AU" b="1" dirty="0" smtClean="0">
                <a:latin typeface="Century Gothic" panose="020B0502020202020204" pitchFamily="34" charset="0"/>
              </a:rPr>
              <a:t>as it grows</a:t>
            </a:r>
            <a:endParaRPr lang="en-AU" dirty="0"/>
          </a:p>
        </p:txBody>
      </p:sp>
      <p:sp>
        <p:nvSpPr>
          <p:cNvPr id="13" name="Rectangle 12">
            <a:extLst>
              <a:ext uri="{FF2B5EF4-FFF2-40B4-BE49-F238E27FC236}">
                <a16:creationId xmlns:a16="http://schemas.microsoft.com/office/drawing/2014/main" id="{130632B0-BBAA-D442-88FB-A0EB36F7F119}"/>
              </a:ext>
            </a:extLst>
          </p:cNvPr>
          <p:cNvSpPr/>
          <p:nvPr/>
        </p:nvSpPr>
        <p:spPr>
          <a:xfrm>
            <a:off x="1814218" y="2369241"/>
            <a:ext cx="1217000" cy="369332"/>
          </a:xfrm>
          <a:prstGeom prst="rect">
            <a:avLst/>
          </a:prstGeom>
        </p:spPr>
        <p:txBody>
          <a:bodyPr wrap="none">
            <a:spAutoFit/>
          </a:bodyPr>
          <a:lstStyle/>
          <a:p>
            <a:r>
              <a:rPr lang="en-AU" b="1" dirty="0" smtClean="0">
                <a:latin typeface="Century Gothic" panose="020B0502020202020204" pitchFamily="34" charset="0"/>
              </a:rPr>
              <a:t>shed skin</a:t>
            </a:r>
            <a:endParaRPr lang="en-AU" dirty="0"/>
          </a:p>
        </p:txBody>
      </p:sp>
      <p:sp>
        <p:nvSpPr>
          <p:cNvPr id="17" name="Rectangle 16"/>
          <p:cNvSpPr/>
          <p:nvPr/>
        </p:nvSpPr>
        <p:spPr>
          <a:xfrm>
            <a:off x="5345084" y="1859070"/>
            <a:ext cx="6292735" cy="2862322"/>
          </a:xfrm>
          <a:prstGeom prst="rect">
            <a:avLst/>
          </a:prstGeom>
          <a:ln w="57150">
            <a:solidFill>
              <a:schemeClr val="tx1"/>
            </a:solidFill>
          </a:ln>
        </p:spPr>
        <p:txBody>
          <a:bodyPr wrap="square">
            <a:spAutoFit/>
          </a:bodyPr>
          <a:lstStyle/>
          <a:p>
            <a:r>
              <a:rPr lang="en-AU" sz="2000" dirty="0"/>
              <a:t>As a snake grows, its skin becomes too tight for its body. When this happens, the snake grows a new skin underneath the old one. When the new skin is ready, the snake sheds its old skin. A snake follows several steps to shed its skin. First, the snake rubs against rough objects to rip its skin. Next, it crawls against the ground or through narrow places to strip off the skin. Finally, the outside layer of the scaly skin comes off. This old skin looks like an empty snake.</a:t>
            </a:r>
          </a:p>
        </p:txBody>
      </p:sp>
      <p:cxnSp>
        <p:nvCxnSpPr>
          <p:cNvPr id="19" name="Straight Connector 18">
            <a:extLst>
              <a:ext uri="{FF2B5EF4-FFF2-40B4-BE49-F238E27FC236}">
                <a16:creationId xmlns:a16="http://schemas.microsoft.com/office/drawing/2014/main" id="{4A95E5A8-9BFC-6943-9C52-B34F26808B67}"/>
              </a:ext>
            </a:extLst>
          </p:cNvPr>
          <p:cNvCxnSpPr/>
          <p:nvPr/>
        </p:nvCxnSpPr>
        <p:spPr>
          <a:xfrm flipV="1">
            <a:off x="1834175" y="2650345"/>
            <a:ext cx="2763168" cy="758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A95E5A8-9BFC-6943-9C52-B34F26808B67}"/>
              </a:ext>
            </a:extLst>
          </p:cNvPr>
          <p:cNvCxnSpPr/>
          <p:nvPr/>
        </p:nvCxnSpPr>
        <p:spPr>
          <a:xfrm flipV="1">
            <a:off x="1842177" y="3162961"/>
            <a:ext cx="2763168" cy="758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95E5A8-9BFC-6943-9C52-B34F26808B67}"/>
              </a:ext>
            </a:extLst>
          </p:cNvPr>
          <p:cNvCxnSpPr/>
          <p:nvPr/>
        </p:nvCxnSpPr>
        <p:spPr>
          <a:xfrm flipV="1">
            <a:off x="1842177" y="3593016"/>
            <a:ext cx="2763168" cy="758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A95E5A8-9BFC-6943-9C52-B34F26808B67}"/>
              </a:ext>
            </a:extLst>
          </p:cNvPr>
          <p:cNvCxnSpPr/>
          <p:nvPr/>
        </p:nvCxnSpPr>
        <p:spPr>
          <a:xfrm flipV="1">
            <a:off x="1842177" y="4007413"/>
            <a:ext cx="2763168" cy="758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A95E5A8-9BFC-6943-9C52-B34F26808B67}"/>
              </a:ext>
            </a:extLst>
          </p:cNvPr>
          <p:cNvCxnSpPr/>
          <p:nvPr/>
        </p:nvCxnSpPr>
        <p:spPr>
          <a:xfrm flipV="1">
            <a:off x="1842177" y="4459153"/>
            <a:ext cx="2945954" cy="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0A5FA5D6-447A-C040-B7D6-EFCAA4D7B12F}"/>
              </a:ext>
            </a:extLst>
          </p:cNvPr>
          <p:cNvSpPr/>
          <p:nvPr/>
        </p:nvSpPr>
        <p:spPr>
          <a:xfrm>
            <a:off x="1778002" y="3738640"/>
            <a:ext cx="2929007" cy="369332"/>
          </a:xfrm>
          <a:prstGeom prst="rect">
            <a:avLst/>
          </a:prstGeom>
        </p:spPr>
        <p:txBody>
          <a:bodyPr wrap="none">
            <a:spAutoFit/>
          </a:bodyPr>
          <a:lstStyle/>
          <a:p>
            <a:r>
              <a:rPr lang="en-AU" b="1" dirty="0" smtClean="0">
                <a:latin typeface="Century Gothic" panose="020B0502020202020204" pitchFamily="34" charset="0"/>
              </a:rPr>
              <a:t>by rubbing and crawling</a:t>
            </a:r>
            <a:endParaRPr lang="en-AU" dirty="0"/>
          </a:p>
        </p:txBody>
      </p:sp>
      <p:sp>
        <p:nvSpPr>
          <p:cNvPr id="25" name="Rectangle 24">
            <a:extLst>
              <a:ext uri="{FF2B5EF4-FFF2-40B4-BE49-F238E27FC236}">
                <a16:creationId xmlns:a16="http://schemas.microsoft.com/office/drawing/2014/main" id="{0A5FA5D6-447A-C040-B7D6-EFCAA4D7B12F}"/>
              </a:ext>
            </a:extLst>
          </p:cNvPr>
          <p:cNvSpPr/>
          <p:nvPr/>
        </p:nvSpPr>
        <p:spPr>
          <a:xfrm>
            <a:off x="1716137" y="4126122"/>
            <a:ext cx="3166251" cy="369332"/>
          </a:xfrm>
          <a:prstGeom prst="rect">
            <a:avLst/>
          </a:prstGeom>
        </p:spPr>
        <p:txBody>
          <a:bodyPr wrap="none">
            <a:spAutoFit/>
          </a:bodyPr>
          <a:lstStyle/>
          <a:p>
            <a:r>
              <a:rPr lang="en-AU" b="1" dirty="0" smtClean="0">
                <a:latin typeface="Century Gothic" panose="020B0502020202020204" pitchFamily="34" charset="0"/>
              </a:rPr>
              <a:t>make way for the new skin</a:t>
            </a:r>
            <a:endParaRPr lang="en-AU" dirty="0"/>
          </a:p>
        </p:txBody>
      </p:sp>
      <p:pic>
        <p:nvPicPr>
          <p:cNvPr id="26" name="Picture 25"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2"/>
          <a:stretch>
            <a:fillRect/>
          </a:stretch>
        </p:blipFill>
        <p:spPr>
          <a:xfrm>
            <a:off x="11300780" y="134259"/>
            <a:ext cx="674078" cy="674078"/>
          </a:xfrm>
          <a:prstGeom prst="rect">
            <a:avLst/>
          </a:prstGeom>
        </p:spPr>
      </p:pic>
      <p:pic>
        <p:nvPicPr>
          <p:cNvPr id="28" name="Picture 27" descr="Icon&#10;&#10;Description automatically generated">
            <a:extLst>
              <a:ext uri="{FF2B5EF4-FFF2-40B4-BE49-F238E27FC236}">
                <a16:creationId xmlns:a16="http://schemas.microsoft.com/office/drawing/2014/main" id="{A0714267-D3A4-EF43-B883-8FDBDCA9825A}"/>
              </a:ext>
            </a:extLst>
          </p:cNvPr>
          <p:cNvPicPr>
            <a:picLocks noChangeAspect="1"/>
          </p:cNvPicPr>
          <p:nvPr/>
        </p:nvPicPr>
        <p:blipFill>
          <a:blip r:embed="rId3"/>
          <a:stretch>
            <a:fillRect/>
          </a:stretch>
        </p:blipFill>
        <p:spPr>
          <a:xfrm>
            <a:off x="10549808" y="134258"/>
            <a:ext cx="674079" cy="674079"/>
          </a:xfrm>
          <a:prstGeom prst="rect">
            <a:avLst/>
          </a:prstGeom>
        </p:spPr>
      </p:pic>
    </p:spTree>
    <p:extLst>
      <p:ext uri="{BB962C8B-B14F-4D97-AF65-F5344CB8AC3E}">
        <p14:creationId xmlns:p14="http://schemas.microsoft.com/office/powerpoint/2010/main" val="298311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
            <a:ext cx="3600450" cy="369332"/>
          </a:xfrm>
          <a:prstGeom prst="rect">
            <a:avLst/>
          </a:prstGeom>
          <a:solidFill>
            <a:srgbClr val="00B050"/>
          </a:solidFill>
        </p:spPr>
        <p:txBody>
          <a:bodyPr wrap="square" rtlCol="0">
            <a:spAutoFit/>
          </a:bodyPr>
          <a:lstStyle/>
          <a:p>
            <a:r>
              <a:rPr lang="en-AU" b="1" dirty="0" smtClean="0">
                <a:solidFill>
                  <a:schemeClr val="bg1"/>
                </a:solidFill>
                <a:latin typeface="Comic Sans MS" panose="030F0702030302020204" pitchFamily="66" charset="0"/>
              </a:rPr>
              <a:t>Skill Development: We do</a:t>
            </a:r>
            <a:endParaRPr lang="en-AU" b="1" dirty="0">
              <a:solidFill>
                <a:schemeClr val="bg1"/>
              </a:solidFill>
              <a:latin typeface="Comic Sans MS" panose="030F0702030302020204" pitchFamily="66" charset="0"/>
            </a:endParaRPr>
          </a:p>
        </p:txBody>
      </p:sp>
      <p:sp>
        <p:nvSpPr>
          <p:cNvPr id="6" name="Rectangle 5"/>
          <p:cNvSpPr/>
          <p:nvPr/>
        </p:nvSpPr>
        <p:spPr>
          <a:xfrm>
            <a:off x="340822" y="775868"/>
            <a:ext cx="11430000" cy="5016758"/>
          </a:xfrm>
          <a:prstGeom prst="rect">
            <a:avLst/>
          </a:prstGeom>
          <a:ln w="38100">
            <a:solidFill>
              <a:schemeClr val="tx1"/>
            </a:solidFill>
          </a:ln>
        </p:spPr>
        <p:txBody>
          <a:bodyPr wrap="square">
            <a:spAutoFit/>
          </a:bodyPr>
          <a:lstStyle/>
          <a:p>
            <a:r>
              <a:rPr lang="en-AU" sz="3200" dirty="0"/>
              <a:t>Apollo 11 was the first flight to send people to the moon. It was done by NASA, the American space group. It went up to space on 16 July 1969, carrying three astronauts: Neil Armstrong, Buzz Aldrin and Michael Collins. On 20 July 1969, Armstrong and Aldrin became the first humans to land on the moon, while Collins stayed in orbit around the Moon.</a:t>
            </a:r>
          </a:p>
          <a:p>
            <a:endParaRPr lang="en-AU" sz="3200" dirty="0"/>
          </a:p>
          <a:p>
            <a:r>
              <a:rPr lang="en-AU" sz="3200" dirty="0"/>
              <a:t>The flight was part of the </a:t>
            </a:r>
            <a:r>
              <a:rPr lang="en-AU" sz="3200" dirty="0" smtClean="0"/>
              <a:t>International Space </a:t>
            </a:r>
            <a:r>
              <a:rPr lang="en-AU" sz="3200" dirty="0"/>
              <a:t>Race. It finished the plan set by John F. Kennedy in 1961 to "land a man on the moon, and return him safely to the Earth", before the 1960s ended.</a:t>
            </a:r>
          </a:p>
        </p:txBody>
      </p:sp>
      <p:pic>
        <p:nvPicPr>
          <p:cNvPr id="9" name="Content Placeholder 4" descr="Icon&#10;&#10;Description automatically generated">
            <a:extLst>
              <a:ext uri="{FF2B5EF4-FFF2-40B4-BE49-F238E27FC236}">
                <a16:creationId xmlns:a16="http://schemas.microsoft.com/office/drawing/2014/main" id="{7BF52388-8B41-CD41-AC9A-89B295FC7E29}"/>
              </a:ext>
            </a:extLst>
          </p:cNvPr>
          <p:cNvPicPr>
            <a:picLocks noChangeAspect="1"/>
          </p:cNvPicPr>
          <p:nvPr/>
        </p:nvPicPr>
        <p:blipFill>
          <a:blip r:embed="rId2"/>
          <a:stretch>
            <a:fillRect/>
          </a:stretch>
        </p:blipFill>
        <p:spPr>
          <a:xfrm>
            <a:off x="11196421" y="32291"/>
            <a:ext cx="674079" cy="674079"/>
          </a:xfrm>
          <a:prstGeom prst="rect">
            <a:avLst/>
          </a:prstGeom>
        </p:spPr>
      </p:pic>
    </p:spTree>
    <p:extLst>
      <p:ext uri="{BB962C8B-B14F-4D97-AF65-F5344CB8AC3E}">
        <p14:creationId xmlns:p14="http://schemas.microsoft.com/office/powerpoint/2010/main" val="3441870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
            <a:ext cx="3600450" cy="369332"/>
          </a:xfrm>
          <a:prstGeom prst="rect">
            <a:avLst/>
          </a:prstGeom>
          <a:solidFill>
            <a:srgbClr val="00B050"/>
          </a:solidFill>
        </p:spPr>
        <p:txBody>
          <a:bodyPr wrap="square" rtlCol="0">
            <a:spAutoFit/>
          </a:bodyPr>
          <a:lstStyle/>
          <a:p>
            <a:r>
              <a:rPr lang="en-AU" b="1" dirty="0" smtClean="0">
                <a:solidFill>
                  <a:schemeClr val="bg1"/>
                </a:solidFill>
                <a:latin typeface="Comic Sans MS" panose="030F0702030302020204" pitchFamily="66" charset="0"/>
              </a:rPr>
              <a:t>Skill Development: We do</a:t>
            </a:r>
            <a:endParaRPr lang="en-AU" b="1" dirty="0">
              <a:solidFill>
                <a:schemeClr val="bg1"/>
              </a:solidFill>
              <a:latin typeface="Comic Sans MS" panose="030F0702030302020204" pitchFamily="66" charset="0"/>
            </a:endParaRPr>
          </a:p>
        </p:txBody>
      </p:sp>
      <p:sp>
        <p:nvSpPr>
          <p:cNvPr id="6" name="Rectangle 5"/>
          <p:cNvSpPr/>
          <p:nvPr/>
        </p:nvSpPr>
        <p:spPr>
          <a:xfrm>
            <a:off x="208327" y="5649488"/>
            <a:ext cx="11967093" cy="830997"/>
          </a:xfrm>
          <a:prstGeom prst="rect">
            <a:avLst/>
          </a:prstGeom>
        </p:spPr>
        <p:txBody>
          <a:bodyPr wrap="square">
            <a:spAutoFit/>
          </a:bodyPr>
          <a:lstStyle/>
          <a:p>
            <a:r>
              <a:rPr lang="en-AU" sz="2400" dirty="0" smtClean="0">
                <a:latin typeface="Century Gothic" panose="020B0502020202020204" pitchFamily="34" charset="0"/>
              </a:rPr>
              <a:t>On the 16</a:t>
            </a:r>
            <a:r>
              <a:rPr lang="en-AU" sz="2400" baseline="30000" dirty="0" smtClean="0">
                <a:latin typeface="Century Gothic" panose="020B0502020202020204" pitchFamily="34" charset="0"/>
              </a:rPr>
              <a:t>th</a:t>
            </a:r>
            <a:r>
              <a:rPr lang="en-AU" sz="2400" dirty="0" smtClean="0">
                <a:latin typeface="Century Gothic" panose="020B0502020202020204" pitchFamily="34" charset="0"/>
              </a:rPr>
              <a:t> July 1969, three astronauts became the first humans to land on the moon by travelling on Apollo 11 as part of the International Space Race. </a:t>
            </a:r>
            <a:endParaRPr lang="en-AU" sz="2400" dirty="0">
              <a:latin typeface="Century Gothic" panose="020B0502020202020204" pitchFamily="34" charset="0"/>
            </a:endParaRPr>
          </a:p>
        </p:txBody>
      </p:sp>
      <p:sp>
        <p:nvSpPr>
          <p:cNvPr id="7" name="TextBox 6">
            <a:extLst>
              <a:ext uri="{FF2B5EF4-FFF2-40B4-BE49-F238E27FC236}">
                <a16:creationId xmlns:a16="http://schemas.microsoft.com/office/drawing/2014/main" id="{4E2597D0-BFC0-BC41-BDCA-0DD7078D0F16}"/>
              </a:ext>
            </a:extLst>
          </p:cNvPr>
          <p:cNvSpPr txBox="1"/>
          <p:nvPr/>
        </p:nvSpPr>
        <p:spPr>
          <a:xfrm>
            <a:off x="160190" y="2119991"/>
            <a:ext cx="1571264" cy="2862322"/>
          </a:xfrm>
          <a:prstGeom prst="rect">
            <a:avLst/>
          </a:prstGeom>
          <a:noFill/>
        </p:spPr>
        <p:txBody>
          <a:bodyPr wrap="none" rtlCol="0">
            <a:spAutoFit/>
          </a:bodyPr>
          <a:lstStyle/>
          <a:p>
            <a:pPr>
              <a:lnSpc>
                <a:spcPct val="150000"/>
              </a:lnSpc>
            </a:pPr>
            <a:r>
              <a:rPr lang="en-AU" sz="2000" b="1" dirty="0" smtClean="0">
                <a:solidFill>
                  <a:schemeClr val="accent2"/>
                </a:solidFill>
                <a:latin typeface="Century Gothic" panose="020B0502020202020204" pitchFamily="34" charset="0"/>
              </a:rPr>
              <a:t>Who/what:</a:t>
            </a:r>
            <a:endParaRPr lang="en-AU" sz="2000" b="1" dirty="0">
              <a:solidFill>
                <a:schemeClr val="accent2"/>
              </a:solidFill>
              <a:latin typeface="Century Gothic" panose="020B0502020202020204" pitchFamily="34" charset="0"/>
            </a:endParaRPr>
          </a:p>
          <a:p>
            <a:pPr>
              <a:lnSpc>
                <a:spcPct val="150000"/>
              </a:lnSpc>
            </a:pPr>
            <a:r>
              <a:rPr lang="en-AU" sz="2000" b="1" dirty="0" smtClean="0">
                <a:solidFill>
                  <a:srgbClr val="00B050"/>
                </a:solidFill>
                <a:latin typeface="Century Gothic" panose="020B0502020202020204" pitchFamily="34" charset="0"/>
              </a:rPr>
              <a:t>did/will do:</a:t>
            </a:r>
          </a:p>
          <a:p>
            <a:pPr>
              <a:lnSpc>
                <a:spcPct val="150000"/>
              </a:lnSpc>
            </a:pPr>
            <a:r>
              <a:rPr lang="en-AU" sz="2000" b="1" dirty="0" smtClean="0">
                <a:solidFill>
                  <a:schemeClr val="accent2">
                    <a:lumMod val="50000"/>
                  </a:schemeClr>
                </a:solidFill>
                <a:latin typeface="Century Gothic" panose="020B0502020202020204" pitchFamily="34" charset="0"/>
              </a:rPr>
              <a:t>When:</a:t>
            </a:r>
          </a:p>
          <a:p>
            <a:pPr>
              <a:lnSpc>
                <a:spcPct val="150000"/>
              </a:lnSpc>
            </a:pPr>
            <a:r>
              <a:rPr lang="en-AU" sz="2000" b="1" dirty="0" smtClean="0">
                <a:solidFill>
                  <a:srgbClr val="0070C0"/>
                </a:solidFill>
                <a:latin typeface="Century Gothic" panose="020B0502020202020204" pitchFamily="34" charset="0"/>
              </a:rPr>
              <a:t>Where:</a:t>
            </a:r>
          </a:p>
          <a:p>
            <a:pPr>
              <a:lnSpc>
                <a:spcPct val="150000"/>
              </a:lnSpc>
            </a:pPr>
            <a:r>
              <a:rPr lang="en-AU" sz="2000" b="1" dirty="0" smtClean="0">
                <a:solidFill>
                  <a:srgbClr val="FC08BC"/>
                </a:solidFill>
                <a:latin typeface="Century Gothic" panose="020B0502020202020204" pitchFamily="34" charset="0"/>
              </a:rPr>
              <a:t>How:</a:t>
            </a:r>
          </a:p>
          <a:p>
            <a:pPr>
              <a:lnSpc>
                <a:spcPct val="150000"/>
              </a:lnSpc>
            </a:pPr>
            <a:r>
              <a:rPr lang="en-AU" sz="2000" b="1" dirty="0" smtClean="0">
                <a:solidFill>
                  <a:srgbClr val="7030A0"/>
                </a:solidFill>
                <a:latin typeface="Century Gothic" panose="020B0502020202020204" pitchFamily="34" charset="0"/>
              </a:rPr>
              <a:t>Why:</a:t>
            </a:r>
          </a:p>
        </p:txBody>
      </p:sp>
      <p:sp>
        <p:nvSpPr>
          <p:cNvPr id="11" name="Rectangle 10">
            <a:extLst>
              <a:ext uri="{FF2B5EF4-FFF2-40B4-BE49-F238E27FC236}">
                <a16:creationId xmlns:a16="http://schemas.microsoft.com/office/drawing/2014/main" id="{1D4D6B07-EA29-A74D-9010-C843CADB993C}"/>
              </a:ext>
            </a:extLst>
          </p:cNvPr>
          <p:cNvSpPr/>
          <p:nvPr/>
        </p:nvSpPr>
        <p:spPr>
          <a:xfrm>
            <a:off x="1780238" y="2311542"/>
            <a:ext cx="1992853" cy="369332"/>
          </a:xfrm>
          <a:prstGeom prst="rect">
            <a:avLst/>
          </a:prstGeom>
        </p:spPr>
        <p:txBody>
          <a:bodyPr wrap="none">
            <a:spAutoFit/>
          </a:bodyPr>
          <a:lstStyle/>
          <a:p>
            <a:r>
              <a:rPr lang="en-AU" b="1" dirty="0" smtClean="0">
                <a:latin typeface="Century Gothic" panose="020B0502020202020204" pitchFamily="34" charset="0"/>
              </a:rPr>
              <a:t>Three astronauts</a:t>
            </a:r>
            <a:endParaRPr lang="en-AU" dirty="0"/>
          </a:p>
        </p:txBody>
      </p:sp>
      <p:sp>
        <p:nvSpPr>
          <p:cNvPr id="12" name="Rectangle 11">
            <a:extLst>
              <a:ext uri="{FF2B5EF4-FFF2-40B4-BE49-F238E27FC236}">
                <a16:creationId xmlns:a16="http://schemas.microsoft.com/office/drawing/2014/main" id="{0A5FA5D6-447A-C040-B7D6-EFCAA4D7B12F}"/>
              </a:ext>
            </a:extLst>
          </p:cNvPr>
          <p:cNvSpPr/>
          <p:nvPr/>
        </p:nvSpPr>
        <p:spPr>
          <a:xfrm>
            <a:off x="1741014" y="3314214"/>
            <a:ext cx="1802096" cy="369332"/>
          </a:xfrm>
          <a:prstGeom prst="rect">
            <a:avLst/>
          </a:prstGeom>
        </p:spPr>
        <p:txBody>
          <a:bodyPr wrap="none">
            <a:spAutoFit/>
          </a:bodyPr>
          <a:lstStyle/>
          <a:p>
            <a:r>
              <a:rPr lang="en-AU" b="1" dirty="0" smtClean="0">
                <a:latin typeface="Century Gothic" panose="020B0502020202020204" pitchFamily="34" charset="0"/>
              </a:rPr>
              <a:t>16</a:t>
            </a:r>
            <a:r>
              <a:rPr lang="en-AU" b="1" baseline="30000" dirty="0" smtClean="0">
                <a:latin typeface="Century Gothic" panose="020B0502020202020204" pitchFamily="34" charset="0"/>
              </a:rPr>
              <a:t>th</a:t>
            </a:r>
            <a:r>
              <a:rPr lang="en-AU" b="1" dirty="0" smtClean="0">
                <a:latin typeface="Century Gothic" panose="020B0502020202020204" pitchFamily="34" charset="0"/>
              </a:rPr>
              <a:t>  July 1969</a:t>
            </a:r>
            <a:endParaRPr lang="en-AU" dirty="0"/>
          </a:p>
        </p:txBody>
      </p:sp>
      <p:cxnSp>
        <p:nvCxnSpPr>
          <p:cNvPr id="19" name="Straight Connector 18">
            <a:extLst>
              <a:ext uri="{FF2B5EF4-FFF2-40B4-BE49-F238E27FC236}">
                <a16:creationId xmlns:a16="http://schemas.microsoft.com/office/drawing/2014/main" id="{4A95E5A8-9BFC-6943-9C52-B34F26808B67}"/>
              </a:ext>
            </a:extLst>
          </p:cNvPr>
          <p:cNvCxnSpPr/>
          <p:nvPr/>
        </p:nvCxnSpPr>
        <p:spPr>
          <a:xfrm flipV="1">
            <a:off x="1841743" y="3088433"/>
            <a:ext cx="2763168" cy="758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A95E5A8-9BFC-6943-9C52-B34F26808B67}"/>
              </a:ext>
            </a:extLst>
          </p:cNvPr>
          <p:cNvCxnSpPr/>
          <p:nvPr/>
        </p:nvCxnSpPr>
        <p:spPr>
          <a:xfrm flipV="1">
            <a:off x="1849745" y="3601049"/>
            <a:ext cx="2763168" cy="758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95E5A8-9BFC-6943-9C52-B34F26808B67}"/>
              </a:ext>
            </a:extLst>
          </p:cNvPr>
          <p:cNvCxnSpPr/>
          <p:nvPr/>
        </p:nvCxnSpPr>
        <p:spPr>
          <a:xfrm flipV="1">
            <a:off x="1849745" y="4031104"/>
            <a:ext cx="2763168" cy="758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A95E5A8-9BFC-6943-9C52-B34F26808B67}"/>
              </a:ext>
            </a:extLst>
          </p:cNvPr>
          <p:cNvCxnSpPr/>
          <p:nvPr/>
        </p:nvCxnSpPr>
        <p:spPr>
          <a:xfrm flipV="1">
            <a:off x="1849745" y="4445501"/>
            <a:ext cx="2763168" cy="758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A95E5A8-9BFC-6943-9C52-B34F26808B67}"/>
              </a:ext>
            </a:extLst>
          </p:cNvPr>
          <p:cNvCxnSpPr/>
          <p:nvPr/>
        </p:nvCxnSpPr>
        <p:spPr>
          <a:xfrm flipV="1">
            <a:off x="1814218" y="4890631"/>
            <a:ext cx="2945954" cy="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400502" y="2175850"/>
            <a:ext cx="6528262" cy="2862322"/>
          </a:xfrm>
          <a:prstGeom prst="rect">
            <a:avLst/>
          </a:prstGeom>
          <a:ln w="38100">
            <a:solidFill>
              <a:schemeClr val="tx1"/>
            </a:solidFill>
          </a:ln>
        </p:spPr>
        <p:txBody>
          <a:bodyPr wrap="square">
            <a:spAutoFit/>
          </a:bodyPr>
          <a:lstStyle/>
          <a:p>
            <a:r>
              <a:rPr lang="en-AU" dirty="0"/>
              <a:t>Apollo 11 was the first flight to send people to the moon. It was done by NASA, the American space group. It went up to space on 16 July 1969, carrying three astronauts: Neil Armstrong, Buzz Aldrin and Michael Collins. On 20 July 1969, Armstrong and Aldrin became the first humans to land on the moon, while Collins stayed in orbit around the Moon.</a:t>
            </a:r>
          </a:p>
          <a:p>
            <a:endParaRPr lang="en-AU" dirty="0"/>
          </a:p>
          <a:p>
            <a:r>
              <a:rPr lang="en-AU" dirty="0"/>
              <a:t>The flight was part of the </a:t>
            </a:r>
            <a:r>
              <a:rPr lang="en-AU" dirty="0" smtClean="0"/>
              <a:t>International Space </a:t>
            </a:r>
            <a:r>
              <a:rPr lang="en-AU" dirty="0"/>
              <a:t>Race. It finished the plan set by John F. Kennedy in 1961 to "land a man on the moon, and return him safely to the Earth", before the 1960s ended.</a:t>
            </a:r>
          </a:p>
        </p:txBody>
      </p:sp>
      <p:sp>
        <p:nvSpPr>
          <p:cNvPr id="30" name="Rectangle 29">
            <a:extLst>
              <a:ext uri="{FF2B5EF4-FFF2-40B4-BE49-F238E27FC236}">
                <a16:creationId xmlns:a16="http://schemas.microsoft.com/office/drawing/2014/main" id="{0A5FA5D6-447A-C040-B7D6-EFCAA4D7B12F}"/>
              </a:ext>
            </a:extLst>
          </p:cNvPr>
          <p:cNvSpPr/>
          <p:nvPr/>
        </p:nvSpPr>
        <p:spPr>
          <a:xfrm>
            <a:off x="1780238" y="2795961"/>
            <a:ext cx="2339102" cy="369332"/>
          </a:xfrm>
          <a:prstGeom prst="rect">
            <a:avLst/>
          </a:prstGeom>
        </p:spPr>
        <p:txBody>
          <a:bodyPr wrap="none">
            <a:spAutoFit/>
          </a:bodyPr>
          <a:lstStyle/>
          <a:p>
            <a:r>
              <a:rPr lang="en-AU" b="1" dirty="0" smtClean="0">
                <a:latin typeface="Century Gothic" panose="020B0502020202020204" pitchFamily="34" charset="0"/>
              </a:rPr>
              <a:t>first humans to land</a:t>
            </a:r>
            <a:endParaRPr lang="en-AU" dirty="0"/>
          </a:p>
        </p:txBody>
      </p:sp>
      <p:sp>
        <p:nvSpPr>
          <p:cNvPr id="33" name="Rectangle 32">
            <a:extLst>
              <a:ext uri="{FF2B5EF4-FFF2-40B4-BE49-F238E27FC236}">
                <a16:creationId xmlns:a16="http://schemas.microsoft.com/office/drawing/2014/main" id="{0A5FA5D6-447A-C040-B7D6-EFCAA4D7B12F}"/>
              </a:ext>
            </a:extLst>
          </p:cNvPr>
          <p:cNvSpPr/>
          <p:nvPr/>
        </p:nvSpPr>
        <p:spPr>
          <a:xfrm>
            <a:off x="1756707" y="3746705"/>
            <a:ext cx="1601721" cy="369332"/>
          </a:xfrm>
          <a:prstGeom prst="rect">
            <a:avLst/>
          </a:prstGeom>
        </p:spPr>
        <p:txBody>
          <a:bodyPr wrap="none">
            <a:spAutoFit/>
          </a:bodyPr>
          <a:lstStyle/>
          <a:p>
            <a:r>
              <a:rPr lang="en-AU" b="1" dirty="0" smtClean="0">
                <a:latin typeface="Century Gothic" panose="020B0502020202020204" pitchFamily="34" charset="0"/>
              </a:rPr>
              <a:t>on the moon</a:t>
            </a:r>
            <a:endParaRPr lang="en-AU" dirty="0"/>
          </a:p>
        </p:txBody>
      </p:sp>
      <p:sp>
        <p:nvSpPr>
          <p:cNvPr id="34" name="Rectangle 33">
            <a:extLst>
              <a:ext uri="{FF2B5EF4-FFF2-40B4-BE49-F238E27FC236}">
                <a16:creationId xmlns:a16="http://schemas.microsoft.com/office/drawing/2014/main" id="{0A5FA5D6-447A-C040-B7D6-EFCAA4D7B12F}"/>
              </a:ext>
            </a:extLst>
          </p:cNvPr>
          <p:cNvSpPr/>
          <p:nvPr/>
        </p:nvSpPr>
        <p:spPr>
          <a:xfrm>
            <a:off x="1780238" y="4141871"/>
            <a:ext cx="1239442" cy="369332"/>
          </a:xfrm>
          <a:prstGeom prst="rect">
            <a:avLst/>
          </a:prstGeom>
        </p:spPr>
        <p:txBody>
          <a:bodyPr wrap="none">
            <a:spAutoFit/>
          </a:bodyPr>
          <a:lstStyle/>
          <a:p>
            <a:r>
              <a:rPr lang="en-AU" b="1" dirty="0" smtClean="0">
                <a:latin typeface="Century Gothic" panose="020B0502020202020204" pitchFamily="34" charset="0"/>
              </a:rPr>
              <a:t>Apollo 11</a:t>
            </a:r>
            <a:endParaRPr lang="en-AU" dirty="0"/>
          </a:p>
        </p:txBody>
      </p:sp>
      <p:cxnSp>
        <p:nvCxnSpPr>
          <p:cNvPr id="36" name="Straight Connector 35">
            <a:extLst>
              <a:ext uri="{FF2B5EF4-FFF2-40B4-BE49-F238E27FC236}">
                <a16:creationId xmlns:a16="http://schemas.microsoft.com/office/drawing/2014/main" id="{4A95E5A8-9BFC-6943-9C52-B34F26808B67}"/>
              </a:ext>
            </a:extLst>
          </p:cNvPr>
          <p:cNvCxnSpPr/>
          <p:nvPr/>
        </p:nvCxnSpPr>
        <p:spPr>
          <a:xfrm flipV="1">
            <a:off x="1834338" y="2615654"/>
            <a:ext cx="2945954" cy="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37" name="Picture 36"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2"/>
          <a:stretch>
            <a:fillRect/>
          </a:stretch>
        </p:blipFill>
        <p:spPr>
          <a:xfrm>
            <a:off x="11300780" y="134259"/>
            <a:ext cx="674078" cy="674078"/>
          </a:xfrm>
          <a:prstGeom prst="rect">
            <a:avLst/>
          </a:prstGeom>
        </p:spPr>
      </p:pic>
      <p:pic>
        <p:nvPicPr>
          <p:cNvPr id="38" name="Picture 37" descr="Icon&#10;&#10;Description automatically generated">
            <a:extLst>
              <a:ext uri="{FF2B5EF4-FFF2-40B4-BE49-F238E27FC236}">
                <a16:creationId xmlns:a16="http://schemas.microsoft.com/office/drawing/2014/main" id="{A0714267-D3A4-EF43-B883-8FDBDCA9825A}"/>
              </a:ext>
            </a:extLst>
          </p:cNvPr>
          <p:cNvPicPr>
            <a:picLocks noChangeAspect="1"/>
          </p:cNvPicPr>
          <p:nvPr/>
        </p:nvPicPr>
        <p:blipFill>
          <a:blip r:embed="rId3"/>
          <a:stretch>
            <a:fillRect/>
          </a:stretch>
        </p:blipFill>
        <p:spPr>
          <a:xfrm>
            <a:off x="10549808" y="134258"/>
            <a:ext cx="674079" cy="674079"/>
          </a:xfrm>
          <a:prstGeom prst="rect">
            <a:avLst/>
          </a:prstGeom>
        </p:spPr>
      </p:pic>
      <p:sp>
        <p:nvSpPr>
          <p:cNvPr id="25" name="Rectangle 24">
            <a:extLst>
              <a:ext uri="{FF2B5EF4-FFF2-40B4-BE49-F238E27FC236}">
                <a16:creationId xmlns:a16="http://schemas.microsoft.com/office/drawing/2014/main" id="{C2B0DC19-85B6-4347-AEC3-BD5C8840318D}"/>
              </a:ext>
            </a:extLst>
          </p:cNvPr>
          <p:cNvSpPr/>
          <p:nvPr/>
        </p:nvSpPr>
        <p:spPr>
          <a:xfrm>
            <a:off x="0" y="379510"/>
            <a:ext cx="9360131" cy="923330"/>
          </a:xfrm>
          <a:prstGeom prst="rect">
            <a:avLst/>
          </a:prstGeom>
          <a:solidFill>
            <a:schemeClr val="bg1"/>
          </a:solidFill>
          <a:ln w="38100">
            <a:solidFill>
              <a:srgbClr val="00B050"/>
            </a:solidFill>
          </a:ln>
        </p:spPr>
        <p:txBody>
          <a:bodyPr wrap="square">
            <a:spAutoFit/>
          </a:bodyPr>
          <a:lstStyle/>
          <a:p>
            <a:pPr marL="457200" indent="-457200">
              <a:buFont typeface="+mj-lt"/>
              <a:buAutoNum type="arabicPeriod"/>
            </a:pPr>
            <a:r>
              <a:rPr lang="en-AU" dirty="0">
                <a:latin typeface="Century Gothic" panose="020B0502020202020204" pitchFamily="34" charset="0"/>
              </a:rPr>
              <a:t>Answer the questions in note form</a:t>
            </a:r>
          </a:p>
          <a:p>
            <a:r>
              <a:rPr lang="en-AU" dirty="0" smtClean="0">
                <a:latin typeface="Century Gothic" panose="020B0502020202020204" pitchFamily="34" charset="0"/>
              </a:rPr>
              <a:t>2.    </a:t>
            </a:r>
            <a:r>
              <a:rPr lang="en-AU" dirty="0">
                <a:latin typeface="Century Gothic" panose="020B0502020202020204" pitchFamily="34" charset="0"/>
              </a:rPr>
              <a:t>Write your sentence </a:t>
            </a:r>
            <a:r>
              <a:rPr lang="en-AU" dirty="0" smtClean="0">
                <a:latin typeface="Century Gothic" panose="020B0502020202020204" pitchFamily="34" charset="0"/>
              </a:rPr>
              <a:t>summary using </a:t>
            </a:r>
            <a:r>
              <a:rPr lang="en-AU" dirty="0">
                <a:latin typeface="Century Gothic" panose="020B0502020202020204" pitchFamily="34" charset="0"/>
              </a:rPr>
              <a:t>correct punctuation.</a:t>
            </a:r>
          </a:p>
          <a:p>
            <a:r>
              <a:rPr lang="en-AU" dirty="0">
                <a:latin typeface="Century Gothic" panose="020B0502020202020204" pitchFamily="34" charset="0"/>
              </a:rPr>
              <a:t>3</a:t>
            </a:r>
            <a:r>
              <a:rPr lang="en-AU" dirty="0" smtClean="0">
                <a:latin typeface="Century Gothic" panose="020B0502020202020204" pitchFamily="34" charset="0"/>
              </a:rPr>
              <a:t>.    </a:t>
            </a:r>
            <a:r>
              <a:rPr lang="en-AU" dirty="0">
                <a:latin typeface="Century Gothic" panose="020B0502020202020204" pitchFamily="34" charset="0"/>
              </a:rPr>
              <a:t>Read your sentence – does it sound right? </a:t>
            </a:r>
          </a:p>
        </p:txBody>
      </p:sp>
      <p:sp>
        <p:nvSpPr>
          <p:cNvPr id="24" name="Rectangle 23">
            <a:extLst>
              <a:ext uri="{FF2B5EF4-FFF2-40B4-BE49-F238E27FC236}">
                <a16:creationId xmlns:a16="http://schemas.microsoft.com/office/drawing/2014/main" id="{0A5FA5D6-447A-C040-B7D6-EFCAA4D7B12F}"/>
              </a:ext>
            </a:extLst>
          </p:cNvPr>
          <p:cNvSpPr/>
          <p:nvPr/>
        </p:nvSpPr>
        <p:spPr>
          <a:xfrm>
            <a:off x="1741014" y="4598546"/>
            <a:ext cx="3023585" cy="369332"/>
          </a:xfrm>
          <a:prstGeom prst="rect">
            <a:avLst/>
          </a:prstGeom>
        </p:spPr>
        <p:txBody>
          <a:bodyPr wrap="none">
            <a:spAutoFit/>
          </a:bodyPr>
          <a:lstStyle/>
          <a:p>
            <a:r>
              <a:rPr lang="en-AU" b="1" dirty="0" smtClean="0">
                <a:latin typeface="Century Gothic" panose="020B0502020202020204" pitchFamily="34" charset="0"/>
              </a:rPr>
              <a:t>International Space Race</a:t>
            </a:r>
            <a:endParaRPr lang="en-AU" dirty="0"/>
          </a:p>
        </p:txBody>
      </p:sp>
    </p:spTree>
    <p:extLst>
      <p:ext uri="{BB962C8B-B14F-4D97-AF65-F5344CB8AC3E}">
        <p14:creationId xmlns:p14="http://schemas.microsoft.com/office/powerpoint/2010/main" val="65854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30" grpId="0"/>
      <p:bldP spid="33" grpId="0"/>
      <p:bldP spid="34"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
            <a:ext cx="3600450" cy="369332"/>
          </a:xfrm>
          <a:prstGeom prst="rect">
            <a:avLst/>
          </a:prstGeom>
          <a:solidFill>
            <a:srgbClr val="00B050"/>
          </a:solidFill>
        </p:spPr>
        <p:txBody>
          <a:bodyPr wrap="square" rtlCol="0">
            <a:spAutoFit/>
          </a:bodyPr>
          <a:lstStyle/>
          <a:p>
            <a:r>
              <a:rPr lang="en-AU" b="1" dirty="0" smtClean="0">
                <a:solidFill>
                  <a:schemeClr val="bg1"/>
                </a:solidFill>
                <a:latin typeface="Comic Sans MS" panose="030F0702030302020204" pitchFamily="66" charset="0"/>
              </a:rPr>
              <a:t>Skill Development: We do</a:t>
            </a:r>
            <a:endParaRPr lang="en-AU" b="1" dirty="0">
              <a:solidFill>
                <a:schemeClr val="bg1"/>
              </a:solidFill>
              <a:latin typeface="Comic Sans MS" panose="030F0702030302020204" pitchFamily="66" charset="0"/>
            </a:endParaRPr>
          </a:p>
        </p:txBody>
      </p:sp>
      <p:sp>
        <p:nvSpPr>
          <p:cNvPr id="2" name="Rectangle 1"/>
          <p:cNvSpPr/>
          <p:nvPr/>
        </p:nvSpPr>
        <p:spPr>
          <a:xfrm>
            <a:off x="737060" y="1005808"/>
            <a:ext cx="10418619" cy="4216539"/>
          </a:xfrm>
          <a:prstGeom prst="rect">
            <a:avLst/>
          </a:prstGeom>
          <a:ln w="38100">
            <a:solidFill>
              <a:schemeClr val="tx1"/>
            </a:solidFill>
          </a:ln>
        </p:spPr>
        <p:txBody>
          <a:bodyPr wrap="square">
            <a:spAutoFit/>
          </a:bodyPr>
          <a:lstStyle/>
          <a:p>
            <a:r>
              <a:rPr lang="en-AU" sz="2400" dirty="0" smtClean="0">
                <a:latin typeface="Century Gothic" panose="020B0502020202020204" pitchFamily="34" charset="0"/>
              </a:rPr>
              <a:t>The </a:t>
            </a:r>
            <a:r>
              <a:rPr lang="en-AU" sz="2400" dirty="0">
                <a:latin typeface="Century Gothic" panose="020B0502020202020204" pitchFamily="34" charset="0"/>
              </a:rPr>
              <a:t>First Fleet, consisting of 11 vessels, was the largest single contingent of ships to sail into the Pacific Ocean. Its purpose was to find a convict settlement on the east coast of Australia, at Botany </a:t>
            </a:r>
            <a:r>
              <a:rPr lang="en-AU" sz="2400" dirty="0" smtClean="0">
                <a:latin typeface="Century Gothic" panose="020B0502020202020204" pitchFamily="34" charset="0"/>
              </a:rPr>
              <a:t>Bay. The </a:t>
            </a:r>
            <a:r>
              <a:rPr lang="en-AU" sz="2400" dirty="0">
                <a:latin typeface="Century Gothic" panose="020B0502020202020204" pitchFamily="34" charset="0"/>
              </a:rPr>
              <a:t>First Fleet sailed from England on 13 May 1787 and arrived at Botany Bay eight months later, on 18 January 1788. Governor Arthur Phillip rejected Botany Bay choosing instead Port Jackson, to the north, as the site for the new colony; they arrived there on 26 January </a:t>
            </a:r>
            <a:r>
              <a:rPr lang="en-AU" sz="2400" dirty="0" smtClean="0">
                <a:latin typeface="Century Gothic" panose="020B0502020202020204" pitchFamily="34" charset="0"/>
              </a:rPr>
              <a:t>1788. The </a:t>
            </a:r>
            <a:r>
              <a:rPr lang="en-AU" sz="2400" dirty="0">
                <a:latin typeface="Century Gothic" panose="020B0502020202020204" pitchFamily="34" charset="0"/>
              </a:rPr>
              <a:t>number of convicts transported in the First Fleet is unclear; there were between 750-780 convicts and around 550 crew, soldiers and family members.</a:t>
            </a:r>
          </a:p>
          <a:p>
            <a:endParaRPr lang="en-AU" sz="2800" dirty="0"/>
          </a:p>
        </p:txBody>
      </p:sp>
      <p:pic>
        <p:nvPicPr>
          <p:cNvPr id="5" name="Content Placeholder 4" descr="Icon&#10;&#10;Description automatically generated">
            <a:extLst>
              <a:ext uri="{FF2B5EF4-FFF2-40B4-BE49-F238E27FC236}">
                <a16:creationId xmlns:a16="http://schemas.microsoft.com/office/drawing/2014/main" id="{7BF52388-8B41-CD41-AC9A-89B295FC7E29}"/>
              </a:ext>
            </a:extLst>
          </p:cNvPr>
          <p:cNvPicPr>
            <a:picLocks noChangeAspect="1"/>
          </p:cNvPicPr>
          <p:nvPr/>
        </p:nvPicPr>
        <p:blipFill>
          <a:blip r:embed="rId2"/>
          <a:stretch>
            <a:fillRect/>
          </a:stretch>
        </p:blipFill>
        <p:spPr>
          <a:xfrm>
            <a:off x="11196421" y="32291"/>
            <a:ext cx="674079" cy="674079"/>
          </a:xfrm>
          <a:prstGeom prst="rect">
            <a:avLst/>
          </a:prstGeom>
        </p:spPr>
      </p:pic>
    </p:spTree>
    <p:extLst>
      <p:ext uri="{BB962C8B-B14F-4D97-AF65-F5344CB8AC3E}">
        <p14:creationId xmlns:p14="http://schemas.microsoft.com/office/powerpoint/2010/main" val="1433516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817</TotalTime>
  <Words>1686</Words>
  <Application>Microsoft Office PowerPoint</Application>
  <PresentationFormat>Widescreen</PresentationFormat>
  <Paragraphs>148</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Arial Rounded MT Bold</vt:lpstr>
      <vt:lpstr>Calibri</vt:lpstr>
      <vt:lpstr>Century Gothic</vt:lpstr>
      <vt:lpstr>Comic Sans MS</vt:lpstr>
      <vt:lpstr>Futura Medium</vt:lpstr>
      <vt:lpstr>Segoe UI Symbol</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Appositives</dc:title>
  <dc:creator>LE LIEVRE Stephanie [Serpentine Primary School]</dc:creator>
  <cp:lastModifiedBy>LE LIEVRE Stephanie [Serpentine Primary School]</cp:lastModifiedBy>
  <cp:revision>48</cp:revision>
  <dcterms:created xsi:type="dcterms:W3CDTF">2021-08-04T08:19:39Z</dcterms:created>
  <dcterms:modified xsi:type="dcterms:W3CDTF">2022-07-29T07:59:50Z</dcterms:modified>
</cp:coreProperties>
</file>