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308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1" r:id="rId15"/>
    <p:sldId id="300" r:id="rId16"/>
    <p:sldId id="303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2D801-8461-46E0-A5C4-5CDE3257B5BB}" v="108" dt="2022-03-20T06:35:48.058"/>
    <p1510:client id="{F7B6FC60-CBE5-4813-A4D0-02E64879E54D}" v="186" dt="2022-03-07T03:53:0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MFIELD Penelope [Serpentine Primary School]" userId="S::penelope.blomfield@education.wa.edu.au::b7006e04-579e-44a5-bf8e-8daa4f3b822a" providerId="AD" clId="Web-{D4A2D801-8461-46E0-A5C4-5CDE3257B5BB}"/>
    <pc:docChg chg="modSld">
      <pc:chgData name="BLOMFIELD Penelope [Serpentine Primary School]" userId="S::penelope.blomfield@education.wa.edu.au::b7006e04-579e-44a5-bf8e-8daa4f3b822a" providerId="AD" clId="Web-{D4A2D801-8461-46E0-A5C4-5CDE3257B5BB}" dt="2022-03-20T06:35:48.058" v="83" actId="20577"/>
      <pc:docMkLst>
        <pc:docMk/>
      </pc:docMkLst>
      <pc:sldChg chg="modSp">
        <pc:chgData name="BLOMFIELD Penelope [Serpentine Primary School]" userId="S::penelope.blomfield@education.wa.edu.au::b7006e04-579e-44a5-bf8e-8daa4f3b822a" providerId="AD" clId="Web-{D4A2D801-8461-46E0-A5C4-5CDE3257B5BB}" dt="2022-03-20T06:35:48.058" v="83" actId="20577"/>
        <pc:sldMkLst>
          <pc:docMk/>
          <pc:sldMk cId="1123599357" sldId="257"/>
        </pc:sldMkLst>
        <pc:spChg chg="mod">
          <ac:chgData name="BLOMFIELD Penelope [Serpentine Primary School]" userId="S::penelope.blomfield@education.wa.edu.au::b7006e04-579e-44a5-bf8e-8daa4f3b822a" providerId="AD" clId="Web-{D4A2D801-8461-46E0-A5C4-5CDE3257B5BB}" dt="2022-03-20T06:35:48.058" v="83" actId="20577"/>
          <ac:spMkLst>
            <pc:docMk/>
            <pc:sldMk cId="1123599357" sldId="257"/>
            <ac:spMk id="3" creationId="{1D40BDE3-08CA-4B6C-9FF3-036D3F24054D}"/>
          </ac:spMkLst>
        </pc:spChg>
      </pc:sldChg>
      <pc:sldChg chg="modSp">
        <pc:chgData name="BLOMFIELD Penelope [Serpentine Primary School]" userId="S::penelope.blomfield@education.wa.edu.au::b7006e04-579e-44a5-bf8e-8daa4f3b822a" providerId="AD" clId="Web-{D4A2D801-8461-46E0-A5C4-5CDE3257B5BB}" dt="2022-03-20T06:35:47.480" v="64" actId="20577"/>
        <pc:sldMkLst>
          <pc:docMk/>
          <pc:sldMk cId="198030091" sldId="271"/>
        </pc:sldMkLst>
        <pc:spChg chg="mod">
          <ac:chgData name="BLOMFIELD Penelope [Serpentine Primary School]" userId="S::penelope.blomfield@education.wa.edu.au::b7006e04-579e-44a5-bf8e-8daa4f3b822a" providerId="AD" clId="Web-{D4A2D801-8461-46E0-A5C4-5CDE3257B5BB}" dt="2022-03-20T06:35:47.480" v="64" actId="20577"/>
          <ac:spMkLst>
            <pc:docMk/>
            <pc:sldMk cId="198030091" sldId="271"/>
            <ac:spMk id="4" creationId="{00000000-0000-0000-0000-000000000000}"/>
          </ac:spMkLst>
        </pc:spChg>
      </pc:sldChg>
    </pc:docChg>
  </pc:docChgLst>
  <pc:docChgLst>
    <pc:chgData name="BLOMFIELD Penelope [Serpentine Primary School]" userId="S::penelope.blomfield@education.wa.edu.au::b7006e04-579e-44a5-bf8e-8daa4f3b822a" providerId="AD" clId="Web-{F7B6FC60-CBE5-4813-A4D0-02E64879E54D}"/>
    <pc:docChg chg="modSld">
      <pc:chgData name="BLOMFIELD Penelope [Serpentine Primary School]" userId="S::penelope.blomfield@education.wa.edu.au::b7006e04-579e-44a5-bf8e-8daa4f3b822a" providerId="AD" clId="Web-{F7B6FC60-CBE5-4813-A4D0-02E64879E54D}" dt="2022-03-07T03:53:07.695" v="145" actId="20577"/>
      <pc:docMkLst>
        <pc:docMk/>
      </pc:docMkLst>
      <pc:sldChg chg="modSp">
        <pc:chgData name="BLOMFIELD Penelope [Serpentine Primary School]" userId="S::penelope.blomfield@education.wa.edu.au::b7006e04-579e-44a5-bf8e-8daa4f3b822a" providerId="AD" clId="Web-{F7B6FC60-CBE5-4813-A4D0-02E64879E54D}" dt="2022-03-07T03:53:07.695" v="145" actId="20577"/>
        <pc:sldMkLst>
          <pc:docMk/>
          <pc:sldMk cId="1123599357" sldId="257"/>
        </pc:sldMkLst>
        <pc:spChg chg="mod">
          <ac:chgData name="BLOMFIELD Penelope [Serpentine Primary School]" userId="S::penelope.blomfield@education.wa.edu.au::b7006e04-579e-44a5-bf8e-8daa4f3b822a" providerId="AD" clId="Web-{F7B6FC60-CBE5-4813-A4D0-02E64879E54D}" dt="2022-03-07T03:53:07.695" v="145" actId="20577"/>
          <ac:spMkLst>
            <pc:docMk/>
            <pc:sldMk cId="1123599357" sldId="257"/>
            <ac:spMk id="3" creationId="{1D40BDE3-08CA-4B6C-9FF3-036D3F24054D}"/>
          </ac:spMkLst>
        </pc:spChg>
      </pc:sldChg>
      <pc:sldChg chg="modSp">
        <pc:chgData name="BLOMFIELD Penelope [Serpentine Primary School]" userId="S::penelope.blomfield@education.wa.edu.au::b7006e04-579e-44a5-bf8e-8daa4f3b822a" providerId="AD" clId="Web-{F7B6FC60-CBE5-4813-A4D0-02E64879E54D}" dt="2022-03-07T03:53:05.054" v="119" actId="20577"/>
        <pc:sldMkLst>
          <pc:docMk/>
          <pc:sldMk cId="198030091" sldId="271"/>
        </pc:sldMkLst>
        <pc:spChg chg="mod">
          <ac:chgData name="BLOMFIELD Penelope [Serpentine Primary School]" userId="S::penelope.blomfield@education.wa.edu.au::b7006e04-579e-44a5-bf8e-8daa4f3b822a" providerId="AD" clId="Web-{F7B6FC60-CBE5-4813-A4D0-02E64879E54D}" dt="2022-03-07T03:53:05.054" v="119" actId="20577"/>
          <ac:spMkLst>
            <pc:docMk/>
            <pc:sldMk cId="198030091" sldId="271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09EF-28B9-4448-A51E-A59C1741C364}"/>
              </a:ext>
            </a:extLst>
          </p:cNvPr>
          <p:cNvSpPr txBox="1"/>
          <p:nvPr userDrawn="1"/>
        </p:nvSpPr>
        <p:spPr>
          <a:xfrm>
            <a:off x="154907" y="141439"/>
            <a:ext cx="3668156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>
                <a:latin typeface="Century Gothic" panose="020B0502020202020204" pitchFamily="34" charset="0"/>
              </a:rPr>
              <a:t>Activate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322627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11/07/2022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</a:t>
            </a:r>
            <a:r>
              <a:rPr lang="en-AU" b="1" dirty="0" smtClean="0"/>
              <a:t>: </a:t>
            </a:r>
            <a:r>
              <a:rPr lang="en-AU" dirty="0" smtClean="0"/>
              <a:t>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 smtClean="0"/>
              <a:t>1</a:t>
            </a:r>
          </a:p>
          <a:p>
            <a:pPr algn="l"/>
            <a:endParaRPr lang="en-AU" b="1" dirty="0"/>
          </a:p>
          <a:p>
            <a:pPr algn="l"/>
            <a:r>
              <a:rPr lang="en-AU" b="1" dirty="0" smtClean="0"/>
              <a:t>Objective: </a:t>
            </a:r>
            <a:r>
              <a:rPr lang="en-AU" dirty="0"/>
              <a:t>Identify </a:t>
            </a:r>
            <a:r>
              <a:rPr lang="en-AU" dirty="0" smtClean="0"/>
              <a:t>the four </a:t>
            </a:r>
            <a:r>
              <a:rPr lang="en-AU" dirty="0"/>
              <a:t>sentence </a:t>
            </a:r>
            <a:r>
              <a:rPr lang="en-AU" dirty="0" smtClean="0"/>
              <a:t>types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Author</a:t>
            </a:r>
            <a:r>
              <a:rPr lang="en-AU" b="1" dirty="0"/>
              <a:t>: </a:t>
            </a:r>
            <a:r>
              <a:rPr lang="en-AU" dirty="0" smtClean="0"/>
              <a:t>Stephanie </a:t>
            </a:r>
            <a:r>
              <a:rPr lang="en-AU" dirty="0" smtClean="0"/>
              <a:t>Le Lievre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26" y="667670"/>
            <a:ext cx="8816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 smtClean="0">
                <a:latin typeface="Century Gothic" panose="020B0502020202020204" pitchFamily="34" charset="0"/>
              </a:rPr>
              <a:t>exclamation</a:t>
            </a:r>
            <a:r>
              <a:rPr lang="en-AU" sz="2800" b="1" dirty="0" smtClean="0"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latin typeface="Century Gothic" panose="020B0502020202020204" pitchFamily="34" charset="0"/>
              </a:rPr>
              <a:t>expresses force or strong emotion</a:t>
            </a:r>
            <a:r>
              <a:rPr lang="en-AU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It ends with an exclamation mark. 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What a beautiful day!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It’s freezing cold!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That hurt!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We won the swimming carnival! </a:t>
            </a:r>
          </a:p>
          <a:p>
            <a:endParaRPr lang="en-A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57752" y="3026871"/>
            <a:ext cx="539539" cy="13836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does an exclamation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35" y="548654"/>
            <a:ext cx="11808512" cy="572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Label each sentence as  S, Q, C, E </a:t>
            </a:r>
          </a:p>
          <a:p>
            <a:pPr marL="0" indent="0">
              <a:buNone/>
            </a:pPr>
            <a:r>
              <a:rPr lang="en-AU" sz="2400" dirty="0" smtClean="0"/>
              <a:t>(statement, question, command, exclamation)</a:t>
            </a:r>
          </a:p>
          <a:p>
            <a:pPr marL="0" indent="0">
              <a:buNone/>
            </a:pPr>
            <a:r>
              <a:rPr lang="en-AU" sz="1600" dirty="0" smtClean="0"/>
              <a:t>(punctuation mark has not been included)</a:t>
            </a:r>
          </a:p>
          <a:p>
            <a:endParaRPr lang="en-AU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Help </a:t>
            </a:r>
            <a:r>
              <a:rPr lang="en-AU" sz="3200" dirty="0" smtClean="0"/>
              <a:t>me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 smtClean="0"/>
              <a:t>Echidnas lay eggs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 smtClean="0"/>
              <a:t>When should children be allowed phones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 smtClean="0"/>
              <a:t>Put your name on the top of your page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Helvetica Neue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3585" y="1978140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392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1948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601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172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978" y="92276"/>
            <a:ext cx="674079" cy="6740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73585" y="3041636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Arial Rounded MT Bold" panose="020F0704030504030204" pitchFamily="34" charset="0"/>
              </a:rPr>
              <a:t>S</a:t>
            </a:r>
            <a:endParaRPr lang="en-AU" sz="5400" dirty="0">
              <a:latin typeface="Arial Rounded MT Bold" panose="020F07040305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53364" y="4052936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Arial Rounded MT Bold" panose="020F0704030504030204" pitchFamily="34" charset="0"/>
              </a:rPr>
              <a:t>Q</a:t>
            </a:r>
            <a:endParaRPr lang="en-AU" sz="5400" dirty="0">
              <a:latin typeface="Arial Rounded MT Bold" panose="020F07040305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1137" y="5155589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Arial Rounded MT Bold" panose="020F0704030504030204" pitchFamily="34" charset="0"/>
              </a:rPr>
              <a:t>C</a:t>
            </a:r>
            <a:endParaRPr lang="en-AU" sz="54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03336" y="10830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know it was a statement/question/command/exclamation </a:t>
            </a:r>
            <a:endParaRPr lang="en-A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punctuation mark </a:t>
            </a:r>
            <a:r>
              <a:rPr lang="en-AU" sz="1400" dirty="0" smtClean="0">
                <a:latin typeface="Century Gothic" panose="020B0502020202020204" pitchFamily="34" charset="0"/>
              </a:rPr>
              <a:t>does it need?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827" y="112468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299" y="66361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j-lt"/>
              </a:rPr>
              <a:t>Don’t put food in the bin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I cant wait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Crocodiles are an ancestor of dinosaurs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How can we save the planet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Re-write the sentence with the correct punctuation mark.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2" y="3607916"/>
            <a:ext cx="973792" cy="1756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Don’t put food in the bin.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31" y="3294436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 can’t wait!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Crocodiles are an ancestor of dinosaurs.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How can we save the planet?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210" y="1953090"/>
            <a:ext cx="15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command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2437" y="2895665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statement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I know it was a statement/question/command/exclamation </a:t>
            </a:r>
            <a:endParaRPr lang="en-A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punctuation mark do </a:t>
            </a:r>
            <a:r>
              <a:rPr lang="en-AU" sz="1400" dirty="0" smtClean="0">
                <a:latin typeface="Century Gothic" panose="020B0502020202020204" pitchFamily="34" charset="0"/>
              </a:rPr>
              <a:t>I </a:t>
            </a:r>
            <a:r>
              <a:rPr lang="en-AU" sz="1400" dirty="0" smtClean="0">
                <a:latin typeface="Century Gothic" panose="020B0502020202020204" pitchFamily="34" charset="0"/>
              </a:rPr>
              <a:t>need to add?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658" y="8174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5" grpId="0"/>
      <p:bldP spid="2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16" y="89712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064" y="79523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j-lt"/>
              </a:rPr>
              <a:t>Where is the closest shopping centre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What is your favourite subject at school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It’s so hot, I can barely breathe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That’s outrageous 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2" y="3607916"/>
            <a:ext cx="973792" cy="175609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1478" y="66361"/>
            <a:ext cx="674079" cy="674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Where is the closest shopping centre?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31" y="3294436"/>
            <a:ext cx="82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What is your favourite subject at school?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It’s so hot, I can barely breathe!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That’s outrageous!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4775" y="1986863"/>
            <a:ext cx="15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0816" y="288709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  <a:endParaRPr lang="en-A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sentence type? How can you tell?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punctuation mark do you need to add?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3098" y="66361"/>
            <a:ext cx="674078" cy="6740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Re-write the sentence with the correct punctuation mark. </a:t>
            </a: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5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sentence type? How can you tell?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punctuation mark do you need to add?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 smtClean="0">
                <a:latin typeface="Century Gothic" panose="020B0502020202020204" pitchFamily="34" charset="0"/>
              </a:rPr>
              <a:t>Re-write the sentence with the correct punctuation mark.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+mj-lt"/>
              </a:rPr>
              <a:t>Add in sentences from topics/texts covered in class. </a:t>
            </a:r>
            <a:endParaRPr lang="en-AU" sz="3200" dirty="0" smtClean="0">
              <a:latin typeface="+mj-lt"/>
            </a:endParaRP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49" y="9268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2124075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We are learning </a:t>
            </a:r>
            <a:r>
              <a:rPr lang="en-GB" sz="2800" dirty="0" smtClean="0">
                <a:latin typeface="Century Gothic" panose="020B0502020202020204" pitchFamily="34" charset="0"/>
              </a:rPr>
              <a:t>to </a:t>
            </a:r>
            <a:r>
              <a:rPr lang="en-GB" sz="2800" dirty="0">
                <a:latin typeface="Century Gothic" panose="020B0502020202020204" pitchFamily="34" charset="0"/>
              </a:rPr>
              <a:t>i</a:t>
            </a:r>
            <a:r>
              <a:rPr lang="en-GB" sz="2800" dirty="0" smtClean="0">
                <a:latin typeface="Century Gothic" panose="020B0502020202020204" pitchFamily="34" charset="0"/>
              </a:rPr>
              <a:t>dentify the four sentence types</a:t>
            </a:r>
            <a:r>
              <a:rPr lang="en-GB" sz="2800" dirty="0" smtClean="0">
                <a:latin typeface="Century Gothic" panose="020B0502020202020204" pitchFamily="34" charset="0"/>
              </a:rPr>
              <a:t>.</a:t>
            </a:r>
            <a:endParaRPr lang="en-GB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0804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Does it…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make sense? 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have a subject?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have a verb?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begin with a capital letter?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end with a full stop, exclamation 	mark or question mark?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3440378"/>
            <a:ext cx="54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135472"/>
            <a:ext cx="54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772876"/>
            <a:ext cx="54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5466780"/>
            <a:ext cx="540000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2810736"/>
            <a:ext cx="540000" cy="540000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0" y="571519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</a:t>
            </a:r>
            <a:r>
              <a:rPr lang="en-AU" dirty="0" smtClean="0">
                <a:latin typeface="Century Gothic" panose="020B0502020202020204" pitchFamily="34" charset="0"/>
                <a:sym typeface="Happy Monkey"/>
              </a:rPr>
              <a:t>what/who 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488" y="1410076"/>
            <a:ext cx="103691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There are 4 different sentence </a:t>
            </a:r>
            <a:r>
              <a:rPr lang="en-AU" sz="2800" dirty="0" smtClean="0">
                <a:latin typeface="Century Gothic" panose="020B0502020202020204" pitchFamily="34" charset="0"/>
              </a:rPr>
              <a:t>types</a:t>
            </a:r>
            <a:r>
              <a:rPr lang="en-AU" sz="2800" dirty="0">
                <a:latin typeface="Century Gothic" panose="020B0502020202020204" pitchFamily="34" charset="0"/>
              </a:rPr>
              <a:t>: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statement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question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command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exclamation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Each sentence type is used for a different purpose.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1083075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many types of sentences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are they?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602" y="97259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46" y="87605"/>
            <a:ext cx="693813" cy="679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209" y="1048489"/>
            <a:ext cx="11494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statement</a:t>
            </a:r>
            <a:r>
              <a:rPr lang="en-AU" sz="2700" dirty="0">
                <a:latin typeface="Century Gothic" panose="020B0502020202020204" pitchFamily="34" charset="0"/>
              </a:rPr>
              <a:t> </a:t>
            </a:r>
            <a:r>
              <a:rPr lang="en-AU" sz="2700" dirty="0" smtClean="0">
                <a:latin typeface="Century Gothic" panose="020B0502020202020204" pitchFamily="34" charset="0"/>
              </a:rPr>
              <a:t>sentence gives </a:t>
            </a:r>
            <a:r>
              <a:rPr lang="en-AU" sz="2700" dirty="0">
                <a:latin typeface="Century Gothic" panose="020B0502020202020204" pitchFamily="34" charset="0"/>
              </a:rPr>
              <a:t>an idea or argument.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The Serpentine Falls are in the Serpentine National Park.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dirty="0"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question</a:t>
            </a:r>
            <a:r>
              <a:rPr lang="en-AU" sz="2700" dirty="0">
                <a:latin typeface="Century Gothic" panose="020B0502020202020204" pitchFamily="34" charset="0"/>
              </a:rPr>
              <a:t> </a:t>
            </a:r>
            <a:r>
              <a:rPr lang="en-AU" sz="2700" dirty="0" smtClean="0">
                <a:latin typeface="Century Gothic" panose="020B0502020202020204" pitchFamily="34" charset="0"/>
              </a:rPr>
              <a:t>sentence asks something.</a:t>
            </a:r>
            <a:endParaRPr lang="en-AU" sz="2700" dirty="0">
              <a:latin typeface="Century Gothic" panose="020B0502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Have you ever been to the Serpentine Falls?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dirty="0"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command</a:t>
            </a:r>
            <a:r>
              <a:rPr lang="en-AU" sz="2700" dirty="0">
                <a:latin typeface="Century Gothic" panose="020B0502020202020204" pitchFamily="34" charset="0"/>
              </a:rPr>
              <a:t> </a:t>
            </a:r>
            <a:r>
              <a:rPr lang="en-AU" sz="2700" dirty="0" smtClean="0">
                <a:latin typeface="Century Gothic" panose="020B0502020202020204" pitchFamily="34" charset="0"/>
              </a:rPr>
              <a:t>sentence gives </a:t>
            </a:r>
            <a:r>
              <a:rPr lang="en-AU" sz="2700" dirty="0">
                <a:latin typeface="Century Gothic" panose="020B0502020202020204" pitchFamily="34" charset="0"/>
              </a:rPr>
              <a:t>instructions or expresses a request or command.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Go and visit the Serpentine Falls.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An </a:t>
            </a:r>
            <a:r>
              <a:rPr lang="en-AU" sz="2700" u="sng" dirty="0">
                <a:latin typeface="Century Gothic" panose="020B0502020202020204" pitchFamily="34" charset="0"/>
              </a:rPr>
              <a:t>exclamation</a:t>
            </a:r>
            <a:r>
              <a:rPr lang="en-AU" sz="2700" dirty="0">
                <a:latin typeface="Century Gothic" panose="020B0502020202020204" pitchFamily="34" charset="0"/>
              </a:rPr>
              <a:t> expresses force or strong </a:t>
            </a:r>
            <a:r>
              <a:rPr lang="en-AU" sz="2700" dirty="0" smtClean="0">
                <a:latin typeface="Century Gothic" panose="020B0502020202020204" pitchFamily="34" charset="0"/>
              </a:rPr>
              <a:t>emotion.</a:t>
            </a:r>
            <a:endParaRPr lang="en-AU" sz="2700" dirty="0">
              <a:latin typeface="Century Gothic" panose="020B0502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We must protect the Serpentine Falls!</a:t>
            </a:r>
          </a:p>
        </p:txBody>
      </p:sp>
    </p:spTree>
    <p:extLst>
      <p:ext uri="{BB962C8B-B14F-4D97-AF65-F5344CB8AC3E}">
        <p14:creationId xmlns:p14="http://schemas.microsoft.com/office/powerpoint/2010/main" val="4872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45" y="119446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94" y="106912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65285"/>
            <a:ext cx="7181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statement</a:t>
            </a:r>
            <a:r>
              <a:rPr lang="en-AU" sz="2800" b="1" dirty="0">
                <a:latin typeface="Century Gothic" panose="020B0502020202020204" pitchFamily="34" charset="0"/>
              </a:rPr>
              <a:t> gives an idea or </a:t>
            </a:r>
            <a:r>
              <a:rPr lang="en-AU" sz="2800" b="1" dirty="0" smtClean="0">
                <a:latin typeface="Century Gothic" panose="020B0502020202020204" pitchFamily="34" charset="0"/>
              </a:rPr>
              <a:t>argument. 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It ends in a full stop.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The children were playing in the park.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They crept behind the shed.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Crocodiles belong to the reptile class.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Dogs are better than cats. </a:t>
            </a:r>
          </a:p>
          <a:p>
            <a:endParaRPr lang="en-A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522242" y="3526988"/>
            <a:ext cx="766354" cy="826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does a statement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696" y="733715"/>
            <a:ext cx="51491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 smtClean="0">
                <a:latin typeface="Century Gothic" panose="020B0502020202020204" pitchFamily="34" charset="0"/>
              </a:rPr>
              <a:t>question</a:t>
            </a:r>
            <a:r>
              <a:rPr lang="en-AU" sz="2800" b="1" dirty="0" smtClean="0">
                <a:latin typeface="Century Gothic" panose="020B0502020202020204" pitchFamily="34" charset="0"/>
              </a:rPr>
              <a:t> asks something. 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It ends with a question mark.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How are mountains formed?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What should be have for dinner?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Are dogs better than cats?.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What can we do to reduce waste?</a:t>
            </a:r>
          </a:p>
          <a:p>
            <a:endParaRPr lang="en-A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07" y="2840671"/>
            <a:ext cx="973792" cy="1756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does a question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7197"/>
            <a:ext cx="9393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 smtClean="0">
                <a:latin typeface="Century Gothic" panose="020B0502020202020204" pitchFamily="34" charset="0"/>
              </a:rPr>
              <a:t>command</a:t>
            </a:r>
            <a:r>
              <a:rPr lang="en-AU" sz="2800" b="1" dirty="0" smtClean="0"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latin typeface="Century Gothic" panose="020B0502020202020204" pitchFamily="34" charset="0"/>
              </a:rPr>
              <a:t>gives instructions or expresses a request or command</a:t>
            </a:r>
            <a:r>
              <a:rPr lang="en-AU" sz="28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It ends in a full stop.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Pick up your rubbish.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Don’t litter. 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Go to the office.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Clean your room.</a:t>
            </a:r>
          </a:p>
          <a:p>
            <a:endParaRPr lang="en-A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522242" y="3223522"/>
            <a:ext cx="766354" cy="826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does a statement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2" ma:contentTypeDescription="Create a new document." ma:contentTypeScope="" ma:versionID="cd3320148725b1d953345736744cfe00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0ee64691310db46806cd16fef7c7542f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E149B4-E73A-42B7-8B6E-60012B418320}">
  <ds:schemaRefs>
    <ds:schemaRef ds:uri="http://purl.org/dc/dcmitype/"/>
    <ds:schemaRef ds:uri="http://www.w3.org/XML/1998/namespace"/>
    <ds:schemaRef ds:uri="http://schemas.microsoft.com/office/infopath/2007/PartnerControls"/>
    <ds:schemaRef ds:uri="74868d3f-3561-4f57-b9f9-c46efd9639cd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32a6e8c-83fa-4c02-9cfa-63140715af0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1A4499-C69B-48D0-A7A2-9FFAD5C24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816</Words>
  <Application>Microsoft Office PowerPoint</Application>
  <PresentationFormat>Widescreen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Century Gothic</vt:lpstr>
      <vt:lpstr>Futura Medium</vt:lpstr>
      <vt:lpstr>Happy Monkey</vt:lpstr>
      <vt:lpstr>Helvetica Neue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94</cp:revision>
  <dcterms:created xsi:type="dcterms:W3CDTF">2021-08-04T08:19:39Z</dcterms:created>
  <dcterms:modified xsi:type="dcterms:W3CDTF">2022-07-11T07:12:10Z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