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4"/>
  </p:notesMasterIdLst>
  <p:sldIdLst>
    <p:sldId id="1910" r:id="rId2"/>
    <p:sldId id="310" r:id="rId3"/>
    <p:sldId id="1911" r:id="rId4"/>
    <p:sldId id="1902" r:id="rId5"/>
    <p:sldId id="1912" r:id="rId6"/>
    <p:sldId id="1906" r:id="rId7"/>
    <p:sldId id="1903" r:id="rId8"/>
    <p:sldId id="256" r:id="rId9"/>
    <p:sldId id="1913" r:id="rId10"/>
    <p:sldId id="1905" r:id="rId11"/>
    <p:sldId id="305" r:id="rId12"/>
    <p:sldId id="306" r:id="rId13"/>
    <p:sldId id="307" r:id="rId14"/>
    <p:sldId id="284" r:id="rId15"/>
    <p:sldId id="283" r:id="rId16"/>
    <p:sldId id="260" r:id="rId17"/>
    <p:sldId id="285" r:id="rId18"/>
    <p:sldId id="315" r:id="rId19"/>
    <p:sldId id="1914" r:id="rId20"/>
    <p:sldId id="302" r:id="rId21"/>
    <p:sldId id="304" r:id="rId22"/>
    <p:sldId id="314" r:id="rId23"/>
    <p:sldId id="1915" r:id="rId24"/>
    <p:sldId id="282" r:id="rId25"/>
    <p:sldId id="267" r:id="rId26"/>
    <p:sldId id="281" r:id="rId27"/>
    <p:sldId id="1916" r:id="rId28"/>
    <p:sldId id="1884" r:id="rId29"/>
    <p:sldId id="1900" r:id="rId30"/>
    <p:sldId id="1901" r:id="rId31"/>
    <p:sldId id="1885" r:id="rId32"/>
    <p:sldId id="1886" r:id="rId33"/>
    <p:sldId id="1887" r:id="rId34"/>
    <p:sldId id="1895" r:id="rId35"/>
    <p:sldId id="1893" r:id="rId36"/>
    <p:sldId id="1888" r:id="rId37"/>
    <p:sldId id="1894" r:id="rId38"/>
    <p:sldId id="1917" r:id="rId39"/>
    <p:sldId id="268" r:id="rId40"/>
    <p:sldId id="278" r:id="rId41"/>
    <p:sldId id="279" r:id="rId42"/>
    <p:sldId id="265" r:id="rId43"/>
    <p:sldId id="1881" r:id="rId44"/>
    <p:sldId id="312" r:id="rId45"/>
    <p:sldId id="1918" r:id="rId46"/>
    <p:sldId id="1889" r:id="rId47"/>
    <p:sldId id="264" r:id="rId48"/>
    <p:sldId id="1892" r:id="rId49"/>
    <p:sldId id="1891" r:id="rId50"/>
    <p:sldId id="1896" r:id="rId51"/>
    <p:sldId id="1897" r:id="rId52"/>
    <p:sldId id="1898" r:id="rId53"/>
    <p:sldId id="1919" r:id="rId54"/>
    <p:sldId id="299" r:id="rId55"/>
    <p:sldId id="1899" r:id="rId56"/>
    <p:sldId id="1920" r:id="rId57"/>
    <p:sldId id="291" r:id="rId58"/>
    <p:sldId id="295" r:id="rId59"/>
    <p:sldId id="296" r:id="rId60"/>
    <p:sldId id="297" r:id="rId61"/>
    <p:sldId id="298" r:id="rId62"/>
    <p:sldId id="1921" r:id="rId63"/>
    <p:sldId id="1876" r:id="rId64"/>
    <p:sldId id="257" r:id="rId65"/>
    <p:sldId id="259" r:id="rId66"/>
    <p:sldId id="1880" r:id="rId67"/>
    <p:sldId id="286" r:id="rId68"/>
    <p:sldId id="287" r:id="rId69"/>
    <p:sldId id="288" r:id="rId70"/>
    <p:sldId id="289" r:id="rId71"/>
    <p:sldId id="290" r:id="rId72"/>
    <p:sldId id="1882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WR: Teacher Information" id="{ADC254D0-E843-4178-9979-879C86D772AD}">
          <p14:sldIdLst>
            <p14:sldId id="1910"/>
            <p14:sldId id="310"/>
            <p14:sldId id="1911"/>
            <p14:sldId id="1902"/>
            <p14:sldId id="1912"/>
            <p14:sldId id="1906"/>
            <p14:sldId id="1903"/>
          </p14:sldIdLst>
        </p14:section>
        <p14:section name="Sentence Level Activities" id="{35F61C52-4251-41FF-8E3E-E1681020F748}">
          <p14:sldIdLst>
            <p14:sldId id="256"/>
            <p14:sldId id="1913"/>
            <p14:sldId id="1905"/>
          </p14:sldIdLst>
        </p14:section>
        <p14:section name="Run-on sentences" id="{D11624DC-0EBD-4423-9D7E-B153C82B6559}">
          <p14:sldIdLst>
            <p14:sldId id="305"/>
            <p14:sldId id="306"/>
            <p14:sldId id="307"/>
          </p14:sldIdLst>
        </p14:section>
        <p14:section name="Fragments vs sentences" id="{D8395E1C-F0D1-4F1C-86F6-9C74EB2F037F}">
          <p14:sldIdLst>
            <p14:sldId id="284"/>
            <p14:sldId id="283"/>
            <p14:sldId id="260"/>
            <p14:sldId id="285"/>
            <p14:sldId id="315"/>
          </p14:sldIdLst>
        </p14:section>
        <p14:section name="Scrambled Sentences" id="{A0A685EA-4409-4025-AD01-C212BE1D1AC1}">
          <p14:sldIdLst>
            <p14:sldId id="1914"/>
            <p14:sldId id="302"/>
            <p14:sldId id="304"/>
            <p14:sldId id="314"/>
          </p14:sldIdLst>
        </p14:section>
        <p14:section name="Sentence types" id="{2C5F1B2B-D575-4D2F-9829-DEBC6DF320A9}">
          <p14:sldIdLst>
            <p14:sldId id="1915"/>
            <p14:sldId id="282"/>
            <p14:sldId id="267"/>
            <p14:sldId id="281"/>
          </p14:sldIdLst>
        </p14:section>
        <p14:section name="Developing Questions" id="{AE6248E4-20E5-4801-AF9F-BDE6343AABDD}">
          <p14:sldIdLst>
            <p14:sldId id="1916"/>
            <p14:sldId id="1884"/>
            <p14:sldId id="1900"/>
            <p14:sldId id="1901"/>
            <p14:sldId id="1885"/>
            <p14:sldId id="1886"/>
            <p14:sldId id="1887"/>
            <p14:sldId id="1895"/>
            <p14:sldId id="1893"/>
            <p14:sldId id="1888"/>
            <p14:sldId id="1894"/>
          </p14:sldIdLst>
        </p14:section>
        <p14:section name="Sentence stems: because, but, so" id="{11322493-CD18-4C90-A544-6133C8584944}">
          <p14:sldIdLst>
            <p14:sldId id="1917"/>
            <p14:sldId id="268"/>
            <p14:sldId id="278"/>
            <p14:sldId id="279"/>
            <p14:sldId id="265"/>
            <p14:sldId id="1881"/>
            <p14:sldId id="312"/>
          </p14:sldIdLst>
        </p14:section>
        <p14:section name="Subordinating Conjunctions" id="{21713AC4-B440-4717-B083-B1300A2853F8}">
          <p14:sldIdLst>
            <p14:sldId id="1918"/>
            <p14:sldId id="1889"/>
            <p14:sldId id="264"/>
            <p14:sldId id="1892"/>
            <p14:sldId id="1891"/>
            <p14:sldId id="1896"/>
            <p14:sldId id="1897"/>
            <p14:sldId id="1898"/>
          </p14:sldIdLst>
        </p14:section>
        <p14:section name="Appositives" id="{E735596E-919F-4467-8FE4-5D61E9D06F33}">
          <p14:sldIdLst>
            <p14:sldId id="1919"/>
            <p14:sldId id="299"/>
            <p14:sldId id="1899"/>
          </p14:sldIdLst>
        </p14:section>
        <p14:section name="Combining sentences - all" id="{8A715309-B3F2-4902-AF02-C2EA6EA2F0E3}">
          <p14:sldIdLst>
            <p14:sldId id="1920"/>
            <p14:sldId id="291"/>
            <p14:sldId id="295"/>
            <p14:sldId id="296"/>
            <p14:sldId id="297"/>
            <p14:sldId id="298"/>
          </p14:sldIdLst>
        </p14:section>
        <p14:section name="Sentence expansion" id="{92C28874-D56F-441E-8E08-EAFBB640A431}">
          <p14:sldIdLst>
            <p14:sldId id="1921"/>
            <p14:sldId id="1876"/>
            <p14:sldId id="257"/>
            <p14:sldId id="259"/>
            <p14:sldId id="1880"/>
          </p14:sldIdLst>
        </p14:section>
        <p14:section name="Sentence posters" id="{72B7AA2A-13C2-400F-A76B-BEB37A817C20}">
          <p14:sldIdLst>
            <p14:sldId id="286"/>
            <p14:sldId id="287"/>
            <p14:sldId id="288"/>
            <p14:sldId id="289"/>
            <p14:sldId id="290"/>
          </p14:sldIdLst>
        </p14:section>
        <p14:section name="Pictures for Slides" id="{6BB42460-A461-4C0E-BBB2-A1B0A8534804}">
          <p14:sldIdLst>
            <p14:sldId id="18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639"/>
    <a:srgbClr val="FF7C8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65301" autoAdjust="0"/>
  </p:normalViewPr>
  <p:slideViewPr>
    <p:cSldViewPr snapToGrid="0">
      <p:cViewPr varScale="1">
        <p:scale>
          <a:sx n="64" d="100"/>
          <a:sy n="64" d="100"/>
        </p:scale>
        <p:origin x="1440" y="72"/>
      </p:cViewPr>
      <p:guideLst/>
    </p:cSldViewPr>
  </p:slideViewPr>
  <p:outlineViewPr>
    <p:cViewPr>
      <p:scale>
        <a:sx n="33" d="100"/>
        <a:sy n="33" d="100"/>
      </p:scale>
      <p:origin x="0" y="-13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8821A-CAF3-40A9-A17C-44F47E9D436B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C6155-93A1-4E30-AAD9-EF793955F6D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5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Writing Revolution by Hochman Wexler – a must read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85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Run On Sentences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Ask students to read the sentence out loud, and ask them what is wrong with 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If they say it’s the word </a:t>
            </a:r>
            <a:r>
              <a:rPr lang="en-AU" sz="1200" i="1" dirty="0"/>
              <a:t>and</a:t>
            </a:r>
            <a:r>
              <a:rPr lang="en-AU" sz="1200" dirty="0"/>
              <a:t>- ask the students to look at every </a:t>
            </a:r>
            <a:r>
              <a:rPr lang="en-AU" sz="1200" i="1" dirty="0"/>
              <a:t>and</a:t>
            </a:r>
            <a:r>
              <a:rPr lang="en-AU" sz="1200" dirty="0"/>
              <a:t> in the sentence. Ask them- </a:t>
            </a:r>
            <a:r>
              <a:rPr lang="en-AU" sz="1200" i="1" dirty="0"/>
              <a:t>are they two ideas related? Should they be in separate sentences?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5688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Run On Sentences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Ask students to read the sentence out loud, and ask them what is wrong with 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If they say it’s the word </a:t>
            </a:r>
            <a:r>
              <a:rPr lang="en-AU" sz="1200" i="1" dirty="0" smtClean="0"/>
              <a:t>and</a:t>
            </a:r>
            <a:r>
              <a:rPr lang="en-AU" sz="1200" dirty="0" smtClean="0"/>
              <a:t>- ask the students to look at every </a:t>
            </a:r>
            <a:r>
              <a:rPr lang="en-AU" sz="1200" i="1" dirty="0" smtClean="0"/>
              <a:t>and</a:t>
            </a:r>
            <a:r>
              <a:rPr lang="en-AU" sz="1200" dirty="0" smtClean="0"/>
              <a:t> in the sentence. Ask them- </a:t>
            </a:r>
            <a:r>
              <a:rPr lang="en-AU" sz="1200" i="1" dirty="0" smtClean="0"/>
              <a:t>are they two ideas related? Should they be in separate sentences?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14750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Run On Sentences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Ask students to read the sentence out loud, and ask them what is wrong with it.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If they say it’s the word </a:t>
            </a:r>
            <a:r>
              <a:rPr lang="en-AU" sz="1200" i="1" dirty="0" smtClean="0"/>
              <a:t>and</a:t>
            </a:r>
            <a:r>
              <a:rPr lang="en-AU" sz="1200" dirty="0" smtClean="0"/>
              <a:t>- ask the students to look at every </a:t>
            </a:r>
            <a:r>
              <a:rPr lang="en-AU" sz="1200" i="1" dirty="0" smtClean="0"/>
              <a:t>and</a:t>
            </a:r>
            <a:r>
              <a:rPr lang="en-AU" sz="1200" dirty="0" smtClean="0"/>
              <a:t> in the sentence. Ask them- </a:t>
            </a:r>
            <a:r>
              <a:rPr lang="en-AU" sz="1200" i="1" dirty="0" smtClean="0"/>
              <a:t>are they two ideas related? Should they be in separate sentences? </a:t>
            </a:r>
          </a:p>
          <a:p>
            <a:endParaRPr lang="en-AU" dirty="0" smtClean="0"/>
          </a:p>
          <a:p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u="sng" baseline="0" dirty="0" smtClean="0"/>
              <a:t>Do not</a:t>
            </a:r>
            <a:r>
              <a:rPr lang="en-AU" u="none" baseline="0" dirty="0" smtClean="0"/>
              <a:t> </a:t>
            </a:r>
            <a:r>
              <a:rPr lang="en-AU" baseline="0" dirty="0" smtClean="0"/>
              <a:t>write run on sentences.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4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include boundary punctuation – it gives the game away! Have students re-write the fragments as complete sentences include boundary punctuation.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provide fragments that contain a subject and part of a predicate. E.g. </a:t>
            </a:r>
            <a:r>
              <a:rPr lang="en-AU" sz="1200" i="1" dirty="0"/>
              <a:t>the dogs are</a:t>
            </a:r>
            <a:r>
              <a:rPr lang="en-AU" sz="1200" dirty="0"/>
              <a:t>. ‘are’ is part of the predicate.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use commands. If unsure if it is a command, use the ‘please test’- if you put please in front and it makes sense, it is probably a command. E.g. eat vegetables. Change the tense to ‘ate vegetables’ then it becomes a fragment.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/>
              <a:t>For young learners- explain subject/predicate terminology,- use ‘who’ and ‘something about the who’ or ‘something the who is doing’. </a:t>
            </a:r>
            <a:endParaRPr lang="en-AU" sz="1200" i="1" dirty="0"/>
          </a:p>
          <a:p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417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Sentences &amp; Fragments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Students must be able to keep fragment intact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Avoid giving a subject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pt-B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predicate as a fragment (e.g.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“people can”)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Avoid giving “fragments”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could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be commands (</a:t>
            </a:r>
            <a:r>
              <a:rPr lang="en-AU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e.g.“recycle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plastic”)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 not capitalize or punctuate fragments in a list (DO if they are in a paragraph)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Initially, give either subjects or predicates as fragments (later you can provide prepositional phrases &amp; dependent clauses)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Remind students that complete sentence should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copied exactly from text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4289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include boundary punctuation – it gives the game away! Have students re-write the fragments as complete sentences include boundary punctuation. </a:t>
            </a:r>
            <a:endParaRPr lang="en-AU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provide fragments that contain a subject and part of a predicate. E.g. the dogs are. ‘are’ is part of the predicate.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use commands. Use the please test- if you put please in front of the fragment/sentence and it makes sense, it is probably a command. E.g. eat vegetables. Change the tense to ‘ate vegetables’ then it becomes a fragment.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845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include boundary punctuation – it gives the game away! Have students re-write the fragments as complete sentences include boundary punctuation. </a:t>
            </a:r>
            <a:endParaRPr lang="en-A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provide fragments that contain a subject and part of a predicate. E.g. the dogs are. ‘are’ is part of the predicate.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use commands. Use the please test- if you put please in front of the fragment/sentence and it makes sense, it is probably a command. E.g. eat vegetables. Change the tense to ‘ate vegetables’ then it becomes a fragment. </a:t>
            </a:r>
          </a:p>
          <a:p>
            <a:endParaRPr lang="en-AU" dirty="0" smtClean="0"/>
          </a:p>
          <a:p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u="sng" baseline="0" dirty="0" smtClean="0"/>
              <a:t>Do not</a:t>
            </a:r>
            <a:r>
              <a:rPr lang="en-AU" u="none" baseline="0" dirty="0" smtClean="0"/>
              <a:t> </a:t>
            </a:r>
            <a:r>
              <a:rPr lang="en-AU" baseline="0" dirty="0" smtClean="0"/>
              <a:t>write the scrambled sentence.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3055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include boundary punctuation – it gives the game away! Have students re-write the fragments as complete sentences include boundary punctuation. </a:t>
            </a:r>
            <a:endParaRPr lang="en-A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provide fragments that contain a subject and part of a predicate. E.g. the dogs are. ‘are’ is part of the predicate.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 smtClean="0"/>
              <a:t>Don’t use commands. Use the please test- if you put please in front of the fragment/sentence and it makes sense, it is probably a command. E.g. eat vegetables. Change the tense to ‘ate vegetables’ then it becomes a fragment. </a:t>
            </a:r>
          </a:p>
          <a:p>
            <a:endParaRPr lang="en-AU" dirty="0" smtClean="0"/>
          </a:p>
          <a:p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u="sng" baseline="0" dirty="0" smtClean="0"/>
              <a:t>Do not</a:t>
            </a:r>
            <a:r>
              <a:rPr lang="en-AU" u="none" baseline="0" dirty="0" smtClean="0"/>
              <a:t> </a:t>
            </a:r>
            <a:r>
              <a:rPr lang="en-AU" baseline="0" dirty="0" smtClean="0"/>
              <a:t>write the scrambled sentence.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800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Scrambled Sentences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Keep it simple—avoid too many function words (e.g. “a,” “the,” “of,” “in,” etc.)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Provide 7-12 words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No initial capitalization or end punctuation (DO capitalize proper nouns)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# of words in student facing material matches # in anticipated response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Scaffold: Bold or provide first word (don’t capitalize)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Ideally, sentence can be unscrambled in only 1 way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93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Scrambled</a:t>
            </a:r>
            <a:r>
              <a:rPr lang="en-AU" sz="1200" b="1" baseline="0" dirty="0"/>
              <a:t> Sentences </a:t>
            </a:r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Start with 6-9 words per sentence for younger students,  and up to 9-10 words per sentence for older students.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Capitalise and bold the first word for younger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Prompt students- what word could be the subject?  The verb?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include punctuation in the scrambled sentence</a:t>
            </a:r>
            <a:r>
              <a:rPr lang="en-AU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8739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5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Scrambled</a:t>
            </a:r>
            <a:r>
              <a:rPr lang="en-AU" sz="1200" b="1" baseline="0" dirty="0"/>
              <a:t> Sentences </a:t>
            </a:r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Start with 6-9 words per sentence for younger students,  and up to 9-10 words per sentence for older students.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Capitalise and bold the first word for younger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Prompt students- what word could be the subject?  The verb?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Don’t include punctuation in the scrambled sentence</a:t>
            </a:r>
            <a:r>
              <a:rPr lang="en-AU" sz="12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u="sng" baseline="0" dirty="0" smtClean="0"/>
              <a:t>Do not</a:t>
            </a:r>
            <a:r>
              <a:rPr lang="en-AU" u="none" baseline="0" dirty="0" smtClean="0"/>
              <a:t> </a:t>
            </a:r>
            <a:r>
              <a:rPr lang="en-AU" baseline="0" dirty="0" smtClean="0"/>
              <a:t>write the scrambled sentence.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1271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dirty="0" smtClean="0"/>
              <a:t>Why?</a:t>
            </a:r>
          </a:p>
          <a:p>
            <a:r>
              <a:rPr lang="en-AU" sz="1200" b="0" dirty="0" smtClean="0"/>
              <a:t>Familiarise students with the</a:t>
            </a:r>
            <a:r>
              <a:rPr lang="en-AU" sz="1200" b="0" baseline="0" dirty="0" smtClean="0"/>
              <a:t> four sentence types to equip them to vary their sentence structure and create effective topic and concluding sentences.</a:t>
            </a:r>
          </a:p>
          <a:p>
            <a:endParaRPr lang="en-AU" sz="1200" b="1" dirty="0" smtClean="0"/>
          </a:p>
          <a:p>
            <a:r>
              <a:rPr lang="en-AU" sz="1200" b="1" dirty="0" smtClean="0"/>
              <a:t>Tips</a:t>
            </a:r>
            <a:r>
              <a:rPr lang="en-AU" sz="1200" b="1" dirty="0"/>
              <a:t>:</a:t>
            </a:r>
          </a:p>
          <a:p>
            <a:r>
              <a:rPr lang="en-AU" sz="1200" dirty="0"/>
              <a:t>Don’t include boundary punctuation – it gives the game away! Have students re-write the sentence instead once they have identified if it is a question, statement, command or exclamation. </a:t>
            </a:r>
          </a:p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 Types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Don’t ask for an exclamation &amp;/or command if it does not work (You can ask for an additional statement &amp;/or Q instead)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Remind students to start a command w/a verb (“Please” test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98534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Tips:</a:t>
            </a:r>
          </a:p>
          <a:p>
            <a:r>
              <a:rPr lang="en-AU" sz="1200" dirty="0" smtClean="0"/>
              <a:t>Don’t include boundary punctuation – it gives the game away! Have students re-write the sentence instead once they have identified if it is a question, statement, command or exclamation. </a:t>
            </a: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 Types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Don’t ask for an exclamation &amp;/or command if it does not work (You can ask for an additional statement &amp;/or Q instead)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Remind students to start a command w/a verb (“Please” test)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91905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 smtClean="0"/>
              <a:t>Tips:</a:t>
            </a:r>
          </a:p>
          <a:p>
            <a:r>
              <a:rPr lang="en-AU" sz="1200" dirty="0" smtClean="0"/>
              <a:t>Don’t include boundary punctuation – it gives the game away! Have students re-write the sentence instead once they have identified if it is a question, statement, command or exclamation. </a:t>
            </a: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 Types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Don’t ask for an exclamation &amp;/or command if it does not work (You can ask for an additional statement &amp;/or Q instead)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Remind students to start a command w/a verb (“Please” test)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26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6355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baseline="0" dirty="0" smtClean="0"/>
              <a:t>Why?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baseline="0" dirty="0" smtClean="0"/>
              <a:t>Have students develop questions about texts or pictures to spur them to read closely and deepen their content knowledge.</a:t>
            </a:r>
            <a:endParaRPr lang="en-AU" sz="1200" b="0" dirty="0" smtClean="0"/>
          </a:p>
          <a:p>
            <a:endParaRPr lang="en-A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1734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2558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7913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895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 should be precise (e.g. “Who was </a:t>
            </a:r>
            <a:r>
              <a:rPr lang="en-A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</a:p>
          <a:p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0758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6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The Relationship between Reading and Writing – they are related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23806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14464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 “Who was </a:t>
            </a:r>
            <a:r>
              <a:rPr lang="en-AU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</a:p>
          <a:p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1101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2657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Developing Questions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Consider using expository terms in place of Qs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Qs for a given answer should be precise (e.g. “Who was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sixteenth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president?” instead of “Who was a president?”)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117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Give</a:t>
            </a:r>
            <a:r>
              <a:rPr lang="en-AU" baseline="0" dirty="0" smtClean="0"/>
              <a:t> students sentence-stem activities with but, because, and so to enable them to think critically and to use and understand more complex sentences in their writing and reading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86321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Hint:</a:t>
            </a:r>
          </a:p>
          <a:p>
            <a:r>
              <a:rPr lang="en-AU" sz="1200" dirty="0"/>
              <a:t>For young students, explain how the conjunction ‘but’ can indicate a </a:t>
            </a:r>
            <a:r>
              <a:rPr lang="en-AU" sz="1200" b="1" dirty="0"/>
              <a:t>problem</a:t>
            </a:r>
            <a:r>
              <a:rPr lang="en-AU" sz="1200" dirty="0"/>
              <a:t>. This isn’t always the case but it helps young children develop a basic understanding they can use straight away in their sentences.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64885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Hint:</a:t>
            </a:r>
          </a:p>
          <a:p>
            <a:r>
              <a:rPr lang="en-AU" sz="1200" dirty="0"/>
              <a:t>For young students, explain how the conjunction ‘so’ can indicate a </a:t>
            </a:r>
            <a:r>
              <a:rPr lang="en-AU" sz="1200" b="1" dirty="0"/>
              <a:t>solution</a:t>
            </a:r>
            <a:r>
              <a:rPr lang="en-AU" sz="1200" dirty="0"/>
              <a:t>. This isn’t always the case but it helps young children develop a basic understanding they can use straight away in their sentences.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850831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Give</a:t>
            </a:r>
            <a:r>
              <a:rPr lang="en-AU" baseline="0" dirty="0" smtClean="0"/>
              <a:t> students sentence-stem activities with but, because, and so to enable them to think critically and to use and understand more complex sentences in their writing and reading</a:t>
            </a:r>
            <a:endParaRPr lang="en-AU" dirty="0" smtClean="0"/>
          </a:p>
          <a:p>
            <a:endParaRPr lang="en-A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Conjunctions</a:t>
            </a:r>
          </a:p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(because, but, so)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stem works w/each conjunction!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“but” should show a contrast or change of direction from stem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“so” should show an effect or result of stem, not a “so that” &amp; “so” should not be used as a modifier (e.g. “so much”)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Include a COMMA before “but” &amp; before “so”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Line should directly follow conjunction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Repeat stem 3x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5969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Conjunctions</a:t>
            </a: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(because, but, so)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stem works w/each conjunction!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“but” should show a contrast or change of direction from stem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“so” should show an effect or result of stem, not a “so that” &amp; “so” should not be used as a modifier (e.g. “so much”)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Include a COMMA before “but” &amp; before “so”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Line should directly follow conjunction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Repeat stem 3x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4280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 Conjunctions</a:t>
            </a: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(because, but, so)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stem works w/each conjunction!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“but” should show a contrast or change of direction from stem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“so” should show an effect or result of stem, not a “so that” &amp; “so” should not be used as a modifier (e.g. “so much”)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Include a COMMA before “but” &amp; before “so”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Line should directly follow conjunction</a:t>
            </a:r>
          </a:p>
          <a:p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Repeat stem 3x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7752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Writing Revolution by Judith C Hochman and Natalie Wexler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40022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dirty="0" smtClean="0"/>
              <a:t>Why? </a:t>
            </a:r>
          </a:p>
          <a:p>
            <a:r>
              <a:rPr lang="en-AU" dirty="0" smtClean="0"/>
              <a:t>Have students practice beginning sentences with subordinating</a:t>
            </a:r>
            <a:r>
              <a:rPr lang="en-AU" baseline="0" dirty="0" smtClean="0"/>
              <a:t> conjunctions (although, since, </a:t>
            </a:r>
            <a:r>
              <a:rPr lang="en-AU" baseline="0" dirty="0" err="1" smtClean="0"/>
              <a:t>etc</a:t>
            </a:r>
            <a:r>
              <a:rPr lang="en-AU" baseline="0" dirty="0" smtClean="0"/>
              <a:t>) to familiarize them with the syntax used in written language, help them extend their responses, enhance their reading comprehension, and provide a way to create interesting topic sentences.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46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30353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Subordinating Conjunctions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Provide students w/a dependent clause that begins w/1 of top 10 subordinating conjunctions: After, Before, If, While, Although, Even though, Unless, Since, When, Whenever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to include a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dependent clause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Capitalize subordinating conjunctions when presenting them to students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Place subordinating conjunctions at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beginning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sentences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6092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Subordinating Conjunctions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Provide students w/a dependent clause that begins w/1 of top 10 subordinating conjunctions: After, Before, If, While, Although, Even though, Unless, Since, When, Whenever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to include a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dependent clause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Capitalize subordinating conjunctions when presenting them to students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Place subordinating conjunctions at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beginning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sentences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8641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Subordinating Conjunctions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Provide students w/a dependent clause that begins w/1 of top 10 subordinating conjunctions: After, Before, If, While, Although, Even though, Unless, Since, When, Whenever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Make sure to include a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after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dependent clause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Capitalize subordinating conjunctions when presenting them to students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Place subordinating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conjunctions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beginning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en-A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sentences</a:t>
            </a:r>
          </a:p>
          <a:p>
            <a:endParaRPr lang="en-A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Students</a:t>
            </a:r>
            <a:r>
              <a:rPr lang="en-AU" baseline="0" dirty="0" smtClean="0"/>
              <a:t> need to write the whole sentence in books – not just the bit they have added.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45D1F7-3E01-4017-887C-FE333DA8D765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0755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Subordinating Conjunctions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Explicitly teach the meaning and function of the subordinating conjunctions.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/>
              <a:t>If the dependent clause is first (containing the subordinate conjunction), a comma is required between the clauses (see sentence posters at end of PowerPoint).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9618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Subordinating Conjunctions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Explicitly teach the meaning and function of the subordinating conjunctions.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/>
              <a:t>If the dependent clause is first (containing the subordinate conjunction), a comma is required between the clauses (see sentence posters at end of PowerPoint).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722711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Subordinating Conjunctions Tips:</a:t>
            </a:r>
          </a:p>
          <a:p>
            <a:r>
              <a:rPr lang="en-AU" sz="1200" dirty="0"/>
              <a:t>Explicitly teach the meaning and function of the subordinating conjunctions.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If the dependent clause is first (containing the subordinate conjunction), a comma is required between the clauses (see sentence posters at end of PowerPoint).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29595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0" dirty="0" smtClean="0"/>
              <a:t>Why?</a:t>
            </a:r>
          </a:p>
          <a:p>
            <a:r>
              <a:rPr lang="en-AU" sz="1200" b="0" dirty="0" smtClean="0"/>
              <a:t>Introduce students to appositives to help them create effective topic sentences and give a reader more information.</a:t>
            </a:r>
          </a:p>
          <a:p>
            <a:endParaRPr lang="en-AU" sz="1200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“An appositive is a second noun, or a phrase or clause equivalent to a noun, that is placed beside another noun to explain it more fully.”</a:t>
            </a:r>
          </a:p>
          <a:p>
            <a:endParaRPr lang="en-AU" sz="1200" b="1" dirty="0" smtClean="0"/>
          </a:p>
          <a:p>
            <a:r>
              <a:rPr lang="en-AU" sz="1200" b="1" dirty="0" smtClean="0"/>
              <a:t>Appositives </a:t>
            </a:r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Start a sentence with a subject.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Remind students the  appositive is </a:t>
            </a:r>
            <a:r>
              <a:rPr lang="en-AU" sz="1200" b="1" dirty="0"/>
              <a:t>not</a:t>
            </a:r>
            <a:r>
              <a:rPr lang="en-AU" sz="1200" dirty="0"/>
              <a:t> a clause. It’s a noun phrase (renaming the noun).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Appositives often start with ‘an’, ‘a’ or ‘the’</a:t>
            </a:r>
          </a:p>
          <a:p>
            <a:endParaRPr lang="en-A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Appositives</a:t>
            </a:r>
            <a:endParaRPr lang="en-AU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Appositive =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phrase or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 clause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Initially, students can start w/ “a,” “an,” “the”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Appositives don’t start w/ “who,” “whose,” “which,” “that”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Initially, present examples that use an appositive after subject of sentence (later, students can use them in other positions)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42673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Appositives 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Start a sentence with a subject.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Remind students the  appositive is </a:t>
            </a:r>
            <a:r>
              <a:rPr lang="en-AU" sz="1200" b="1" dirty="0"/>
              <a:t>not</a:t>
            </a:r>
            <a:r>
              <a:rPr lang="en-AU" sz="1200" dirty="0"/>
              <a:t> a clause. It’s a noun phrase (renaming the noun).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Appositives often start with ‘an’, ‘a’ or ‘the’</a:t>
            </a:r>
          </a:p>
          <a:p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Appositives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Appositive =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phrase or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noun clause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Initially, students can start w/ “a,” “an,” “the”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Appositives don’t start w/ “who,” “whose,” “which,” “that”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Initially, present examples that use an appositive after subject of sentence (later, students can use them in other positions)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591592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Why?</a:t>
            </a:r>
          </a:p>
          <a:p>
            <a:r>
              <a:rPr lang="en-AU" dirty="0" smtClean="0"/>
              <a:t>Have students practice sentence combining to teach grammar and help</a:t>
            </a:r>
            <a:r>
              <a:rPr lang="en-AU" baseline="0" dirty="0" smtClean="0"/>
              <a:t> them create longer sentences using varied structures.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075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</a:t>
            </a:r>
            <a:r>
              <a:rPr lang="en-AU" baseline="0" dirty="0" smtClean="0"/>
              <a:t> Writing Revolution by Judith C Hochman and Natalie Wexler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2437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b="1" dirty="0"/>
              <a:t>Tips: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dirty="0"/>
              <a:t>Start with combining two sentences.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dirty="0"/>
              <a:t>You can provide conjunctions for students to choose from (e.g. but, and, although).  Ask them what one fits based on how the two sentences relate to one another.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59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51044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When to use adverbs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beginning;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the end;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the verb to be (relational verbs) and all auxiliary verbs: can, may, will, must, shall, and have, when have is used as an auxiliary (for example in I have been in Spain twice);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all the other verbs.</a:t>
            </a:r>
          </a:p>
          <a:p>
            <a:endParaRPr lang="en-A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Sentence </a:t>
            </a:r>
            <a:r>
              <a:rPr lang="en-AU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Expansion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Kernel ≠ command or fragment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You do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to ask all the Q words (typically 3-4)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If asking “Who” or “What,” kernel must have a pronoun (e.g. “he,” “it,” etc.)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Answer to “How” should be an adverb (“slowly”) or a process (“by riding @ night”)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Students should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asked to create kernels, nor be asked to select Q words to answer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Dotted lines = key words &amp; phrases, abbreviations &amp; symbols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Limit function words (e.g. “a,” “the,” “of,” “in,” etc.)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Use symbols &amp; abbreviations when appropriate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Expanded Sentence: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Include all answers to the Q words in expanded sentence; don’t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 (except function words)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Keep kernel intact (only exception = replacing a pronoun)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Begin expanded sentence w/ the ”When” if asked</a:t>
            </a:r>
          </a:p>
          <a:p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Answer each Q word in reference to kernel: She passed. How: by studying [answer is </a:t>
            </a:r>
            <a:r>
              <a:rPr lang="en-AU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she passed</a:t>
            </a:r>
            <a:r>
              <a:rPr lang="en-AU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7CAA3-4DC0-48A3-89CC-9D6FEA87BF77}" type="slidenum">
              <a:rPr lang="en-AU" smtClean="0"/>
              <a:t>63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7009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What? 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huge star</a:t>
            </a: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Where? 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centre of our universe</a:t>
            </a: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Sun, a huge star, shines in the centre of our universe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7CAA3-4DC0-48A3-89CC-9D6FEA87BF77}" type="slidenum">
              <a:rPr lang="en-AU" smtClean="0"/>
              <a:t>64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935854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What? 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terrestrial planet</a:t>
            </a: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/>
              <a:t>Where? </a:t>
            </a: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space</a:t>
            </a:r>
            <a:endParaRPr lang="en-AU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Earth, a terrestrial planet, orbits in space.</a:t>
            </a:r>
            <a:endParaRPr lang="en-AU" sz="1200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7CAA3-4DC0-48A3-89CC-9D6FEA87BF77}" type="slidenum">
              <a:rPr lang="en-AU" smtClean="0"/>
              <a:t>65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23561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Acknowledgement: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Posters sources</a:t>
            </a:r>
            <a:r>
              <a:rPr lang="en-AU" baseline="0" dirty="0" smtClean="0"/>
              <a:t> from Science Reading in Schools FB page by Stephanie Le Lievre (thank you for sharing!)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67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35505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Acknowledgement: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Posters sources</a:t>
            </a:r>
            <a:r>
              <a:rPr lang="en-AU" baseline="0" dirty="0" smtClean="0"/>
              <a:t> from Science Reading in Schools FB page by Stephanie Le Lievre (thank you for sharing!)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68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941801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Acknowledgement: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Posters sources</a:t>
            </a:r>
            <a:r>
              <a:rPr lang="en-AU" baseline="0" dirty="0" smtClean="0"/>
              <a:t> from Science Reading in Schools FB page by Stephanie Le Lievre (thank you for sharing!)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69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30109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Acknowledgement: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Posters sources</a:t>
            </a:r>
            <a:r>
              <a:rPr lang="en-AU" baseline="0" dirty="0" smtClean="0"/>
              <a:t> from Science Reading in Schools FB page by Stephanie Le Lievre (thank you for sharing!)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70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617925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Acknowledgement: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Posters sources</a:t>
            </a:r>
            <a:r>
              <a:rPr lang="en-AU" baseline="0" dirty="0" smtClean="0"/>
              <a:t> from Science Reading in Schools FB page by Stephanie Le Lievre (thank you for sharing!)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71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1087488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Icons</a:t>
            </a:r>
            <a:r>
              <a:rPr lang="en-AU" baseline="0" dirty="0" smtClean="0"/>
              <a:t> to copy and paste for slides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72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728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338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 strongly recommend that you read</a:t>
            </a:r>
            <a:r>
              <a:rPr lang="en-AU" baseline="0" dirty="0" smtClean="0"/>
              <a:t> the Writing Revolution (at least Chapter 1) before doing the sentence work activities. It will be the best $50 you spend. </a:t>
            </a:r>
          </a:p>
          <a:p>
            <a:endParaRPr lang="en-AU" baseline="0" dirty="0" smtClean="0"/>
          </a:p>
          <a:p>
            <a:r>
              <a:rPr lang="en-AU" dirty="0" smtClean="0"/>
              <a:t>http://www.thewritingrevolution.org/wp-content/uploads/2015/06/4-Hochman-Effective-Writing-Spring-2015-copy.pdf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905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Acknowledgement The template slides in this PPT have been modelled from slides posted by Stephanie Le Lievre in the Reading Science in Schools FB Page</a:t>
            </a:r>
          </a:p>
          <a:p>
            <a:r>
              <a:rPr lang="en-AU" baseline="0" dirty="0" smtClean="0"/>
              <a:t>Modified by Anthea Skoumbros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437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C6155-93A1-4E30-AAD9-EF793955F6D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743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95796-BC37-467E-B786-5A84BB65D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FFBD0-467E-402D-AC75-A75E885C9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4E5CA-02A6-4DF0-A933-3A5498B0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C8483-B11F-4399-B30D-0A0CC5F2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Stephanie Le Lievre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AED13-10EA-4671-9EE6-2F2DBAE64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966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F829-D83C-46D6-B049-CF554B5C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C95C2-D9A0-4393-A98D-15F0F2D9C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B90BC-EDBB-4E94-BC6B-BDA158E6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977E4-C5D9-4487-947B-B105CE9F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393F-5EC3-405B-AC6A-90E79F4A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466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3899B-2B28-4612-8E84-51E9F2125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E84A0-B3CB-4BEA-B690-FA6A3881C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985E0-01A2-4E75-9563-A3BAC5808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555BA-0DBF-42E0-A993-E1FEF59BA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4B60-6398-4737-B9DC-C507216B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705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7633-7425-4D36-AC6F-0C1E34C1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A7B4C-0424-479C-983E-EB4E2E209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88F48-C69B-44BD-BF3B-B5422905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52477-36D2-47BA-8C85-69DA9127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10061-6D28-426E-93CE-F1370036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714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1729-DA03-46AE-A882-3768BE983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05004-29F7-460C-AB1D-B05321F2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2AF78-C795-4EE1-B816-57880BCB4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D4514-4686-463D-87B2-99EF93E1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AD91F-5CB6-4CFB-A6D6-482854A5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7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D530-1ED0-4B4A-8D0F-339CD9AA3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062E2-A999-4BCE-98D9-D4218796A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8E0A9-2837-4F5A-88F8-132F6ADE2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429EB5-4F21-49D5-A910-63A279E0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622AE-7AB0-4580-83B9-8157993D5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4103F-34D1-432B-8AA3-8B352FFD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2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B676-90DA-4A34-990C-2D070A620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C9F9F8-1E35-41EB-AC46-426CA0161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39E36-1A94-44AA-855B-768734816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7CEE2A-65C6-4888-BC84-4F1684221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141ED-DD4E-4DAB-805C-2F887AD72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FBCD9-4AD8-4C43-A117-CE40F8F42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15C34E-5D2C-4D95-B03B-8E6EADD8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30DA8-E0C5-4F50-843D-C22663FE9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71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A27F4-03A1-475B-A6C0-DA485ABA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B175F-C6F9-493E-8820-AB2B246C1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0815A-79CE-4B11-A4C2-D3EF9DD1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877D4-8339-43AA-B3D8-9F814470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482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6F6B9-9BB1-48ED-B81B-668875D3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84124-6A90-44EB-A399-741ADC6A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50146D-ED7C-4CE7-9FEB-3011C180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086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552C-B520-467D-A0AA-62C5262C8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CDB12-58A8-4D64-97A3-01CD24644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94814-91BD-4753-8FCD-EFEBA6D7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8E4D8-4728-4EDC-AEDD-AA6BA05D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7A023-2FBB-4753-BEF3-66BDEF49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C91A6-ACEF-4363-9A7D-73F7626B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066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C54F-C99E-4996-AAD6-B99D20E1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6564AA-DAC3-4A68-BAE2-30D3E8D15B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B2B7D-A5A2-436F-8768-93DFDA8DF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6CE41-F80C-4400-A343-315F88DA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F0C64-E520-4C2B-8B71-835B1E7D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D2D74A-1266-494F-B5C3-BFE0760C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1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10205-62AA-4C8A-BBE8-7D36ED29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48BAC-FB33-4453-B0C7-20D7B6294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EC686-84D7-420B-B48D-ED3F9C471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13D8-909B-4881-839D-1424C4822730}" type="datetimeFigureOut">
              <a:rPr lang="en-AU" smtClean="0"/>
              <a:t>1/11/2022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ECD0-498D-4E02-9A0C-6861F01C3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73EDA-D71E-4A5F-9EC4-376BD2F8D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F7DF-7A0A-456C-87A3-13ACFC2D942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74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b="1" dirty="0" smtClean="0"/>
              <a:t>Developing </a:t>
            </a:r>
            <a:r>
              <a:rPr lang="en-AU" b="1" dirty="0" smtClean="0"/>
              <a:t>Writing &amp; </a:t>
            </a:r>
            <a:r>
              <a:rPr lang="en-AU" b="1" dirty="0" smtClean="0"/>
              <a:t>Language Comprehension 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AU" sz="1600" dirty="0" smtClean="0"/>
          </a:p>
          <a:p>
            <a:r>
              <a:rPr lang="en-AU" sz="4000" dirty="0" smtClean="0"/>
              <a:t>(through The Writing Revolution</a:t>
            </a:r>
            <a:r>
              <a:rPr lang="en-AU" sz="4000" dirty="0" smtClean="0"/>
              <a:t>)</a:t>
            </a:r>
          </a:p>
          <a:p>
            <a:endParaRPr lang="en-AU" sz="4000" dirty="0"/>
          </a:p>
          <a:p>
            <a:r>
              <a:rPr lang="en-AU" sz="4000" dirty="0" smtClean="0"/>
              <a:t>LEAH DRAPER </a:t>
            </a:r>
          </a:p>
          <a:p>
            <a:endParaRPr lang="en-AU" sz="4000" dirty="0"/>
          </a:p>
          <a:p>
            <a:r>
              <a:rPr lang="en-AU" sz="4000" dirty="0" smtClean="0"/>
              <a:t>&amp; Stephanie </a:t>
            </a:r>
            <a:r>
              <a:rPr lang="en-AU" sz="4000" smtClean="0"/>
              <a:t>Le Lievre</a:t>
            </a:r>
            <a:endParaRPr lang="en-AU" sz="4000" dirty="0"/>
          </a:p>
        </p:txBody>
      </p:sp>
      <p:pic>
        <p:nvPicPr>
          <p:cNvPr id="5" name="Picture 2" descr="The Writing Revolution, A Guide to Advancing Thinking Through Writing in  All Subjects and Grades by Judith C. Hochman | 9781119364917 | Booktopia">
            <a:extLst>
              <a:ext uri="{FF2B5EF4-FFF2-40B4-BE49-F238E27FC236}">
                <a16:creationId xmlns:a16="http://schemas.microsoft.com/office/drawing/2014/main" id="{453AD408-6F66-413C-AB56-B0DF7E37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79" y="3872811"/>
            <a:ext cx="2169695" cy="276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20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Fragments or Sentence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3200" dirty="0" smtClean="0"/>
          </a:p>
          <a:p>
            <a:pPr marL="0" indent="0">
              <a:buNone/>
            </a:pPr>
            <a:r>
              <a:rPr lang="en-AU" sz="4000" dirty="0" smtClean="0"/>
              <a:t>A </a:t>
            </a:r>
            <a:r>
              <a:rPr lang="en-AU" sz="4000" b="1" dirty="0" smtClean="0"/>
              <a:t>fragment</a:t>
            </a:r>
            <a:r>
              <a:rPr lang="en-AU" sz="4000" dirty="0" smtClean="0"/>
              <a:t> is a group of words that does not form a complete thought.</a:t>
            </a:r>
          </a:p>
          <a:p>
            <a:endParaRPr lang="en-AU" sz="4000" dirty="0"/>
          </a:p>
          <a:p>
            <a:pPr marL="0" indent="0">
              <a:buNone/>
            </a:pPr>
            <a:r>
              <a:rPr lang="en-AU" sz="4000" dirty="0" smtClean="0"/>
              <a:t>A </a:t>
            </a:r>
            <a:r>
              <a:rPr lang="en-AU" sz="4000" b="1" dirty="0" smtClean="0"/>
              <a:t>sentence</a:t>
            </a:r>
            <a:r>
              <a:rPr lang="en-AU" sz="4000" dirty="0" smtClean="0"/>
              <a:t> is a group of words that forms a complete thought. </a:t>
            </a:r>
            <a:endParaRPr lang="en-AU" sz="4000" dirty="0"/>
          </a:p>
        </p:txBody>
      </p:sp>
      <p:sp>
        <p:nvSpPr>
          <p:cNvPr id="4" name="Action Button: Information 3">
            <a:hlinkClick r:id="" action="ppaction://noaction" highlightClick="1"/>
          </p:cNvPr>
          <p:cNvSpPr/>
          <p:nvPr/>
        </p:nvSpPr>
        <p:spPr>
          <a:xfrm>
            <a:off x="11464412" y="80655"/>
            <a:ext cx="629264" cy="56894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654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RUN-ON SENTENCES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4354" y="1918906"/>
            <a:ext cx="11447919" cy="1093448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AU" dirty="0">
                <a:solidFill>
                  <a:schemeClr val="tx1"/>
                </a:solidFill>
              </a:rPr>
              <a:t>To fix a run-on sentence: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Create two sentences or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Link the clauses with a conjunction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994" y="3403460"/>
            <a:ext cx="11044279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run on sentence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7994" y="4645343"/>
            <a:ext cx="991389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200" dirty="0">
                <a:solidFill>
                  <a:srgbClr val="002060"/>
                </a:solidFill>
                <a:latin typeface="+mj-lt"/>
              </a:rPr>
              <a:t>Insert corrected run on sentence here</a:t>
            </a:r>
          </a:p>
        </p:txBody>
      </p:sp>
      <p:pic>
        <p:nvPicPr>
          <p:cNvPr id="13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1AE57624-84C1-4F22-BCFB-3D1D3F30FB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60268" y="959835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DF553F-3503-42A1-B256-7AC10CC79F4F}"/>
              </a:ext>
            </a:extLst>
          </p:cNvPr>
          <p:cNvCxnSpPr>
            <a:cxnSpLocks/>
          </p:cNvCxnSpPr>
          <p:nvPr/>
        </p:nvCxnSpPr>
        <p:spPr>
          <a:xfrm>
            <a:off x="527994" y="5400037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C5857B-F68C-48F4-A6E8-55EF1FD393EA}"/>
              </a:ext>
            </a:extLst>
          </p:cNvPr>
          <p:cNvCxnSpPr>
            <a:cxnSpLocks/>
          </p:cNvCxnSpPr>
          <p:nvPr/>
        </p:nvCxnSpPr>
        <p:spPr>
          <a:xfrm>
            <a:off x="527994" y="6123393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02CC98E-0D02-47EB-BD68-3AAF9DAEE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70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RUN-ON SENTENCES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55" y="3943796"/>
            <a:ext cx="1051368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run on sentence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9555" y="4729361"/>
            <a:ext cx="10589145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200" dirty="0">
                <a:solidFill>
                  <a:srgbClr val="002060"/>
                </a:solidFill>
              </a:rPr>
              <a:t>Insert corrected run on sentence here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2087" y="1970332"/>
            <a:ext cx="11447919" cy="1093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 indent="0">
              <a:buFont typeface="Arial" panose="020B0604020202020204" pitchFamily="34" charset="0"/>
              <a:buNone/>
            </a:pPr>
            <a:r>
              <a:rPr lang="en-AU" sz="2400" dirty="0">
                <a:solidFill>
                  <a:schemeClr val="tx1"/>
                </a:solidFill>
              </a:rPr>
              <a:t>To fix a run-on sentence: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Create two sentences or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Link the clauses with a conjunction</a:t>
            </a:r>
          </a:p>
        </p:txBody>
      </p:sp>
      <p:pic>
        <p:nvPicPr>
          <p:cNvPr id="14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91C8E036-6E97-43C6-B655-41718FCCCF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68001" y="1057047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F70412-0EFB-41E9-A0E2-9AA0C265A466}"/>
              </a:ext>
            </a:extLst>
          </p:cNvPr>
          <p:cNvCxnSpPr>
            <a:cxnSpLocks/>
          </p:cNvCxnSpPr>
          <p:nvPr/>
        </p:nvCxnSpPr>
        <p:spPr>
          <a:xfrm>
            <a:off x="449555" y="5484055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1E8B788-3906-4F8D-AADD-6314F8A6C710}"/>
              </a:ext>
            </a:extLst>
          </p:cNvPr>
          <p:cNvCxnSpPr>
            <a:cxnSpLocks/>
          </p:cNvCxnSpPr>
          <p:nvPr/>
        </p:nvCxnSpPr>
        <p:spPr>
          <a:xfrm>
            <a:off x="449555" y="619507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0CA473F9-25F5-4875-8388-5C730AB74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2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/>
              <a:t>RUN-ON SENTENCES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90301" y="1808417"/>
            <a:ext cx="7729728" cy="3101983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AU" dirty="0">
                <a:solidFill>
                  <a:schemeClr val="tx1"/>
                </a:solidFill>
              </a:rPr>
              <a:t>To fix a run-on sentence: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Create two sentences or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Link the clauses with a conjunction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641" y="3573317"/>
            <a:ext cx="10515601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2800" dirty="0"/>
              <a:t>Insert run on sentence here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641" y="5028129"/>
            <a:ext cx="10515601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3200" dirty="0">
                <a:solidFill>
                  <a:srgbClr val="002060"/>
                </a:solidFill>
              </a:rPr>
              <a:t>Insert student response write on white board</a:t>
            </a:r>
          </a:p>
        </p:txBody>
      </p:sp>
      <p:pic>
        <p:nvPicPr>
          <p:cNvPr id="15" name="Picture 2" descr="cartoon galery net: Cartoon Paper Writing">
            <a:extLst>
              <a:ext uri="{FF2B5EF4-FFF2-40B4-BE49-F238E27FC236}">
                <a16:creationId xmlns:a16="http://schemas.microsoft.com/office/drawing/2014/main" id="{1BB2C275-06E0-45B9-BA21-454DE280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876" y="1029375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61B1B00-AB8C-43EA-9E97-3D2E7537FDA6}"/>
              </a:ext>
            </a:extLst>
          </p:cNvPr>
          <p:cNvCxnSpPr>
            <a:cxnSpLocks/>
          </p:cNvCxnSpPr>
          <p:nvPr/>
        </p:nvCxnSpPr>
        <p:spPr>
          <a:xfrm>
            <a:off x="552461" y="5689273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96EF9B-EA0F-4AE4-8553-988E39258634}"/>
              </a:ext>
            </a:extLst>
          </p:cNvPr>
          <p:cNvCxnSpPr>
            <a:cxnSpLocks/>
          </p:cNvCxnSpPr>
          <p:nvPr/>
        </p:nvCxnSpPr>
        <p:spPr>
          <a:xfrm>
            <a:off x="590039" y="6369152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933B9AD6-452F-480C-B505-E015D704E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00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Fragment or sentence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4163" y="2360024"/>
            <a:ext cx="9410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+mj-lt"/>
              </a:rPr>
              <a:t>Insert fragment or sentence here</a:t>
            </a:r>
            <a:endParaRPr lang="en-AU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4162" y="3418116"/>
            <a:ext cx="701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+mj-lt"/>
              </a:rPr>
              <a:t>Insert fragment or sentence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4161" y="4532020"/>
            <a:ext cx="6730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+mj-lt"/>
              </a:rPr>
              <a:t>Insert fragment or sentence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4161" y="5664927"/>
            <a:ext cx="9096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latin typeface="+mj-lt"/>
              </a:rPr>
              <a:t>Insert</a:t>
            </a:r>
            <a:r>
              <a:rPr lang="en-AU" sz="3600" dirty="0"/>
              <a:t> </a:t>
            </a:r>
            <a:r>
              <a:rPr lang="en-AU" sz="3600" dirty="0">
                <a:latin typeface="+mj-lt"/>
              </a:rPr>
              <a:t>fragment or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65" y="3284465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54" y="2433852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594" y="444713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543" y="5597285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1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A09DAFD2-3D80-4593-B78F-6A7E37CD4A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1024562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E99AE2-C898-4462-980D-E3EC7038324C}"/>
              </a:ext>
            </a:extLst>
          </p:cNvPr>
          <p:cNvCxnSpPr/>
          <p:nvPr/>
        </p:nvCxnSpPr>
        <p:spPr>
          <a:xfrm>
            <a:off x="205263" y="2994381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6E317D-E070-4BC9-82F8-3FF59EAF8CA2}"/>
              </a:ext>
            </a:extLst>
          </p:cNvPr>
          <p:cNvCxnSpPr/>
          <p:nvPr/>
        </p:nvCxnSpPr>
        <p:spPr>
          <a:xfrm>
            <a:off x="187847" y="3896500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8833D3-E8F7-4EB0-9DB8-6C24C3F8AF42}"/>
              </a:ext>
            </a:extLst>
          </p:cNvPr>
          <p:cNvCxnSpPr/>
          <p:nvPr/>
        </p:nvCxnSpPr>
        <p:spPr>
          <a:xfrm>
            <a:off x="187847" y="5010192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4EC3AE8-01E3-4BB0-BD7E-036C60E05A6E}"/>
              </a:ext>
            </a:extLst>
          </p:cNvPr>
          <p:cNvCxnSpPr/>
          <p:nvPr/>
        </p:nvCxnSpPr>
        <p:spPr>
          <a:xfrm>
            <a:off x="187847" y="6149675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9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E24F5305-7A0A-4A97-902B-C8A18A297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16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Fragment or sentence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1962" y="2493376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+mj-lt"/>
              </a:rPr>
              <a:t>Insert fragment or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4010" y="2459504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679" y="3379125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900" y="455033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2679" y="564636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1962" y="4580302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+mj-lt"/>
              </a:rPr>
              <a:t>Insert fragment or sentence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1962" y="3483652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+mj-lt"/>
              </a:rPr>
              <a:t>Insert fragment or sentence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1962" y="5652771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latin typeface="+mj-lt"/>
              </a:rPr>
              <a:t>Insert fragment or sentence here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F1B045-E99E-43E2-B07D-F463A9E652DA}"/>
              </a:ext>
            </a:extLst>
          </p:cNvPr>
          <p:cNvCxnSpPr/>
          <p:nvPr/>
        </p:nvCxnSpPr>
        <p:spPr>
          <a:xfrm>
            <a:off x="205263" y="2994381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CB1ED3-5A68-43E6-8160-ED7BF815758B}"/>
              </a:ext>
            </a:extLst>
          </p:cNvPr>
          <p:cNvCxnSpPr/>
          <p:nvPr/>
        </p:nvCxnSpPr>
        <p:spPr>
          <a:xfrm>
            <a:off x="187847" y="3924636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2614BCA-A933-46B3-A76A-DAEB2FE73662}"/>
              </a:ext>
            </a:extLst>
          </p:cNvPr>
          <p:cNvCxnSpPr/>
          <p:nvPr/>
        </p:nvCxnSpPr>
        <p:spPr>
          <a:xfrm>
            <a:off x="187847" y="5108667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190212-3C58-4947-9A1B-58B6C58C8D45}"/>
              </a:ext>
            </a:extLst>
          </p:cNvPr>
          <p:cNvCxnSpPr/>
          <p:nvPr/>
        </p:nvCxnSpPr>
        <p:spPr>
          <a:xfrm>
            <a:off x="187847" y="6191879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0963242" y="1027906"/>
            <a:ext cx="1138628" cy="438754"/>
            <a:chOff x="1893160" y="3759384"/>
            <a:chExt cx="1138628" cy="438754"/>
          </a:xfrm>
        </p:grpSpPr>
        <p:pic>
          <p:nvPicPr>
            <p:cNvPr id="27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8185B152-B319-4246-B435-F7153E6759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1893160" y="3759385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8185B152-B319-4246-B435-F7153E6759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2462474" y="3759384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5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28F87548-88BF-4C31-8C33-A23A5A9C9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61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Fix the fragment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9119" y="2571013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015" y="3225159"/>
            <a:ext cx="9552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corrected fragment from student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119" y="4606838"/>
            <a:ext cx="9804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015" y="5204585"/>
            <a:ext cx="10029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D460BC-CF3D-474F-BC65-FAB792AFAD07}"/>
              </a:ext>
            </a:extLst>
          </p:cNvPr>
          <p:cNvSpPr txBox="1"/>
          <p:nvPr/>
        </p:nvSpPr>
        <p:spPr>
          <a:xfrm>
            <a:off x="136750" y="2565856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8889FE-ED53-43DB-AEF6-C1D2ED5E11DE}"/>
              </a:ext>
            </a:extLst>
          </p:cNvPr>
          <p:cNvSpPr txBox="1"/>
          <p:nvPr/>
        </p:nvSpPr>
        <p:spPr>
          <a:xfrm>
            <a:off x="150312" y="4581786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3EC3CB-6430-4778-B299-BEAEE96BE549}"/>
              </a:ext>
            </a:extLst>
          </p:cNvPr>
          <p:cNvCxnSpPr>
            <a:cxnSpLocks/>
          </p:cNvCxnSpPr>
          <p:nvPr/>
        </p:nvCxnSpPr>
        <p:spPr>
          <a:xfrm>
            <a:off x="574237" y="371035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B38187C-6653-4984-B44D-B143485D2F47}"/>
              </a:ext>
            </a:extLst>
          </p:cNvPr>
          <p:cNvCxnSpPr>
            <a:cxnSpLocks/>
          </p:cNvCxnSpPr>
          <p:nvPr/>
        </p:nvCxnSpPr>
        <p:spPr>
          <a:xfrm>
            <a:off x="574237" y="4189817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B602182-D39F-44AB-8396-F424101CBDCE}"/>
              </a:ext>
            </a:extLst>
          </p:cNvPr>
          <p:cNvCxnSpPr>
            <a:cxnSpLocks/>
          </p:cNvCxnSpPr>
          <p:nvPr/>
        </p:nvCxnSpPr>
        <p:spPr>
          <a:xfrm>
            <a:off x="574237" y="5727405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5136933-F93D-4D1A-929B-8D7D35F5203D}"/>
              </a:ext>
            </a:extLst>
          </p:cNvPr>
          <p:cNvCxnSpPr>
            <a:cxnSpLocks/>
          </p:cNvCxnSpPr>
          <p:nvPr/>
        </p:nvCxnSpPr>
        <p:spPr>
          <a:xfrm>
            <a:off x="574237" y="620686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65209F14-B718-4539-BD3F-560924E5F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peech Bubble: Rectangle with Corners Rounded 6">
            <a:extLst>
              <a:ext uri="{FF2B5EF4-FFF2-40B4-BE49-F238E27FC236}">
                <a16:creationId xmlns:a16="http://schemas.microsoft.com/office/drawing/2014/main" id="{1FFFE1F7-3D20-440F-A463-DAE69C0BEC6B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4661CCF-A103-4AED-8CFD-417B161F49A2}"/>
              </a:ext>
            </a:extLst>
          </p:cNvPr>
          <p:cNvGrpSpPr/>
          <p:nvPr/>
        </p:nvGrpSpPr>
        <p:grpSpPr>
          <a:xfrm>
            <a:off x="10963242" y="1027906"/>
            <a:ext cx="1138628" cy="438754"/>
            <a:chOff x="1893160" y="3759384"/>
            <a:chExt cx="1138628" cy="438754"/>
          </a:xfrm>
        </p:grpSpPr>
        <p:pic>
          <p:nvPicPr>
            <p:cNvPr id="26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B4C19ED2-FD85-4289-9059-9285638CE6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1893160" y="3759385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565D571C-C4F9-43CA-B78F-DE294E2444B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2462474" y="3759384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87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Fix the fragment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6771" y="2571013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771" y="3399629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6771" y="4157218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6771" y="5030174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pic>
        <p:nvPicPr>
          <p:cNvPr id="15" name="Picture 2" descr="cartoon galery net: Cartoon Paper Writing">
            <a:extLst>
              <a:ext uri="{FF2B5EF4-FFF2-40B4-BE49-F238E27FC236}">
                <a16:creationId xmlns:a16="http://schemas.microsoft.com/office/drawing/2014/main" id="{068B614D-7C2A-4D5D-9270-4A156CE12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104466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5A5EBCC-E982-4E6E-AB68-2556DD5452CE}"/>
              </a:ext>
            </a:extLst>
          </p:cNvPr>
          <p:cNvSpPr txBox="1"/>
          <p:nvPr/>
        </p:nvSpPr>
        <p:spPr>
          <a:xfrm>
            <a:off x="176920" y="2560110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344231-84D9-44EF-A68F-BE69370473E6}"/>
              </a:ext>
            </a:extLst>
          </p:cNvPr>
          <p:cNvSpPr txBox="1"/>
          <p:nvPr/>
        </p:nvSpPr>
        <p:spPr>
          <a:xfrm>
            <a:off x="175364" y="415721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E1E381-E076-467A-B892-8C8F78E4D1E5}"/>
              </a:ext>
            </a:extLst>
          </p:cNvPr>
          <p:cNvCxnSpPr>
            <a:cxnSpLocks/>
          </p:cNvCxnSpPr>
          <p:nvPr/>
        </p:nvCxnSpPr>
        <p:spPr>
          <a:xfrm>
            <a:off x="881993" y="555339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C499410-6B3F-4E10-87FB-005C4E5BC576}"/>
              </a:ext>
            </a:extLst>
          </p:cNvPr>
          <p:cNvCxnSpPr>
            <a:cxnSpLocks/>
          </p:cNvCxnSpPr>
          <p:nvPr/>
        </p:nvCxnSpPr>
        <p:spPr>
          <a:xfrm>
            <a:off x="881993" y="392284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F95B43-52AE-4648-92D1-139EE43126E8}"/>
              </a:ext>
            </a:extLst>
          </p:cNvPr>
          <p:cNvCxnSpPr/>
          <p:nvPr/>
        </p:nvCxnSpPr>
        <p:spPr>
          <a:xfrm>
            <a:off x="146978" y="4696572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8C8BC7-522F-42E5-AFC9-5E6142A5B788}"/>
              </a:ext>
            </a:extLst>
          </p:cNvPr>
          <p:cNvCxnSpPr/>
          <p:nvPr/>
        </p:nvCxnSpPr>
        <p:spPr>
          <a:xfrm>
            <a:off x="168678" y="3127402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2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BB9E95E7-2019-4F0C-A2C0-6084BA25A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99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Fragment or sentence - Fix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580" y="1915237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or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518" y="185368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3862" y="3065459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465" y="446770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F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318" y="5552040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3527" y="4477042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or sentence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34580" y="3140377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or sentence here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2066" y="5661059"/>
            <a:ext cx="8752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</a:t>
            </a:r>
            <a:r>
              <a:rPr lang="en-AU" sz="3200" dirty="0" smtClean="0"/>
              <a:t>nsert </a:t>
            </a:r>
            <a:r>
              <a:rPr lang="en-AU" sz="3200" dirty="0"/>
              <a:t>fragment or sentence here</a:t>
            </a:r>
          </a:p>
        </p:txBody>
      </p:sp>
      <p:pic>
        <p:nvPicPr>
          <p:cNvPr id="16" name="Picture 2" descr="cartoon galery net: Cartoon Paper Writing">
            <a:extLst>
              <a:ext uri="{FF2B5EF4-FFF2-40B4-BE49-F238E27FC236}">
                <a16:creationId xmlns:a16="http://schemas.microsoft.com/office/drawing/2014/main" id="{5EA0C07E-7842-4E87-B474-836FCFD13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20828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8598B9-B218-42F3-BDE5-A2ADD8375FB3}"/>
              </a:ext>
            </a:extLst>
          </p:cNvPr>
          <p:cNvCxnSpPr/>
          <p:nvPr/>
        </p:nvCxnSpPr>
        <p:spPr>
          <a:xfrm>
            <a:off x="1134580" y="2922934"/>
            <a:ext cx="80748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47B0DA4-01BB-425E-A213-D7D8B81E4A27}"/>
              </a:ext>
            </a:extLst>
          </p:cNvPr>
          <p:cNvCxnSpPr/>
          <p:nvPr/>
        </p:nvCxnSpPr>
        <p:spPr>
          <a:xfrm>
            <a:off x="1134580" y="4203030"/>
            <a:ext cx="80748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BC517B8-ED8D-483D-8B96-9003BE6ED42F}"/>
              </a:ext>
            </a:extLst>
          </p:cNvPr>
          <p:cNvCxnSpPr/>
          <p:nvPr/>
        </p:nvCxnSpPr>
        <p:spPr>
          <a:xfrm>
            <a:off x="1090529" y="5500691"/>
            <a:ext cx="80748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F6E4C61-46EF-479E-989F-451D312D5870}"/>
              </a:ext>
            </a:extLst>
          </p:cNvPr>
          <p:cNvCxnSpPr/>
          <p:nvPr/>
        </p:nvCxnSpPr>
        <p:spPr>
          <a:xfrm>
            <a:off x="377881" y="2401345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1104747-809F-43AA-8DD7-9CE7E5B90D02}"/>
              </a:ext>
            </a:extLst>
          </p:cNvPr>
          <p:cNvCxnSpPr/>
          <p:nvPr/>
        </p:nvCxnSpPr>
        <p:spPr>
          <a:xfrm>
            <a:off x="360465" y="3581361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FA98648-1258-4E9A-8E97-341D9C92754C}"/>
              </a:ext>
            </a:extLst>
          </p:cNvPr>
          <p:cNvCxnSpPr/>
          <p:nvPr/>
        </p:nvCxnSpPr>
        <p:spPr>
          <a:xfrm>
            <a:off x="319412" y="5047611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A2A61B2-4C22-486D-9CDF-3B693657E71A}"/>
              </a:ext>
            </a:extLst>
          </p:cNvPr>
          <p:cNvCxnSpPr/>
          <p:nvPr/>
        </p:nvCxnSpPr>
        <p:spPr>
          <a:xfrm>
            <a:off x="318376" y="6170173"/>
            <a:ext cx="439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B3FB993-93F4-476C-8143-496C801D38B0}"/>
              </a:ext>
            </a:extLst>
          </p:cNvPr>
          <p:cNvCxnSpPr/>
          <p:nvPr/>
        </p:nvCxnSpPr>
        <p:spPr>
          <a:xfrm>
            <a:off x="1121802" y="6558210"/>
            <a:ext cx="80748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1841596-30C7-44BC-B1DB-606AB581C957}"/>
              </a:ext>
            </a:extLst>
          </p:cNvPr>
          <p:cNvSpPr txBox="1"/>
          <p:nvPr/>
        </p:nvSpPr>
        <p:spPr>
          <a:xfrm>
            <a:off x="1137578" y="2399202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3026F9-0EC0-4228-A8AD-D6C03B113F37}"/>
              </a:ext>
            </a:extLst>
          </p:cNvPr>
          <p:cNvSpPr txBox="1"/>
          <p:nvPr/>
        </p:nvSpPr>
        <p:spPr>
          <a:xfrm>
            <a:off x="1134580" y="3748267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1C3B6D-44BB-49AC-B8CB-8422F98F7774}"/>
              </a:ext>
            </a:extLst>
          </p:cNvPr>
          <p:cNvSpPr txBox="1"/>
          <p:nvPr/>
        </p:nvSpPr>
        <p:spPr>
          <a:xfrm>
            <a:off x="1093526" y="5039841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87B41EB-C726-40A5-8999-1479929274ED}"/>
              </a:ext>
            </a:extLst>
          </p:cNvPr>
          <p:cNvSpPr txBox="1"/>
          <p:nvPr/>
        </p:nvSpPr>
        <p:spPr>
          <a:xfrm>
            <a:off x="1074696" y="6121823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fragment from student</a:t>
            </a:r>
          </a:p>
        </p:txBody>
      </p:sp>
      <p:sp>
        <p:nvSpPr>
          <p:cNvPr id="32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3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11DC2CF3-2F5C-4F07-90EA-DC10BBF19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65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7" grpId="0"/>
      <p:bldP spid="28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scrambled sentences?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98479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Helps us thing about the right order for words in a sentence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Gives us practice with correct punctuation and capitalisation</a:t>
            </a:r>
          </a:p>
        </p:txBody>
      </p:sp>
      <p:pic>
        <p:nvPicPr>
          <p:cNvPr id="4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0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b="1" dirty="0" smtClean="0"/>
              <a:t>The </a:t>
            </a:r>
            <a:r>
              <a:rPr lang="en-AU" b="1" dirty="0"/>
              <a:t>Writing </a:t>
            </a:r>
            <a:r>
              <a:rPr lang="en-AU" b="1" dirty="0" smtClean="0"/>
              <a:t>Revolution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2675622"/>
            <a:ext cx="9229725" cy="37437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b="1" dirty="0"/>
              <a:t>The Six Principles of The Hochman Method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/>
              <a:t>Students need</a:t>
            </a:r>
            <a:r>
              <a:rPr lang="en-AU" b="1" dirty="0"/>
              <a:t> explicit instruction</a:t>
            </a:r>
            <a:r>
              <a:rPr lang="en-AU" dirty="0"/>
              <a:t> in writing, beginning in the early elementary grades.</a:t>
            </a:r>
          </a:p>
          <a:p>
            <a:pPr marL="342900" indent="-342900">
              <a:buFont typeface="+mj-lt"/>
              <a:buAutoNum type="arabicPeriod"/>
            </a:pPr>
            <a:r>
              <a:rPr lang="en-AU" b="1" dirty="0"/>
              <a:t>Sentences</a:t>
            </a:r>
            <a:r>
              <a:rPr lang="en-AU" dirty="0"/>
              <a:t> are the building blocks of all writing.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/>
              <a:t>When </a:t>
            </a:r>
            <a:r>
              <a:rPr lang="en-AU" b="1" dirty="0"/>
              <a:t>embedded in the content</a:t>
            </a:r>
            <a:r>
              <a:rPr lang="en-AU" dirty="0"/>
              <a:t> of the curriculum, writing instruction is a powerful teaching tool.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/>
              <a:t>The </a:t>
            </a:r>
            <a:r>
              <a:rPr lang="en-AU" b="1" dirty="0"/>
              <a:t>content</a:t>
            </a:r>
            <a:r>
              <a:rPr lang="en-AU" dirty="0"/>
              <a:t> of the curriculum </a:t>
            </a:r>
            <a:r>
              <a:rPr lang="en-AU" b="1" dirty="0"/>
              <a:t>drives the rigor</a:t>
            </a:r>
            <a:r>
              <a:rPr lang="en-AU" dirty="0"/>
              <a:t> of the writing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AU" b="1" dirty="0"/>
              <a:t>Grammar</a:t>
            </a:r>
            <a:r>
              <a:rPr lang="en-AU" dirty="0"/>
              <a:t> is best taught in the context of student writing.</a:t>
            </a:r>
          </a:p>
          <a:p>
            <a:pPr marL="342900" indent="-342900">
              <a:buFont typeface="+mj-lt"/>
              <a:buAutoNum type="arabicPeriod"/>
            </a:pPr>
            <a:r>
              <a:rPr lang="en-AU" dirty="0"/>
              <a:t>The two most important phases of the writing process are </a:t>
            </a:r>
            <a:r>
              <a:rPr lang="en-AU" b="1" dirty="0"/>
              <a:t>planning</a:t>
            </a:r>
            <a:r>
              <a:rPr lang="en-AU" dirty="0"/>
              <a:t> and </a:t>
            </a:r>
            <a:r>
              <a:rPr lang="en-AU" b="1" dirty="0"/>
              <a:t>revising.</a:t>
            </a:r>
            <a:endParaRPr lang="en-AU" dirty="0"/>
          </a:p>
          <a:p>
            <a:endParaRPr lang="en-AU" dirty="0"/>
          </a:p>
        </p:txBody>
      </p:sp>
      <p:pic>
        <p:nvPicPr>
          <p:cNvPr id="1026" name="Picture 2" descr="The Writing Revolution, A Guide to Advancing Thinking Through Writing in  All Subjects and Grades by Judith C. Hochman | 9781119364917 | Booktopia">
            <a:extLst>
              <a:ext uri="{FF2B5EF4-FFF2-40B4-BE49-F238E27FC236}">
                <a16:creationId xmlns:a16="http://schemas.microsoft.com/office/drawing/2014/main" id="{453AD408-6F66-413C-AB56-B0DF7E37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709" y="5016675"/>
            <a:ext cx="1442291" cy="18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ction Button: Information 7">
            <a:hlinkClick r:id="" action="ppaction://noaction" highlightClick="1"/>
          </p:cNvPr>
          <p:cNvSpPr/>
          <p:nvPr/>
        </p:nvSpPr>
        <p:spPr>
          <a:xfrm>
            <a:off x="10225548" y="510137"/>
            <a:ext cx="1020098" cy="103553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951978" y="1902631"/>
            <a:ext cx="1766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/>
              <a:t>WHY?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995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Scrambled sentences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4354" y="2017437"/>
            <a:ext cx="11447919" cy="1093448"/>
          </a:xfrm>
        </p:spPr>
        <p:txBody>
          <a:bodyPr>
            <a:normAutofit/>
          </a:bodyPr>
          <a:lstStyle/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Unscramble the sentence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dirty="0">
                <a:solidFill>
                  <a:schemeClr val="tx1"/>
                </a:solidFill>
              </a:rPr>
              <a:t>Insert the correct punctuation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363" y="3776290"/>
            <a:ext cx="10082708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</a:t>
            </a:r>
            <a:r>
              <a:rPr lang="en-AU" sz="32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AU" sz="3200" dirty="0"/>
              <a:t>scrambled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5363" y="5142630"/>
            <a:ext cx="1190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  <a:latin typeface="+mj-lt"/>
              </a:rPr>
              <a:t>Insert sentence here </a:t>
            </a:r>
          </a:p>
        </p:txBody>
      </p:sp>
      <p:pic>
        <p:nvPicPr>
          <p:cNvPr id="3074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951DFF5D-C250-47F9-937F-12E067C2EA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81495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BBE7B4-FD61-4D3F-A4D1-F5C435D360B0}"/>
              </a:ext>
            </a:extLst>
          </p:cNvPr>
          <p:cNvCxnSpPr>
            <a:cxnSpLocks/>
          </p:cNvCxnSpPr>
          <p:nvPr/>
        </p:nvCxnSpPr>
        <p:spPr>
          <a:xfrm>
            <a:off x="465363" y="572911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2A8505C9-B91E-4DF3-B6FD-FA633ED1C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95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Scrambled sentences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519" y="3846199"/>
            <a:ext cx="10068640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scrambled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5259" y="5223834"/>
            <a:ext cx="1190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</a:rPr>
              <a:t>Insert sentence here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9063" y="1965546"/>
            <a:ext cx="11447919" cy="1093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Unscramble the sentence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Insert the correct punctuation</a:t>
            </a:r>
          </a:p>
        </p:txBody>
      </p:sp>
      <p:pic>
        <p:nvPicPr>
          <p:cNvPr id="15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A1C26D63-FA1C-4F00-8052-2ADBD862E1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105564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EBB468-8B4F-459C-8C3D-6F59B17B3BB4}"/>
              </a:ext>
            </a:extLst>
          </p:cNvPr>
          <p:cNvCxnSpPr>
            <a:cxnSpLocks/>
          </p:cNvCxnSpPr>
          <p:nvPr/>
        </p:nvCxnSpPr>
        <p:spPr>
          <a:xfrm>
            <a:off x="415259" y="58263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E8D9ED01-8D9E-4C86-97B9-CF3E140B0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7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Scrambled sentences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889" y="3688704"/>
            <a:ext cx="10068640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scrambled sentence 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89" y="4517511"/>
            <a:ext cx="1190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</a:rPr>
              <a:t>Insert sentence here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6642" y="2010651"/>
            <a:ext cx="11447919" cy="1093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Unscramble the sentence</a:t>
            </a:r>
          </a:p>
          <a:p>
            <a:pPr marL="68580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Insert the correct punctuation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D2524C-AF2F-45D3-899F-0C88B2099BEE}"/>
              </a:ext>
            </a:extLst>
          </p:cNvPr>
          <p:cNvSpPr txBox="1"/>
          <p:nvPr/>
        </p:nvSpPr>
        <p:spPr>
          <a:xfrm>
            <a:off x="477889" y="5346318"/>
            <a:ext cx="10068640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scrambled sentence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85E382-B5FC-432D-9897-29191AAF0E5E}"/>
              </a:ext>
            </a:extLst>
          </p:cNvPr>
          <p:cNvSpPr txBox="1"/>
          <p:nvPr/>
        </p:nvSpPr>
        <p:spPr>
          <a:xfrm>
            <a:off x="477889" y="6010227"/>
            <a:ext cx="1190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</a:rPr>
              <a:t>Insert sentence here </a:t>
            </a:r>
          </a:p>
        </p:txBody>
      </p:sp>
      <p:pic>
        <p:nvPicPr>
          <p:cNvPr id="4098" name="Picture 2" descr="cartoon galery net: Cartoon Paper Writing">
            <a:extLst>
              <a:ext uri="{FF2B5EF4-FFF2-40B4-BE49-F238E27FC236}">
                <a16:creationId xmlns:a16="http://schemas.microsoft.com/office/drawing/2014/main" id="{9503EF17-1A1B-468C-8160-13EFCDBD2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242" y="1083918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7C0617-C82E-438F-B755-04FAFE7F1FD6}"/>
              </a:ext>
            </a:extLst>
          </p:cNvPr>
          <p:cNvCxnSpPr>
            <a:cxnSpLocks/>
          </p:cNvCxnSpPr>
          <p:nvPr/>
        </p:nvCxnSpPr>
        <p:spPr>
          <a:xfrm>
            <a:off x="578097" y="6595002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4BD68B-DC49-4FC1-ADBA-69D9B2D0F929}"/>
              </a:ext>
            </a:extLst>
          </p:cNvPr>
          <p:cNvCxnSpPr>
            <a:cxnSpLocks/>
          </p:cNvCxnSpPr>
          <p:nvPr/>
        </p:nvCxnSpPr>
        <p:spPr>
          <a:xfrm>
            <a:off x="578097" y="5102286"/>
            <a:ext cx="97182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7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5F41005A-DA14-4340-A6A4-1CED37CB48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sentence types?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3636" cy="435133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vary our sentences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Gives us one way to write a topic and or concluding sentence</a:t>
            </a:r>
          </a:p>
          <a:p>
            <a:pPr marL="0" indent="0">
              <a:lnSpc>
                <a:spcPct val="200000"/>
              </a:lnSpc>
              <a:buNone/>
            </a:pPr>
            <a:endParaRPr lang="en-AU" sz="3200" dirty="0"/>
          </a:p>
        </p:txBody>
      </p:sp>
      <p:pic>
        <p:nvPicPr>
          <p:cNvPr id="4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2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57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dirty="0"/>
              <a:t>Sentence Types: </a:t>
            </a:r>
            <a:br>
              <a:rPr lang="en-AU" dirty="0"/>
            </a:br>
            <a:r>
              <a:rPr lang="en-AU" dirty="0"/>
              <a:t>statements, questions, commands, exclamations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308" y="2487423"/>
            <a:ext cx="9061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67095" y="242586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67093" y="3503789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7095" y="4637314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E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67094" y="566492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C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2308" y="4637314"/>
            <a:ext cx="9061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82308" y="3565345"/>
            <a:ext cx="9061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82308" y="5664927"/>
            <a:ext cx="9061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pic>
        <p:nvPicPr>
          <p:cNvPr id="21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EE314EA0-0BB4-4331-9C2F-1749A37C9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7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191A228E-69BC-4DAE-94CE-55BE41FE9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84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Sentence Types: </a:t>
            </a:r>
            <a:br>
              <a:rPr lang="en-AU" dirty="0"/>
            </a:br>
            <a:r>
              <a:rPr lang="en-AU" dirty="0"/>
              <a:t>statements  &amp;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412" y="2487423"/>
            <a:ext cx="9049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749679" y="242586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67095" y="3395362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67095" y="4637314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E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49679" y="566492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2413" y="4558862"/>
            <a:ext cx="9049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32413" y="3483652"/>
            <a:ext cx="9217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32412" y="5634072"/>
            <a:ext cx="9049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pic>
        <p:nvPicPr>
          <p:cNvPr id="20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22E6E30E-75E1-4B3A-9EBA-37A4626CC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0140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65917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9B4556D0-F36B-4653-9ED5-7A3BAE7EB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07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2250" y="1980957"/>
            <a:ext cx="9063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9980037" y="1919401"/>
            <a:ext cx="34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9076" y="334440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39556" y="4552897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E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30882" y="5761393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C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407" y="4520200"/>
            <a:ext cx="9101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2250" y="3219380"/>
            <a:ext cx="9176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587405" y="5720252"/>
            <a:ext cx="9109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Insert statement, question, command or exclamation</a:t>
            </a:r>
            <a:endParaRPr lang="en-AU" sz="3600" dirty="0"/>
          </a:p>
        </p:txBody>
      </p:sp>
      <p:pic>
        <p:nvPicPr>
          <p:cNvPr id="20" name="Picture 2" descr="cartoon galery net: Cartoon Paper Writing">
            <a:extLst>
              <a:ext uri="{FF2B5EF4-FFF2-40B4-BE49-F238E27FC236}">
                <a16:creationId xmlns:a16="http://schemas.microsoft.com/office/drawing/2014/main" id="{A446D9BA-14FD-4D2D-A585-4A13888CC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922271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5E6D97-1106-4FBF-8002-A5A1BCB06210}"/>
              </a:ext>
            </a:extLst>
          </p:cNvPr>
          <p:cNvCxnSpPr>
            <a:cxnSpLocks/>
          </p:cNvCxnSpPr>
          <p:nvPr/>
        </p:nvCxnSpPr>
        <p:spPr>
          <a:xfrm>
            <a:off x="587408" y="287560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D2D9DEC-82A1-4CF3-856E-AFA6207DC89E}"/>
              </a:ext>
            </a:extLst>
          </p:cNvPr>
          <p:cNvCxnSpPr>
            <a:cxnSpLocks/>
          </p:cNvCxnSpPr>
          <p:nvPr/>
        </p:nvCxnSpPr>
        <p:spPr>
          <a:xfrm>
            <a:off x="632621" y="4273193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C52292B-FC8A-4FE3-A14E-D66631D7BFAE}"/>
              </a:ext>
            </a:extLst>
          </p:cNvPr>
          <p:cNvCxnSpPr>
            <a:cxnSpLocks/>
          </p:cNvCxnSpPr>
          <p:nvPr/>
        </p:nvCxnSpPr>
        <p:spPr>
          <a:xfrm>
            <a:off x="587408" y="5544512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0008C25-AC1C-4C55-BFA5-79971BA5C249}"/>
              </a:ext>
            </a:extLst>
          </p:cNvPr>
          <p:cNvCxnSpPr>
            <a:cxnSpLocks/>
          </p:cNvCxnSpPr>
          <p:nvPr/>
        </p:nvCxnSpPr>
        <p:spPr>
          <a:xfrm>
            <a:off x="624984" y="6711452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31BA042-7C9F-4B10-AFA5-7E27FB5EF48A}"/>
              </a:ext>
            </a:extLst>
          </p:cNvPr>
          <p:cNvSpPr txBox="1"/>
          <p:nvPr/>
        </p:nvSpPr>
        <p:spPr>
          <a:xfrm>
            <a:off x="512251" y="2419877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with punctuation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990E8B7-EAAF-4A49-9A44-FFBB9BB6D7C2}"/>
              </a:ext>
            </a:extLst>
          </p:cNvPr>
          <p:cNvSpPr txBox="1"/>
          <p:nvPr/>
        </p:nvSpPr>
        <p:spPr>
          <a:xfrm>
            <a:off x="512250" y="3719267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with punctuation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1AAAD4-B057-4F28-A49D-71A9E8CDD629}"/>
              </a:ext>
            </a:extLst>
          </p:cNvPr>
          <p:cNvSpPr txBox="1"/>
          <p:nvPr/>
        </p:nvSpPr>
        <p:spPr>
          <a:xfrm>
            <a:off x="587406" y="5068325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with punctuation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2D73D6-E067-46F7-99C9-DD8443BE26D5}"/>
              </a:ext>
            </a:extLst>
          </p:cNvPr>
          <p:cNvSpPr txBox="1"/>
          <p:nvPr/>
        </p:nvSpPr>
        <p:spPr>
          <a:xfrm>
            <a:off x="587406" y="6282490"/>
            <a:ext cx="7496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70C0"/>
                </a:solidFill>
              </a:rPr>
              <a:t>Insert corrected with punctuation</a:t>
            </a:r>
          </a:p>
        </p:txBody>
      </p:sp>
      <p:sp>
        <p:nvSpPr>
          <p:cNvPr id="30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77557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Sentence Types: </a:t>
            </a:r>
            <a:br>
              <a:rPr lang="en-AU"/>
            </a:br>
            <a:r>
              <a:rPr lang="en-AU"/>
              <a:t>statements, questions, commands, exclamations</a:t>
            </a:r>
            <a:endParaRPr lang="en-AU" dirty="0"/>
          </a:p>
        </p:txBody>
      </p:sp>
      <p:pic>
        <p:nvPicPr>
          <p:cNvPr id="29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D0950F2-D50F-4170-A505-E95F2B7FC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78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5" grpId="0"/>
      <p:bldP spid="26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developing questions?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Gets us thinking about what’s important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ask precise questions for a given answer</a:t>
            </a:r>
          </a:p>
          <a:p>
            <a:pPr marL="0" indent="0">
              <a:lnSpc>
                <a:spcPct val="200000"/>
              </a:lnSpc>
              <a:buNone/>
            </a:pPr>
            <a:endParaRPr lang="en-AU" sz="3200" dirty="0"/>
          </a:p>
        </p:txBody>
      </p:sp>
      <p:pic>
        <p:nvPicPr>
          <p:cNvPr id="4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722547" y="4530595"/>
            <a:ext cx="8378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77333" y="5342937"/>
            <a:ext cx="737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871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722547" y="504093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722547" y="589368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Developing</a:t>
            </a:r>
          </a:p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1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0A62E90C-CB1C-4AA0-9952-FCBD3A5E01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peech Bubble: Rectangle with Corners Rounded 6">
            <a:extLst>
              <a:ext uri="{FF2B5EF4-FFF2-40B4-BE49-F238E27FC236}">
                <a16:creationId xmlns:a16="http://schemas.microsoft.com/office/drawing/2014/main" id="{A5FECD1E-7CD7-4472-913A-CA36C8103B07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101C621-5E31-4EA1-8954-9D69A973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03011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58" y="321240"/>
            <a:ext cx="3789838" cy="40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9869" t="17761" r="48947" b="11345"/>
          <a:stretch/>
        </p:blipFill>
        <p:spPr>
          <a:xfrm>
            <a:off x="11045137" y="2424788"/>
            <a:ext cx="1071707" cy="20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9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722547" y="4530595"/>
            <a:ext cx="8378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722547" y="5336878"/>
            <a:ext cx="737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722547" y="6130220"/>
            <a:ext cx="871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722547" y="504093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722547" y="589368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Developing</a:t>
            </a:r>
          </a:p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1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0A62E90C-CB1C-4AA0-9952-FCBD3A5E01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101C621-5E31-4EA1-8954-9D69A973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03011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58" y="321240"/>
            <a:ext cx="3789838" cy="40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9869" t="17761" r="48947" b="11345"/>
          <a:stretch/>
        </p:blipFill>
        <p:spPr>
          <a:xfrm>
            <a:off x="11120293" y="2424788"/>
            <a:ext cx="1071707" cy="2016419"/>
          </a:xfrm>
          <a:prstGeom prst="rect">
            <a:avLst/>
          </a:prstGeom>
        </p:spPr>
      </p:pic>
      <p:sp>
        <p:nvSpPr>
          <p:cNvPr id="20" name="Speech Bubble: Rectangle with Corners Rounded 6">
            <a:extLst>
              <a:ext uri="{FF2B5EF4-FFF2-40B4-BE49-F238E27FC236}">
                <a16:creationId xmlns:a16="http://schemas.microsoft.com/office/drawing/2014/main" id="{A3C0C712-96AD-4F9F-97B3-3E40FAA9833D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</p:spTree>
    <p:extLst>
      <p:ext uri="{BB962C8B-B14F-4D97-AF65-F5344CB8AC3E}">
        <p14:creationId xmlns:p14="http://schemas.microsoft.com/office/powerpoint/2010/main" val="299023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b="1" dirty="0" smtClean="0"/>
              <a:t>The Relationship between </a:t>
            </a:r>
            <a:br>
              <a:rPr lang="en-AU" b="1" dirty="0" smtClean="0"/>
            </a:br>
            <a:r>
              <a:rPr lang="en-AU" b="1" dirty="0" smtClean="0"/>
              <a:t>Reading and Writing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3" y="2105525"/>
            <a:ext cx="9281786" cy="40426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AU" dirty="0" smtClean="0"/>
              <a:t>“ When students have the opportunity to learn TWR strategies and practice them through carefully scaffolded activities, </a:t>
            </a:r>
            <a:br>
              <a:rPr lang="en-AU" dirty="0" smtClean="0"/>
            </a:br>
            <a:r>
              <a:rPr lang="en-AU" dirty="0" smtClean="0"/>
              <a:t>they become better at understanding what they read, expressing themselves orally, and thinking critically.” </a:t>
            </a:r>
          </a:p>
          <a:p>
            <a:pPr marL="0" indent="0" algn="ctr">
              <a:buNone/>
            </a:pPr>
            <a:endParaRPr lang="en-AU" sz="1800" dirty="0" smtClean="0"/>
          </a:p>
          <a:p>
            <a:pPr marL="0" indent="0" algn="ctr">
              <a:buNone/>
            </a:pPr>
            <a:r>
              <a:rPr lang="en-AU" sz="1800" dirty="0" smtClean="0"/>
              <a:t>(The Writing Revolution, p3)</a:t>
            </a:r>
          </a:p>
        </p:txBody>
      </p:sp>
      <p:sp>
        <p:nvSpPr>
          <p:cNvPr id="4" name="Action Button: Information 3">
            <a:hlinkClick r:id="" action="ppaction://noaction" highlightClick="1"/>
          </p:cNvPr>
          <p:cNvSpPr/>
          <p:nvPr/>
        </p:nvSpPr>
        <p:spPr>
          <a:xfrm>
            <a:off x="10225548" y="510137"/>
            <a:ext cx="1020098" cy="103553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4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722547" y="4530595"/>
            <a:ext cx="8378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722547" y="5336878"/>
            <a:ext cx="7376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722547" y="6115197"/>
            <a:ext cx="871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question here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722547" y="504093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722547" y="589368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Developing</a:t>
            </a:r>
          </a:p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1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0A62E90C-CB1C-4AA0-9952-FCBD3A5E01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101C621-5E31-4EA1-8954-9D69A973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03011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58" y="321240"/>
            <a:ext cx="3789838" cy="402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9869" t="17761" r="48947" b="11345"/>
          <a:stretch/>
        </p:blipFill>
        <p:spPr>
          <a:xfrm>
            <a:off x="11032611" y="2424788"/>
            <a:ext cx="1071707" cy="2016419"/>
          </a:xfrm>
          <a:prstGeom prst="rect">
            <a:avLst/>
          </a:prstGeom>
        </p:spPr>
      </p:pic>
      <p:sp>
        <p:nvSpPr>
          <p:cNvPr id="20" name="Speech Bubble: Rectangle with Corners Rounded 6">
            <a:extLst>
              <a:ext uri="{FF2B5EF4-FFF2-40B4-BE49-F238E27FC236}">
                <a16:creationId xmlns:a16="http://schemas.microsoft.com/office/drawing/2014/main" id="{A3C0C712-96AD-4F9F-97B3-3E40FAA9833D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</p:spTree>
    <p:extLst>
      <p:ext uri="{BB962C8B-B14F-4D97-AF65-F5344CB8AC3E}">
        <p14:creationId xmlns:p14="http://schemas.microsoft.com/office/powerpoint/2010/main" val="9134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632120" y="456074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0BA2BFE7-4935-4A18-A65D-19D8DFC91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A3C0C712-96AD-4F9F-97B3-3E40FAA9833D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20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22B9B169-27B2-44C8-9572-A9CD12837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667333" y="5143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Developing</a:t>
            </a:r>
          </a:p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21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58" y="321241"/>
            <a:ext cx="3332416" cy="353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9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632120" y="456074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</a:t>
            </a:r>
            <a:endParaRPr lang="en-AU" dirty="0" smtClean="0"/>
          </a:p>
          <a:p>
            <a:r>
              <a:rPr lang="en-AU" dirty="0" smtClean="0"/>
              <a:t>Questions</a:t>
            </a:r>
            <a:endParaRPr lang="en-AU" dirty="0"/>
          </a:p>
        </p:txBody>
      </p:sp>
      <p:pic>
        <p:nvPicPr>
          <p:cNvPr id="16" name="Picture 2" descr="cartoon galery net: Cartoon Paper Writing">
            <a:extLst>
              <a:ext uri="{FF2B5EF4-FFF2-40B4-BE49-F238E27FC236}">
                <a16:creationId xmlns:a16="http://schemas.microsoft.com/office/drawing/2014/main" id="{BC99CB35-4BC2-4A8A-90A5-05BB13501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113696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81F3DE6A-26AC-4CB4-B658-B91B6EC4B13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20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9C657DA-8ACE-4874-AD97-BE138C095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658" y="321241"/>
            <a:ext cx="3332416" cy="353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094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/>
              <a:t>Insert statement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/>
              <a:t>Insert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/>
              <a:t>Insert question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632120" y="456074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</a:t>
            </a:r>
            <a:endParaRPr lang="en-AU" dirty="0" smtClean="0"/>
          </a:p>
          <a:p>
            <a:r>
              <a:rPr lang="en-AU" dirty="0" smtClean="0"/>
              <a:t>Questions </a:t>
            </a:r>
          </a:p>
          <a:p>
            <a:r>
              <a:rPr lang="en-AU" dirty="0" smtClean="0"/>
              <a:t>and </a:t>
            </a:r>
            <a:r>
              <a:rPr lang="en-AU" dirty="0"/>
              <a:t>Statements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14E2CA-B630-4DC8-B435-ABEAE1AAE3E3}"/>
              </a:ext>
            </a:extLst>
          </p:cNvPr>
          <p:cNvSpPr txBox="1"/>
          <p:nvPr/>
        </p:nvSpPr>
        <p:spPr>
          <a:xfrm>
            <a:off x="632119" y="313418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/>
              <a:t>Insert statement here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3497AF-78C9-44B6-A06D-C91617B6A972}"/>
              </a:ext>
            </a:extLst>
          </p:cNvPr>
          <p:cNvCxnSpPr>
            <a:cxnSpLocks/>
          </p:cNvCxnSpPr>
          <p:nvPr/>
        </p:nvCxnSpPr>
        <p:spPr>
          <a:xfrm>
            <a:off x="632119" y="364452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CF2169-059F-4B32-9D66-DD381D3E5517}"/>
              </a:ext>
            </a:extLst>
          </p:cNvPr>
          <p:cNvSpPr txBox="1"/>
          <p:nvPr/>
        </p:nvSpPr>
        <p:spPr>
          <a:xfrm>
            <a:off x="10143366" y="291344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CB985-0BA0-4D30-99D4-B754C3D19BBB}"/>
              </a:ext>
            </a:extLst>
          </p:cNvPr>
          <p:cNvSpPr txBox="1"/>
          <p:nvPr/>
        </p:nvSpPr>
        <p:spPr>
          <a:xfrm>
            <a:off x="10160782" y="3959136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F956E-06AE-4765-A00E-B0DA70D1FD1C}"/>
              </a:ext>
            </a:extLst>
          </p:cNvPr>
          <p:cNvSpPr txBox="1"/>
          <p:nvPr/>
        </p:nvSpPr>
        <p:spPr>
          <a:xfrm>
            <a:off x="10160782" y="501058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B8F5D0-F051-4816-B0AA-9045E52BB2DF}"/>
              </a:ext>
            </a:extLst>
          </p:cNvPr>
          <p:cNvSpPr txBox="1"/>
          <p:nvPr/>
        </p:nvSpPr>
        <p:spPr>
          <a:xfrm>
            <a:off x="10143366" y="601915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867DBAA4-67EE-4E48-8480-4721E58D9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peech Bubble: Rectangle with Corners Rounded 6">
            <a:extLst>
              <a:ext uri="{FF2B5EF4-FFF2-40B4-BE49-F238E27FC236}">
                <a16:creationId xmlns:a16="http://schemas.microsoft.com/office/drawing/2014/main" id="{5A3AE7AA-D6C7-48CB-A229-99053AB132B8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2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2D6B43A-0E85-40F3-8B02-51CC6FA65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52" y="318527"/>
            <a:ext cx="2630958" cy="27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82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statement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632120" y="456074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</a:t>
            </a:r>
            <a:endParaRPr lang="en-AU" dirty="0" smtClean="0"/>
          </a:p>
          <a:p>
            <a:r>
              <a:rPr lang="en-AU" dirty="0" smtClean="0"/>
              <a:t>Questions </a:t>
            </a:r>
          </a:p>
          <a:p>
            <a:r>
              <a:rPr lang="en-AU" dirty="0" smtClean="0"/>
              <a:t>and </a:t>
            </a:r>
            <a:r>
              <a:rPr lang="en-AU" dirty="0"/>
              <a:t>Statements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14E2CA-B630-4DC8-B435-ABEAE1AAE3E3}"/>
              </a:ext>
            </a:extLst>
          </p:cNvPr>
          <p:cNvSpPr txBox="1"/>
          <p:nvPr/>
        </p:nvSpPr>
        <p:spPr>
          <a:xfrm>
            <a:off x="632119" y="313418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statement here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3497AF-78C9-44B6-A06D-C91617B6A972}"/>
              </a:ext>
            </a:extLst>
          </p:cNvPr>
          <p:cNvCxnSpPr>
            <a:cxnSpLocks/>
          </p:cNvCxnSpPr>
          <p:nvPr/>
        </p:nvCxnSpPr>
        <p:spPr>
          <a:xfrm>
            <a:off x="632119" y="364452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CF2169-059F-4B32-9D66-DD381D3E5517}"/>
              </a:ext>
            </a:extLst>
          </p:cNvPr>
          <p:cNvSpPr txBox="1"/>
          <p:nvPr/>
        </p:nvSpPr>
        <p:spPr>
          <a:xfrm>
            <a:off x="10143366" y="291344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CB985-0BA0-4D30-99D4-B754C3D19BBB}"/>
              </a:ext>
            </a:extLst>
          </p:cNvPr>
          <p:cNvSpPr txBox="1"/>
          <p:nvPr/>
        </p:nvSpPr>
        <p:spPr>
          <a:xfrm>
            <a:off x="10160782" y="3959136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F956E-06AE-4765-A00E-B0DA70D1FD1C}"/>
              </a:ext>
            </a:extLst>
          </p:cNvPr>
          <p:cNvSpPr txBox="1"/>
          <p:nvPr/>
        </p:nvSpPr>
        <p:spPr>
          <a:xfrm>
            <a:off x="10160782" y="501058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B8F5D0-F051-4816-B0AA-9045E52BB2DF}"/>
              </a:ext>
            </a:extLst>
          </p:cNvPr>
          <p:cNvSpPr txBox="1"/>
          <p:nvPr/>
        </p:nvSpPr>
        <p:spPr>
          <a:xfrm>
            <a:off x="10143366" y="601915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867DBAA4-67EE-4E48-8480-4721E58D9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peech Bubble: Rectangle with Corners Rounded 6">
            <a:extLst>
              <a:ext uri="{FF2B5EF4-FFF2-40B4-BE49-F238E27FC236}">
                <a16:creationId xmlns:a16="http://schemas.microsoft.com/office/drawing/2014/main" id="{07849662-8F9A-40CB-BB3B-A28ACB0485C5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2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B979C322-7D7B-4170-9C12-CE5EFD6A0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52" y="318527"/>
            <a:ext cx="2630958" cy="27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83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statement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404BE-27B0-4CB6-9F80-6211A961E453}"/>
              </a:ext>
            </a:extLst>
          </p:cNvPr>
          <p:cNvCxnSpPr>
            <a:cxnSpLocks/>
          </p:cNvCxnSpPr>
          <p:nvPr/>
        </p:nvCxnSpPr>
        <p:spPr>
          <a:xfrm>
            <a:off x="632120" y="4560748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38C11-92CC-4008-84EA-5F9683E8456F}"/>
              </a:ext>
            </a:extLst>
          </p:cNvPr>
          <p:cNvCxnSpPr>
            <a:cxnSpLocks/>
          </p:cNvCxnSpPr>
          <p:nvPr/>
        </p:nvCxnSpPr>
        <p:spPr>
          <a:xfrm>
            <a:off x="677333" y="6672009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</a:t>
            </a:r>
            <a:endParaRPr lang="en-AU" dirty="0" smtClean="0"/>
          </a:p>
          <a:p>
            <a:r>
              <a:rPr lang="en-AU" dirty="0" smtClean="0"/>
              <a:t>Questions </a:t>
            </a:r>
          </a:p>
          <a:p>
            <a:r>
              <a:rPr lang="en-AU" dirty="0" smtClean="0"/>
              <a:t>and </a:t>
            </a:r>
            <a:r>
              <a:rPr lang="en-AU" dirty="0"/>
              <a:t>Statements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14E2CA-B630-4DC8-B435-ABEAE1AAE3E3}"/>
              </a:ext>
            </a:extLst>
          </p:cNvPr>
          <p:cNvSpPr txBox="1"/>
          <p:nvPr/>
        </p:nvSpPr>
        <p:spPr>
          <a:xfrm>
            <a:off x="632119" y="313418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statement here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3497AF-78C9-44B6-A06D-C91617B6A972}"/>
              </a:ext>
            </a:extLst>
          </p:cNvPr>
          <p:cNvCxnSpPr>
            <a:cxnSpLocks/>
          </p:cNvCxnSpPr>
          <p:nvPr/>
        </p:nvCxnSpPr>
        <p:spPr>
          <a:xfrm>
            <a:off x="632119" y="364452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CF2169-059F-4B32-9D66-DD381D3E5517}"/>
              </a:ext>
            </a:extLst>
          </p:cNvPr>
          <p:cNvSpPr txBox="1"/>
          <p:nvPr/>
        </p:nvSpPr>
        <p:spPr>
          <a:xfrm>
            <a:off x="10143366" y="291344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CB985-0BA0-4D30-99D4-B754C3D19BBB}"/>
              </a:ext>
            </a:extLst>
          </p:cNvPr>
          <p:cNvSpPr txBox="1"/>
          <p:nvPr/>
        </p:nvSpPr>
        <p:spPr>
          <a:xfrm>
            <a:off x="10160782" y="3959136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S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F956E-06AE-4765-A00E-B0DA70D1FD1C}"/>
              </a:ext>
            </a:extLst>
          </p:cNvPr>
          <p:cNvSpPr txBox="1"/>
          <p:nvPr/>
        </p:nvSpPr>
        <p:spPr>
          <a:xfrm>
            <a:off x="10160782" y="5010588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B8F5D0-F051-4816-B0AA-9045E52BB2DF}"/>
              </a:ext>
            </a:extLst>
          </p:cNvPr>
          <p:cNvSpPr txBox="1"/>
          <p:nvPr/>
        </p:nvSpPr>
        <p:spPr>
          <a:xfrm>
            <a:off x="10143366" y="6019151"/>
            <a:ext cx="42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4" name="Picture 2" descr="cartoon galery net: Cartoon Paper Writing">
            <a:extLst>
              <a:ext uri="{FF2B5EF4-FFF2-40B4-BE49-F238E27FC236}">
                <a16:creationId xmlns:a16="http://schemas.microsoft.com/office/drawing/2014/main" id="{15FF7FAE-AC7F-4434-B496-6CA94BE84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113696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Speech Bubble: Rectangle with Corners Rounded 6">
            <a:extLst>
              <a:ext uri="{FF2B5EF4-FFF2-40B4-BE49-F238E27FC236}">
                <a16:creationId xmlns:a16="http://schemas.microsoft.com/office/drawing/2014/main" id="{E690B71E-7497-44DA-B926-82AB878FA643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23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2B3DBBD-6121-4F8F-ACA6-C1E6BE118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52" y="318527"/>
            <a:ext cx="2630958" cy="27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13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8710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/>
              <a:t>Insert answer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819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/>
              <a:t>Insert answer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Questions to Answers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14E2CA-B630-4DC8-B435-ABEAE1AAE3E3}"/>
              </a:ext>
            </a:extLst>
          </p:cNvPr>
          <p:cNvSpPr txBox="1"/>
          <p:nvPr/>
        </p:nvSpPr>
        <p:spPr>
          <a:xfrm>
            <a:off x="632119" y="313418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Insert question here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3497AF-78C9-44B6-A06D-C91617B6A972}"/>
              </a:ext>
            </a:extLst>
          </p:cNvPr>
          <p:cNvCxnSpPr>
            <a:cxnSpLocks/>
          </p:cNvCxnSpPr>
          <p:nvPr/>
        </p:nvCxnSpPr>
        <p:spPr>
          <a:xfrm>
            <a:off x="632119" y="364452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CF2169-059F-4B32-9D66-DD381D3E5517}"/>
              </a:ext>
            </a:extLst>
          </p:cNvPr>
          <p:cNvSpPr txBox="1"/>
          <p:nvPr/>
        </p:nvSpPr>
        <p:spPr>
          <a:xfrm>
            <a:off x="92564" y="3015218"/>
            <a:ext cx="76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CB985-0BA0-4D30-99D4-B754C3D19BBB}"/>
              </a:ext>
            </a:extLst>
          </p:cNvPr>
          <p:cNvSpPr txBox="1"/>
          <p:nvPr/>
        </p:nvSpPr>
        <p:spPr>
          <a:xfrm>
            <a:off x="109980" y="3965663"/>
            <a:ext cx="56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A: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F956E-06AE-4765-A00E-B0DA70D1FD1C}"/>
              </a:ext>
            </a:extLst>
          </p:cNvPr>
          <p:cNvSpPr txBox="1"/>
          <p:nvPr/>
        </p:nvSpPr>
        <p:spPr>
          <a:xfrm>
            <a:off x="109980" y="5017115"/>
            <a:ext cx="74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B8F5D0-F051-4816-B0AA-9045E52BB2DF}"/>
              </a:ext>
            </a:extLst>
          </p:cNvPr>
          <p:cNvSpPr txBox="1"/>
          <p:nvPr/>
        </p:nvSpPr>
        <p:spPr>
          <a:xfrm>
            <a:off x="92564" y="6025678"/>
            <a:ext cx="58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A: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A2F90457-62F0-4095-BA2F-C889BA051A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peech Bubble: Rectangle with Corners Rounded 6">
            <a:extLst>
              <a:ext uri="{FF2B5EF4-FFF2-40B4-BE49-F238E27FC236}">
                <a16:creationId xmlns:a16="http://schemas.microsoft.com/office/drawing/2014/main" id="{FE0A3092-E943-4645-A69D-01FE860F6E6F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25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3BE724AF-D93E-4C7D-A9BC-3807E808B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8ACD59-A454-4E0A-9076-7529ABCBE290}"/>
              </a:ext>
            </a:extLst>
          </p:cNvPr>
          <p:cNvSpPr txBox="1"/>
          <p:nvPr/>
        </p:nvSpPr>
        <p:spPr>
          <a:xfrm>
            <a:off x="632120" y="4050412"/>
            <a:ext cx="8710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answer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93B14-7A9D-4BD3-8FE5-5CC98431B933}"/>
              </a:ext>
            </a:extLst>
          </p:cNvPr>
          <p:cNvSpPr txBox="1"/>
          <p:nvPr/>
        </p:nvSpPr>
        <p:spPr>
          <a:xfrm>
            <a:off x="632119" y="5076549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54F3C0-0BC7-4584-9F50-4B26997E05B6}"/>
              </a:ext>
            </a:extLst>
          </p:cNvPr>
          <p:cNvSpPr txBox="1"/>
          <p:nvPr/>
        </p:nvSpPr>
        <p:spPr>
          <a:xfrm>
            <a:off x="677333" y="6115198"/>
            <a:ext cx="819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/>
              <a:t>Insert answer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5B6A38-6A51-4F23-8E4F-87ACB93FC7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69" t="17762" r="48947" b="9991"/>
          <a:stretch/>
        </p:blipFill>
        <p:spPr>
          <a:xfrm>
            <a:off x="11030533" y="2220791"/>
            <a:ext cx="1157145" cy="221874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19775B4-5EB2-4BC1-A834-CFA0C4E0D8AE}"/>
              </a:ext>
            </a:extLst>
          </p:cNvPr>
          <p:cNvCxnSpPr>
            <a:cxnSpLocks/>
          </p:cNvCxnSpPr>
          <p:nvPr/>
        </p:nvCxnSpPr>
        <p:spPr>
          <a:xfrm>
            <a:off x="677333" y="5627301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BC889588-24F3-42A7-8B52-337BCECF54F2}"/>
              </a:ext>
            </a:extLst>
          </p:cNvPr>
          <p:cNvSpPr txBox="1">
            <a:spLocks/>
          </p:cNvSpPr>
          <p:nvPr/>
        </p:nvSpPr>
        <p:spPr>
          <a:xfrm>
            <a:off x="514933" y="361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Developing </a:t>
            </a:r>
            <a:endParaRPr lang="en-AU" dirty="0" smtClean="0"/>
          </a:p>
          <a:p>
            <a:r>
              <a:rPr lang="en-AU" dirty="0" smtClean="0"/>
              <a:t>Questions </a:t>
            </a:r>
          </a:p>
          <a:p>
            <a:r>
              <a:rPr lang="en-AU" dirty="0" smtClean="0"/>
              <a:t>to </a:t>
            </a:r>
            <a:r>
              <a:rPr lang="en-AU" dirty="0"/>
              <a:t>Answers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14E2CA-B630-4DC8-B435-ABEAE1AAE3E3}"/>
              </a:ext>
            </a:extLst>
          </p:cNvPr>
          <p:cNvSpPr txBox="1"/>
          <p:nvPr/>
        </p:nvSpPr>
        <p:spPr>
          <a:xfrm>
            <a:off x="632119" y="3134188"/>
            <a:ext cx="7376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Insert student question here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E3497AF-78C9-44B6-A06D-C91617B6A972}"/>
              </a:ext>
            </a:extLst>
          </p:cNvPr>
          <p:cNvCxnSpPr>
            <a:cxnSpLocks/>
          </p:cNvCxnSpPr>
          <p:nvPr/>
        </p:nvCxnSpPr>
        <p:spPr>
          <a:xfrm>
            <a:off x="632119" y="3644524"/>
            <a:ext cx="90638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ECF2169-059F-4B32-9D66-DD381D3E5517}"/>
              </a:ext>
            </a:extLst>
          </p:cNvPr>
          <p:cNvSpPr txBox="1"/>
          <p:nvPr/>
        </p:nvSpPr>
        <p:spPr>
          <a:xfrm>
            <a:off x="92564" y="3015218"/>
            <a:ext cx="76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BCB985-0BA0-4D30-99D4-B754C3D19BBB}"/>
              </a:ext>
            </a:extLst>
          </p:cNvPr>
          <p:cNvSpPr txBox="1"/>
          <p:nvPr/>
        </p:nvSpPr>
        <p:spPr>
          <a:xfrm>
            <a:off x="109980" y="3965663"/>
            <a:ext cx="567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A: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F956E-06AE-4765-A00E-B0DA70D1FD1C}"/>
              </a:ext>
            </a:extLst>
          </p:cNvPr>
          <p:cNvSpPr txBox="1"/>
          <p:nvPr/>
        </p:nvSpPr>
        <p:spPr>
          <a:xfrm>
            <a:off x="109980" y="5017115"/>
            <a:ext cx="74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Q: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B8F5D0-F051-4816-B0AA-9045E52BB2DF}"/>
              </a:ext>
            </a:extLst>
          </p:cNvPr>
          <p:cNvSpPr txBox="1"/>
          <p:nvPr/>
        </p:nvSpPr>
        <p:spPr>
          <a:xfrm>
            <a:off x="92564" y="6025678"/>
            <a:ext cx="584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404040"/>
                </a:solidFill>
                <a:latin typeface="+mj-lt"/>
              </a:rPr>
              <a:t>A:</a:t>
            </a:r>
            <a:endParaRPr lang="en-AU" sz="4000" dirty="0">
              <a:solidFill>
                <a:srgbClr val="404040"/>
              </a:solidFill>
              <a:latin typeface="+mj-lt"/>
            </a:endParaRPr>
          </a:p>
        </p:txBody>
      </p:sp>
      <p:pic>
        <p:nvPicPr>
          <p:cNvPr id="2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A2F90457-62F0-4095-BA2F-C889BA051A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peech Bubble: Rectangle with Corners Rounded 6">
            <a:extLst>
              <a:ext uri="{FF2B5EF4-FFF2-40B4-BE49-F238E27FC236}">
                <a16:creationId xmlns:a16="http://schemas.microsoft.com/office/drawing/2014/main" id="{919BEFF3-6E2D-4312-9079-F5589FE175DC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2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1A97C9CC-AB68-4BB2-8D10-D10C9A9B8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nsert Picture Here - Album on Imgur">
            <a:extLst>
              <a:ext uri="{FF2B5EF4-FFF2-40B4-BE49-F238E27FC236}">
                <a16:creationId xmlns:a16="http://schemas.microsoft.com/office/drawing/2014/main" id="{0A397869-D52D-4141-B099-F74EC0A54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52" y="318527"/>
            <a:ext cx="2630958" cy="279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basic conjunctions </a:t>
            </a:r>
            <a:br>
              <a:rPr lang="en-AU" b="1" dirty="0" smtClean="0"/>
            </a:br>
            <a:r>
              <a:rPr lang="en-AU" b="1" dirty="0" smtClean="0"/>
              <a:t>(but, because, so)?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637"/>
            <a:ext cx="10973844" cy="418532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give more information to the reader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Helps us write complex sentences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think about a reason for, a change of direction, </a:t>
            </a:r>
            <a:br>
              <a:rPr lang="en-AU" sz="3200" dirty="0" smtClean="0"/>
            </a:br>
            <a:r>
              <a:rPr lang="en-AU" sz="3200" dirty="0" smtClean="0"/>
              <a:t>   and an effect of an idea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Makes us better readers</a:t>
            </a:r>
            <a:endParaRPr lang="en-AU" sz="3200" dirty="0"/>
          </a:p>
        </p:txBody>
      </p:sp>
      <p:pic>
        <p:nvPicPr>
          <p:cNvPr id="1028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7200" b="1" dirty="0"/>
              <a:t>because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2664169"/>
            <a:ext cx="9753599" cy="310198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AU" sz="4400" dirty="0"/>
              <a:t>conjunction</a:t>
            </a:r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4000" i="1" dirty="0"/>
              <a:t>Tells us </a:t>
            </a:r>
            <a:r>
              <a:rPr lang="en-AU" sz="4000" b="1" i="1" u="sng" dirty="0"/>
              <a:t>why</a:t>
            </a:r>
            <a:r>
              <a:rPr lang="en-AU" sz="4000" i="1" dirty="0"/>
              <a:t> something has happened</a:t>
            </a:r>
          </a:p>
          <a:p>
            <a:pPr marL="0" indent="0" algn="ctr">
              <a:buNone/>
            </a:pPr>
            <a:endParaRPr lang="en-AU" sz="4000" i="1" dirty="0"/>
          </a:p>
          <a:p>
            <a:pPr marL="0" indent="0" algn="ctr">
              <a:buNone/>
            </a:pPr>
            <a:r>
              <a:rPr lang="en-AU" sz="4000" i="1" dirty="0">
                <a:solidFill>
                  <a:srgbClr val="002060"/>
                </a:solidFill>
              </a:rPr>
              <a:t>The dog ran away because the gate was left open.</a:t>
            </a:r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29" y="2493976"/>
            <a:ext cx="811076" cy="8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5FB94B93-B9FC-46BB-A0B3-7B4FCEEEA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5E99EDD-33F6-470C-BD3C-6ED078E80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AU" b="1" dirty="0"/>
              <a:t>The Writing Revolution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Sentence </a:t>
            </a:r>
            <a:r>
              <a:rPr lang="en-AU" dirty="0" smtClean="0"/>
              <a:t>Level / Sentence Expansion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98871" y="2154353"/>
            <a:ext cx="1055492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/>
              <a:t>Sentences are the basic building blocks of </a:t>
            </a:r>
            <a:r>
              <a:rPr lang="en-AU" sz="3600" dirty="0" smtClean="0"/>
              <a:t>writing.</a:t>
            </a:r>
          </a:p>
          <a:p>
            <a:endParaRPr lang="en-AU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Sentence level activities can be used to </a:t>
            </a:r>
            <a:r>
              <a:rPr lang="en-AU" sz="3600" dirty="0"/>
              <a:t>teach grammar and language </a:t>
            </a:r>
            <a:r>
              <a:rPr lang="en-AU" sz="3600" dirty="0" smtClean="0"/>
              <a:t>conventions.</a:t>
            </a:r>
          </a:p>
          <a:p>
            <a:endParaRPr lang="en-AU" sz="1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AU" sz="3600" dirty="0" smtClean="0"/>
              <a:t>Embed sentence activities in the content you are teaching.</a:t>
            </a:r>
            <a:endParaRPr lang="en-AU" sz="3600" dirty="0"/>
          </a:p>
        </p:txBody>
      </p:sp>
      <p:pic>
        <p:nvPicPr>
          <p:cNvPr id="7" name="Picture 2" descr="The Writing Revolution, A Guide to Advancing Thinking Through Writing in  All Subjects and Grades by Judith C. Hochman | 9781119364917 | Booktopia">
            <a:extLst>
              <a:ext uri="{FF2B5EF4-FFF2-40B4-BE49-F238E27FC236}">
                <a16:creationId xmlns:a16="http://schemas.microsoft.com/office/drawing/2014/main" id="{453AD408-6F66-413C-AB56-B0DF7E37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709" y="5016675"/>
            <a:ext cx="1442291" cy="18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ction Button: Information 9">
            <a:hlinkClick r:id="" action="ppaction://noaction" highlightClick="1"/>
          </p:cNvPr>
          <p:cNvSpPr/>
          <p:nvPr/>
        </p:nvSpPr>
        <p:spPr>
          <a:xfrm>
            <a:off x="10225548" y="510137"/>
            <a:ext cx="1020098" cy="103553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10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7200" b="1" dirty="0"/>
              <a:t>but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2664169"/>
            <a:ext cx="9753599" cy="3699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400" dirty="0"/>
              <a:t>conjunction</a:t>
            </a:r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4000" i="1" dirty="0"/>
              <a:t>Indicates a </a:t>
            </a:r>
            <a:r>
              <a:rPr lang="en-AU" sz="4000" b="1" i="1" u="sng" dirty="0"/>
              <a:t>change of direction</a:t>
            </a:r>
          </a:p>
          <a:p>
            <a:pPr marL="0" indent="0" algn="ctr">
              <a:buNone/>
            </a:pPr>
            <a:r>
              <a:rPr lang="en-AU" sz="4000" i="1" dirty="0"/>
              <a:t> </a:t>
            </a:r>
          </a:p>
          <a:p>
            <a:pPr marL="0" indent="0" algn="ctr">
              <a:buNone/>
            </a:pPr>
            <a:r>
              <a:rPr lang="en-AU" sz="4000" i="1" dirty="0">
                <a:solidFill>
                  <a:srgbClr val="002060"/>
                </a:solidFill>
              </a:rPr>
              <a:t>I am hungry, but there is no food in the fridge. </a:t>
            </a:r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019" y="2519028"/>
            <a:ext cx="811076" cy="8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3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5FB94B93-B9FC-46BB-A0B3-7B4FCEEEA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8F60B0F-2E37-4574-9766-151073636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9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7200" b="1" dirty="0"/>
              <a:t>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2664169"/>
            <a:ext cx="9753599" cy="3625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400" dirty="0"/>
              <a:t>conjunction</a:t>
            </a:r>
          </a:p>
          <a:p>
            <a:pPr marL="0" indent="0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4000" i="1" dirty="0"/>
              <a:t>Indicates a </a:t>
            </a:r>
            <a:r>
              <a:rPr lang="en-AU" sz="4000" b="1" i="1" u="sng" dirty="0"/>
              <a:t>cause and effect</a:t>
            </a:r>
          </a:p>
          <a:p>
            <a:pPr marL="0" indent="0" algn="ctr">
              <a:buNone/>
            </a:pPr>
            <a:endParaRPr lang="en-AU" sz="4000" i="1" dirty="0"/>
          </a:p>
          <a:p>
            <a:pPr marL="0" indent="0" algn="ctr">
              <a:buNone/>
            </a:pPr>
            <a:r>
              <a:rPr lang="en-AU" sz="4000" i="1" dirty="0">
                <a:solidFill>
                  <a:srgbClr val="002060"/>
                </a:solidFill>
              </a:rPr>
              <a:t>I missed the bus, so I walked to school.</a:t>
            </a:r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914" y="2493976"/>
            <a:ext cx="811076" cy="8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5FB94B93-B9FC-46BB-A0B3-7B4FCEEEA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2AEC0A94-CBB1-48A5-BFD7-F9BE476A9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9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because, but, so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050" y="2360024"/>
            <a:ext cx="10475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 </a:t>
            </a:r>
            <a:r>
              <a:rPr lang="en-AU" sz="3600" dirty="0">
                <a:solidFill>
                  <a:srgbClr val="404040"/>
                </a:solidFill>
              </a:rPr>
              <a:t>because</a:t>
            </a:r>
            <a:endParaRPr lang="en-AU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48" y="3849189"/>
            <a:ext cx="10668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but</a:t>
            </a:r>
            <a:endParaRPr lang="en-A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049" y="5338355"/>
            <a:ext cx="11495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so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72F044-8E8C-4A66-90B1-8DDB09375212}"/>
              </a:ext>
            </a:extLst>
          </p:cNvPr>
          <p:cNvSpPr txBox="1"/>
          <p:nvPr/>
        </p:nvSpPr>
        <p:spPr>
          <a:xfrm>
            <a:off x="357047" y="2868645"/>
            <a:ext cx="86961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accent5">
                    <a:lumMod val="75000"/>
                  </a:schemeClr>
                </a:solidFill>
              </a:rPr>
              <a:t>Insert rest of stem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9EDF87-6A7F-4708-941F-9E0EC0AF0CF5}"/>
              </a:ext>
            </a:extLst>
          </p:cNvPr>
          <p:cNvSpPr txBox="1"/>
          <p:nvPr/>
        </p:nvSpPr>
        <p:spPr>
          <a:xfrm>
            <a:off x="357047" y="4350904"/>
            <a:ext cx="9110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accent5">
                    <a:lumMod val="75000"/>
                  </a:schemeClr>
                </a:solidFill>
              </a:rPr>
              <a:t>Insert rest of stem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6888A3-9EA8-4A28-BDCE-D7EB1ED8CFB3}"/>
              </a:ext>
            </a:extLst>
          </p:cNvPr>
          <p:cNvSpPr txBox="1"/>
          <p:nvPr/>
        </p:nvSpPr>
        <p:spPr>
          <a:xfrm>
            <a:off x="339634" y="5870393"/>
            <a:ext cx="9642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accent5">
                    <a:lumMod val="75000"/>
                  </a:schemeClr>
                </a:solidFill>
              </a:rPr>
              <a:t>Insert rest of stem here</a:t>
            </a:r>
          </a:p>
        </p:txBody>
      </p:sp>
      <p:sp>
        <p:nvSpPr>
          <p:cNvPr id="21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22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5FB94B93-B9FC-46BB-A0B3-7B4FCEEEA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olk Tales &amp;amp; Fables of Europe : Barbara Hayes : 9780791027561">
            <a:extLst>
              <a:ext uri="{FF2B5EF4-FFF2-40B4-BE49-F238E27FC236}">
                <a16:creationId xmlns:a16="http://schemas.microsoft.com/office/drawing/2014/main" id="{7179C616-83B1-4A95-90E8-FF6D96CF7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268" y="5418281"/>
            <a:ext cx="952669" cy="137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3660F40-CFF4-459F-90D9-8E5474B41203}"/>
              </a:ext>
            </a:extLst>
          </p:cNvPr>
          <p:cNvCxnSpPr/>
          <p:nvPr/>
        </p:nvCxnSpPr>
        <p:spPr>
          <a:xfrm>
            <a:off x="6079299" y="2868645"/>
            <a:ext cx="40553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F021FB-D93F-47C2-AEF8-18A2302E5AC9}"/>
              </a:ext>
            </a:extLst>
          </p:cNvPr>
          <p:cNvCxnSpPr>
            <a:cxnSpLocks/>
          </p:cNvCxnSpPr>
          <p:nvPr/>
        </p:nvCxnSpPr>
        <p:spPr>
          <a:xfrm>
            <a:off x="357047" y="338756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77648C5-5CD3-4DF6-B0F0-DE8D8C8C0119}"/>
              </a:ext>
            </a:extLst>
          </p:cNvPr>
          <p:cNvCxnSpPr>
            <a:cxnSpLocks/>
          </p:cNvCxnSpPr>
          <p:nvPr/>
        </p:nvCxnSpPr>
        <p:spPr>
          <a:xfrm>
            <a:off x="5317299" y="4339060"/>
            <a:ext cx="4817301" cy="118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D0911F7-F86E-47F5-B79D-9322ACAF9410}"/>
              </a:ext>
            </a:extLst>
          </p:cNvPr>
          <p:cNvCxnSpPr>
            <a:cxnSpLocks/>
          </p:cNvCxnSpPr>
          <p:nvPr/>
        </p:nvCxnSpPr>
        <p:spPr>
          <a:xfrm>
            <a:off x="357047" y="4850064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C3731E9-D2BA-45EC-89E5-624F77DF3225}"/>
              </a:ext>
            </a:extLst>
          </p:cNvPr>
          <p:cNvCxnSpPr>
            <a:cxnSpLocks/>
          </p:cNvCxnSpPr>
          <p:nvPr/>
        </p:nvCxnSpPr>
        <p:spPr>
          <a:xfrm>
            <a:off x="5126799" y="5870393"/>
            <a:ext cx="5007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8A19EFA-4E1A-4A86-BE92-3E076927CA0B}"/>
              </a:ext>
            </a:extLst>
          </p:cNvPr>
          <p:cNvCxnSpPr>
            <a:cxnSpLocks/>
          </p:cNvCxnSpPr>
          <p:nvPr/>
        </p:nvCxnSpPr>
        <p:spPr>
          <a:xfrm>
            <a:off x="357047" y="640900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56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because, but, so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57050" y="2360024"/>
            <a:ext cx="11150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 </a:t>
            </a:r>
            <a:r>
              <a:rPr lang="en-AU" sz="3600" dirty="0">
                <a:solidFill>
                  <a:srgbClr val="404040"/>
                </a:solidFill>
              </a:rPr>
              <a:t>because</a:t>
            </a:r>
            <a:endParaRPr lang="en-AU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48" y="3849189"/>
            <a:ext cx="1115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but</a:t>
            </a:r>
            <a:endParaRPr lang="en-A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049" y="5338355"/>
            <a:ext cx="11495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so</a:t>
            </a:r>
          </a:p>
        </p:txBody>
      </p:sp>
      <p:pic>
        <p:nvPicPr>
          <p:cNvPr id="10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9D57F0-A27B-4E85-828F-7C4D477E0C4D}"/>
              </a:ext>
            </a:extLst>
          </p:cNvPr>
          <p:cNvCxnSpPr>
            <a:cxnSpLocks/>
          </p:cNvCxnSpPr>
          <p:nvPr/>
        </p:nvCxnSpPr>
        <p:spPr>
          <a:xfrm>
            <a:off x="6096000" y="2780778"/>
            <a:ext cx="4038600" cy="15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6112D87-2428-410A-9702-FFCB75A5FBB4}"/>
              </a:ext>
            </a:extLst>
          </p:cNvPr>
          <p:cNvCxnSpPr>
            <a:cxnSpLocks/>
          </p:cNvCxnSpPr>
          <p:nvPr/>
        </p:nvCxnSpPr>
        <p:spPr>
          <a:xfrm>
            <a:off x="357047" y="338756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0E063F-44AA-4364-9ABC-A0DBA5434798}"/>
              </a:ext>
            </a:extLst>
          </p:cNvPr>
          <p:cNvCxnSpPr>
            <a:cxnSpLocks/>
          </p:cNvCxnSpPr>
          <p:nvPr/>
        </p:nvCxnSpPr>
        <p:spPr>
          <a:xfrm>
            <a:off x="5361140" y="4296427"/>
            <a:ext cx="4773460" cy="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EFB943-3EE5-42E9-AF73-88ECCFB0C4D2}"/>
              </a:ext>
            </a:extLst>
          </p:cNvPr>
          <p:cNvCxnSpPr>
            <a:cxnSpLocks/>
          </p:cNvCxnSpPr>
          <p:nvPr/>
        </p:nvCxnSpPr>
        <p:spPr>
          <a:xfrm>
            <a:off x="357047" y="4850064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D5E23E8-D157-4B3C-8A5F-3F56C96D1773}"/>
              </a:ext>
            </a:extLst>
          </p:cNvPr>
          <p:cNvCxnSpPr>
            <a:cxnSpLocks/>
          </p:cNvCxnSpPr>
          <p:nvPr/>
        </p:nvCxnSpPr>
        <p:spPr>
          <a:xfrm flipV="1">
            <a:off x="5110619" y="5817947"/>
            <a:ext cx="5023981" cy="6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D400BEF-1028-4C43-9B7E-E0AB14D3E02E}"/>
              </a:ext>
            </a:extLst>
          </p:cNvPr>
          <p:cNvCxnSpPr>
            <a:cxnSpLocks/>
          </p:cNvCxnSpPr>
          <p:nvPr/>
        </p:nvCxnSpPr>
        <p:spPr>
          <a:xfrm>
            <a:off x="357047" y="640900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894D476-4DA1-47AB-A088-F26B83C3C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0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because, but, so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57050" y="2360024"/>
            <a:ext cx="11150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 </a:t>
            </a:r>
            <a:r>
              <a:rPr lang="en-AU" sz="3600" dirty="0">
                <a:solidFill>
                  <a:srgbClr val="404040"/>
                </a:solidFill>
              </a:rPr>
              <a:t>because</a:t>
            </a:r>
            <a:endParaRPr lang="en-AU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48" y="3849189"/>
            <a:ext cx="1115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but</a:t>
            </a:r>
            <a:endParaRPr lang="en-AU" sz="36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049" y="5338355"/>
            <a:ext cx="11495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stem, </a:t>
            </a:r>
            <a:r>
              <a:rPr lang="en-AU" sz="3600" dirty="0">
                <a:solidFill>
                  <a:srgbClr val="404040"/>
                </a:solidFill>
              </a:rPr>
              <a:t>so</a:t>
            </a:r>
          </a:p>
        </p:txBody>
      </p:sp>
      <p:pic>
        <p:nvPicPr>
          <p:cNvPr id="16" name="Picture 2" descr="cartoon galery net: Cartoon Paper Writing">
            <a:extLst>
              <a:ext uri="{FF2B5EF4-FFF2-40B4-BE49-F238E27FC236}">
                <a16:creationId xmlns:a16="http://schemas.microsoft.com/office/drawing/2014/main" id="{F221AD88-2CCE-487F-9C9B-F5B30497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3842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2B4E04-BC90-4F3D-9FD0-9B59598CFFD7}"/>
              </a:ext>
            </a:extLst>
          </p:cNvPr>
          <p:cNvCxnSpPr>
            <a:cxnSpLocks/>
          </p:cNvCxnSpPr>
          <p:nvPr/>
        </p:nvCxnSpPr>
        <p:spPr>
          <a:xfrm>
            <a:off x="6096000" y="2780778"/>
            <a:ext cx="4038600" cy="157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CF94D6-C654-4B35-9A00-E9F6611D67C8}"/>
              </a:ext>
            </a:extLst>
          </p:cNvPr>
          <p:cNvCxnSpPr>
            <a:cxnSpLocks/>
          </p:cNvCxnSpPr>
          <p:nvPr/>
        </p:nvCxnSpPr>
        <p:spPr>
          <a:xfrm>
            <a:off x="357047" y="338756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AF0543-CCE2-41CD-9006-E4D3EE3F485E}"/>
              </a:ext>
            </a:extLst>
          </p:cNvPr>
          <p:cNvCxnSpPr>
            <a:cxnSpLocks/>
          </p:cNvCxnSpPr>
          <p:nvPr/>
        </p:nvCxnSpPr>
        <p:spPr>
          <a:xfrm>
            <a:off x="5373666" y="4296427"/>
            <a:ext cx="4760934" cy="6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935F68B-694A-4AC1-8C14-E1B09005FB5E}"/>
              </a:ext>
            </a:extLst>
          </p:cNvPr>
          <p:cNvCxnSpPr>
            <a:cxnSpLocks/>
          </p:cNvCxnSpPr>
          <p:nvPr/>
        </p:nvCxnSpPr>
        <p:spPr>
          <a:xfrm>
            <a:off x="357047" y="4850064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867DE7-7084-416D-AE62-93D92A21D892}"/>
              </a:ext>
            </a:extLst>
          </p:cNvPr>
          <p:cNvCxnSpPr>
            <a:cxnSpLocks/>
          </p:cNvCxnSpPr>
          <p:nvPr/>
        </p:nvCxnSpPr>
        <p:spPr>
          <a:xfrm flipV="1">
            <a:off x="5198301" y="5817947"/>
            <a:ext cx="4936299" cy="66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BAFC78-5F84-4B82-8A49-AE3C7ECC4A23}"/>
              </a:ext>
            </a:extLst>
          </p:cNvPr>
          <p:cNvCxnSpPr>
            <a:cxnSpLocks/>
          </p:cNvCxnSpPr>
          <p:nvPr/>
        </p:nvCxnSpPr>
        <p:spPr>
          <a:xfrm>
            <a:off x="357047" y="6409002"/>
            <a:ext cx="97775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A76376FB-6D53-46FA-B27A-C4E1A1416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61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subordinating conjunctions?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637"/>
            <a:ext cx="10973844" cy="46972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give more information to the reader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write complex sentences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vary our sentences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gives us one way to write a topic or concluding sentence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gives us one way to write a Thesis Statement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write like writers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makes us better readers</a:t>
            </a:r>
            <a:endParaRPr lang="en-AU" sz="3200" dirty="0"/>
          </a:p>
        </p:txBody>
      </p:sp>
      <p:pic>
        <p:nvPicPr>
          <p:cNvPr id="1028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C92A-9B6E-4ABC-9082-819C3F2C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10 Most Common Subordinating Conjunctions</a:t>
            </a:r>
          </a:p>
        </p:txBody>
      </p:sp>
      <p:pic>
        <p:nvPicPr>
          <p:cNvPr id="5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8FC2C55F-59D6-4CFB-A7EF-47BC7B3F0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6">
            <a:extLst>
              <a:ext uri="{FF2B5EF4-FFF2-40B4-BE49-F238E27FC236}">
                <a16:creationId xmlns:a16="http://schemas.microsoft.com/office/drawing/2014/main" id="{823A268E-463F-4961-8D9A-07D0139E139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8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2084CB98-908B-48DC-B736-99850A15E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16963"/>
              </p:ext>
            </p:extLst>
          </p:nvPr>
        </p:nvGraphicFramePr>
        <p:xfrm>
          <a:off x="2157869" y="2283165"/>
          <a:ext cx="8128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74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65730247"/>
                    </a:ext>
                  </a:extLst>
                </a:gridCol>
              </a:tblGrid>
              <a:tr h="683250">
                <a:tc>
                  <a:txBody>
                    <a:bodyPr/>
                    <a:lstStyle/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After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Before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If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While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Although</a:t>
                      </a:r>
                      <a:endParaRPr lang="en-AU" sz="4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Even though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Unless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Since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When</a:t>
                      </a:r>
                    </a:p>
                    <a:p>
                      <a:r>
                        <a:rPr lang="en-AU" sz="4400" dirty="0" smtClean="0">
                          <a:solidFill>
                            <a:srgbClr val="0070C0"/>
                          </a:solidFill>
                        </a:rPr>
                        <a:t>Whenever </a:t>
                      </a:r>
                      <a:endParaRPr lang="en-AU" sz="44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75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BBA9-23D0-461B-A5E6-F375C319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Subordinating Conjunctions</a:t>
            </a:r>
            <a:br>
              <a:rPr lang="en-AU" dirty="0"/>
            </a:br>
            <a:r>
              <a:rPr lang="en-AU" dirty="0"/>
              <a:t>Chronology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47E5DD-F768-47CE-9F91-A4C691E74F5B}"/>
              </a:ext>
            </a:extLst>
          </p:cNvPr>
          <p:cNvSpPr txBox="1"/>
          <p:nvPr/>
        </p:nvSpPr>
        <p:spPr>
          <a:xfrm>
            <a:off x="5095775" y="2656120"/>
            <a:ext cx="365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132DE-E483-4BAD-BD85-6BFE2F20BDD9}"/>
              </a:ext>
            </a:extLst>
          </p:cNvPr>
          <p:cNvSpPr txBox="1"/>
          <p:nvPr/>
        </p:nvSpPr>
        <p:spPr>
          <a:xfrm>
            <a:off x="4736590" y="386760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87B7A1-BA01-43E2-A7F4-83D20F111F30}"/>
              </a:ext>
            </a:extLst>
          </p:cNvPr>
          <p:cNvSpPr txBox="1"/>
          <p:nvPr/>
        </p:nvSpPr>
        <p:spPr>
          <a:xfrm>
            <a:off x="4307965" y="5091503"/>
            <a:ext cx="357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039CDF-7A70-41E8-9B35-12CAF31196B1}"/>
              </a:ext>
            </a:extLst>
          </p:cNvPr>
          <p:cNvSpPr txBox="1"/>
          <p:nvPr/>
        </p:nvSpPr>
        <p:spPr>
          <a:xfrm>
            <a:off x="766094" y="3822004"/>
            <a:ext cx="4331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</a:t>
            </a:r>
            <a:r>
              <a:rPr lang="en-AU" sz="3200" dirty="0"/>
              <a:t> insert stem here,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408190-077E-4E49-8C8D-4919A267C2C6}"/>
              </a:ext>
            </a:extLst>
          </p:cNvPr>
          <p:cNvSpPr txBox="1"/>
          <p:nvPr/>
        </p:nvSpPr>
        <p:spPr>
          <a:xfrm>
            <a:off x="766093" y="5000541"/>
            <a:ext cx="491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en-AU" sz="3200" dirty="0"/>
              <a:t> insert stem here,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F4E8114-FBF7-42B6-B920-746B4C78CA93}"/>
              </a:ext>
            </a:extLst>
          </p:cNvPr>
          <p:cNvCxnSpPr>
            <a:cxnSpLocks/>
          </p:cNvCxnSpPr>
          <p:nvPr/>
        </p:nvCxnSpPr>
        <p:spPr>
          <a:xfrm>
            <a:off x="4594964" y="4317692"/>
            <a:ext cx="632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82B173-B8F1-4A18-990C-7D4D6FA36471}"/>
              </a:ext>
            </a:extLst>
          </p:cNvPr>
          <p:cNvCxnSpPr>
            <a:cxnSpLocks/>
          </p:cNvCxnSpPr>
          <p:nvPr/>
        </p:nvCxnSpPr>
        <p:spPr>
          <a:xfrm flipV="1">
            <a:off x="4057650" y="5523761"/>
            <a:ext cx="6686550" cy="30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6A37072-3158-4263-9D47-A843A4DD56DE}"/>
              </a:ext>
            </a:extLst>
          </p:cNvPr>
          <p:cNvSpPr txBox="1"/>
          <p:nvPr/>
        </p:nvSpPr>
        <p:spPr>
          <a:xfrm>
            <a:off x="766092" y="2563787"/>
            <a:ext cx="4331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</a:t>
            </a:r>
            <a:r>
              <a:rPr lang="en-AU" sz="3200" dirty="0"/>
              <a:t> insert stem here,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3B7F37-0FA0-4DEB-978E-56DFB55FCBDD}"/>
              </a:ext>
            </a:extLst>
          </p:cNvPr>
          <p:cNvCxnSpPr>
            <a:cxnSpLocks/>
          </p:cNvCxnSpPr>
          <p:nvPr/>
        </p:nvCxnSpPr>
        <p:spPr>
          <a:xfrm>
            <a:off x="4823564" y="3179340"/>
            <a:ext cx="60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39F82CAF-EBDA-469E-ABE1-1E8E3CA6C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peech Bubble: Rectangle with Corners Rounded 6">
            <a:extLst>
              <a:ext uri="{FF2B5EF4-FFF2-40B4-BE49-F238E27FC236}">
                <a16:creationId xmlns:a16="http://schemas.microsoft.com/office/drawing/2014/main" id="{22210B5C-5AB4-459F-9F0E-1F1177504840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442F5AC5-A432-4AB3-B9EC-B8190890A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08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BBA9-23D0-461B-A5E6-F375C319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Subordinating Conjunctions</a:t>
            </a:r>
            <a:br>
              <a:rPr lang="en-AU" dirty="0"/>
            </a:br>
            <a:r>
              <a:rPr lang="en-AU" dirty="0"/>
              <a:t>Chronology</a:t>
            </a:r>
          </a:p>
        </p:txBody>
      </p:sp>
      <p:pic>
        <p:nvPicPr>
          <p:cNvPr id="2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39F82CAF-EBDA-469E-ABE1-1E8E3CA6C1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26084" y="994888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289E8761-76FC-42E3-A346-80A2B1C096EC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8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78EB8970-8363-4AE2-BD49-CA0A5EC0F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CD867DA-6BD0-4BAB-B99D-766039AAB44E}"/>
              </a:ext>
            </a:extLst>
          </p:cNvPr>
          <p:cNvSpPr txBox="1"/>
          <p:nvPr/>
        </p:nvSpPr>
        <p:spPr>
          <a:xfrm>
            <a:off x="5095775" y="2656120"/>
            <a:ext cx="365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7AED08-65D2-4A8E-834F-FBA5ABAD72D4}"/>
              </a:ext>
            </a:extLst>
          </p:cNvPr>
          <p:cNvSpPr txBox="1"/>
          <p:nvPr/>
        </p:nvSpPr>
        <p:spPr>
          <a:xfrm>
            <a:off x="4736590" y="386760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86D599-ED3A-44AE-8105-C7B6599E328F}"/>
              </a:ext>
            </a:extLst>
          </p:cNvPr>
          <p:cNvSpPr txBox="1"/>
          <p:nvPr/>
        </p:nvSpPr>
        <p:spPr>
          <a:xfrm>
            <a:off x="4307965" y="5091503"/>
            <a:ext cx="357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13020B-1550-455B-BF10-CAAC97942AA6}"/>
              </a:ext>
            </a:extLst>
          </p:cNvPr>
          <p:cNvSpPr txBox="1"/>
          <p:nvPr/>
        </p:nvSpPr>
        <p:spPr>
          <a:xfrm>
            <a:off x="766094" y="3822004"/>
            <a:ext cx="4331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After</a:t>
            </a:r>
            <a:r>
              <a:rPr lang="en-AU" sz="3200" dirty="0"/>
              <a:t> insert stem here,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B61671-9727-443A-81AF-50D203A406AA}"/>
              </a:ext>
            </a:extLst>
          </p:cNvPr>
          <p:cNvSpPr txBox="1"/>
          <p:nvPr/>
        </p:nvSpPr>
        <p:spPr>
          <a:xfrm>
            <a:off x="766093" y="5000541"/>
            <a:ext cx="491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en-AU" sz="3200" dirty="0"/>
              <a:t> insert stem here,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95FEDF7-F31E-4E5F-8768-3C50910D40FC}"/>
              </a:ext>
            </a:extLst>
          </p:cNvPr>
          <p:cNvCxnSpPr>
            <a:cxnSpLocks/>
          </p:cNvCxnSpPr>
          <p:nvPr/>
        </p:nvCxnSpPr>
        <p:spPr>
          <a:xfrm>
            <a:off x="4594964" y="4317692"/>
            <a:ext cx="632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28364D-2631-4D50-9969-A7A6804669D0}"/>
              </a:ext>
            </a:extLst>
          </p:cNvPr>
          <p:cNvCxnSpPr>
            <a:cxnSpLocks/>
          </p:cNvCxnSpPr>
          <p:nvPr/>
        </p:nvCxnSpPr>
        <p:spPr>
          <a:xfrm flipV="1">
            <a:off x="4057650" y="5523761"/>
            <a:ext cx="6686550" cy="30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F07944D-2561-4FBF-BFA3-E32EA655EE2E}"/>
              </a:ext>
            </a:extLst>
          </p:cNvPr>
          <p:cNvSpPr txBox="1"/>
          <p:nvPr/>
        </p:nvSpPr>
        <p:spPr>
          <a:xfrm>
            <a:off x="766092" y="2563787"/>
            <a:ext cx="4331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</a:t>
            </a:r>
            <a:r>
              <a:rPr lang="en-AU" sz="3200" dirty="0"/>
              <a:t> insert stem here,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272C1BC-1FE3-45EE-9B7A-DDBA09D51398}"/>
              </a:ext>
            </a:extLst>
          </p:cNvPr>
          <p:cNvCxnSpPr>
            <a:cxnSpLocks/>
          </p:cNvCxnSpPr>
          <p:nvPr/>
        </p:nvCxnSpPr>
        <p:spPr>
          <a:xfrm>
            <a:off x="4823564" y="3179340"/>
            <a:ext cx="60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0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BBA9-23D0-461B-A5E6-F375C3193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Subordinating Conjunctions</a:t>
            </a:r>
            <a:br>
              <a:rPr lang="en-AU" dirty="0"/>
            </a:br>
            <a:r>
              <a:rPr lang="en-AU" dirty="0"/>
              <a:t>Chronology</a:t>
            </a:r>
          </a:p>
        </p:txBody>
      </p:sp>
      <p:pic>
        <p:nvPicPr>
          <p:cNvPr id="17" name="Picture 2" descr="cartoon galery net: Cartoon Paper Writing">
            <a:extLst>
              <a:ext uri="{FF2B5EF4-FFF2-40B4-BE49-F238E27FC236}">
                <a16:creationId xmlns:a16="http://schemas.microsoft.com/office/drawing/2014/main" id="{BE9282BF-2FC8-4D90-A433-F7EDEB9C8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113696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Speech Bubble: Rectangle with Corners Rounded 6">
            <a:extLst>
              <a:ext uri="{FF2B5EF4-FFF2-40B4-BE49-F238E27FC236}">
                <a16:creationId xmlns:a16="http://schemas.microsoft.com/office/drawing/2014/main" id="{29A07D73-0EFE-41B7-BB33-06A823E4C2B5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B5F56995-F246-4D71-B5C6-9010A09245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968C49C-E298-47ED-8E74-28E0C1648E5B}"/>
              </a:ext>
            </a:extLst>
          </p:cNvPr>
          <p:cNvSpPr txBox="1"/>
          <p:nvPr/>
        </p:nvSpPr>
        <p:spPr>
          <a:xfrm>
            <a:off x="5399761" y="2643630"/>
            <a:ext cx="3653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156E4D-BA76-4470-9115-08ECB5C39575}"/>
              </a:ext>
            </a:extLst>
          </p:cNvPr>
          <p:cNvSpPr txBox="1"/>
          <p:nvPr/>
        </p:nvSpPr>
        <p:spPr>
          <a:xfrm>
            <a:off x="4883063" y="386760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855F112-A437-4ED1-8AF4-FB6F7893496F}"/>
              </a:ext>
            </a:extLst>
          </p:cNvPr>
          <p:cNvSpPr txBox="1"/>
          <p:nvPr/>
        </p:nvSpPr>
        <p:spPr>
          <a:xfrm>
            <a:off x="4634480" y="5095046"/>
            <a:ext cx="357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2800" dirty="0">
                <a:solidFill>
                  <a:srgbClr val="0070C0"/>
                </a:solidFill>
              </a:rPr>
              <a:t>i</a:t>
            </a:r>
            <a:r>
              <a:rPr lang="en-AU" sz="2800" dirty="0" smtClean="0">
                <a:solidFill>
                  <a:srgbClr val="0070C0"/>
                </a:solidFill>
              </a:rPr>
              <a:t>nsert </a:t>
            </a:r>
            <a:r>
              <a:rPr lang="en-AU" sz="28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65D6002-E5F1-4828-9E3B-62A947E65CDC}"/>
              </a:ext>
            </a:extLst>
          </p:cNvPr>
          <p:cNvSpPr txBox="1"/>
          <p:nvPr/>
        </p:nvSpPr>
        <p:spPr>
          <a:xfrm>
            <a:off x="766094" y="3822004"/>
            <a:ext cx="4331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While</a:t>
            </a:r>
            <a:r>
              <a:rPr lang="en-AU" sz="3200" dirty="0"/>
              <a:t> insert stem here,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9269F05-E11E-42DE-8EEB-A85C91AB49C3}"/>
              </a:ext>
            </a:extLst>
          </p:cNvPr>
          <p:cNvSpPr txBox="1"/>
          <p:nvPr/>
        </p:nvSpPr>
        <p:spPr>
          <a:xfrm>
            <a:off x="766094" y="5000541"/>
            <a:ext cx="3966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Since</a:t>
            </a:r>
            <a:r>
              <a:rPr lang="en-AU" sz="3200" dirty="0"/>
              <a:t> insert stem here,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EE98159-31C8-4B67-BF6E-C2B1D08CD46C}"/>
              </a:ext>
            </a:extLst>
          </p:cNvPr>
          <p:cNvCxnSpPr>
            <a:cxnSpLocks/>
          </p:cNvCxnSpPr>
          <p:nvPr/>
        </p:nvCxnSpPr>
        <p:spPr>
          <a:xfrm>
            <a:off x="4883063" y="4390828"/>
            <a:ext cx="632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734774-0B66-4C5B-A320-C9D1D4544389}"/>
              </a:ext>
            </a:extLst>
          </p:cNvPr>
          <p:cNvCxnSpPr>
            <a:cxnSpLocks/>
          </p:cNvCxnSpPr>
          <p:nvPr/>
        </p:nvCxnSpPr>
        <p:spPr>
          <a:xfrm flipV="1">
            <a:off x="4732489" y="5571013"/>
            <a:ext cx="6686550" cy="307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F4DDFEA-3F7B-41B6-A3B6-ABCA84A0D177}"/>
              </a:ext>
            </a:extLst>
          </p:cNvPr>
          <p:cNvSpPr txBox="1"/>
          <p:nvPr/>
        </p:nvSpPr>
        <p:spPr>
          <a:xfrm>
            <a:off x="766092" y="2563787"/>
            <a:ext cx="4910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Although</a:t>
            </a:r>
            <a:r>
              <a:rPr lang="en-AU" sz="3200" dirty="0"/>
              <a:t> insert stem here,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DA2265-533A-48C0-BF88-6C3D025235FE}"/>
              </a:ext>
            </a:extLst>
          </p:cNvPr>
          <p:cNvCxnSpPr>
            <a:cxnSpLocks/>
          </p:cNvCxnSpPr>
          <p:nvPr/>
        </p:nvCxnSpPr>
        <p:spPr>
          <a:xfrm>
            <a:off x="5399761" y="3202121"/>
            <a:ext cx="60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29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AU" b="1" dirty="0"/>
              <a:t>The Writing Revolution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Sentence </a:t>
            </a:r>
            <a:r>
              <a:rPr lang="en-AU" dirty="0" smtClean="0"/>
              <a:t>Level / Sentence Expansion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300"/>
            <a:ext cx="5306961" cy="4714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200" b="1" dirty="0" smtClean="0"/>
              <a:t>What makes a sentence a sentence? </a:t>
            </a:r>
            <a:r>
              <a:rPr lang="en-AU" sz="2200" dirty="0" smtClean="0"/>
              <a:t>(p26)</a:t>
            </a:r>
            <a:endParaRPr lang="en-AU" sz="2200" b="1" dirty="0" smtClean="0"/>
          </a:p>
          <a:p>
            <a:pPr>
              <a:buFontTx/>
              <a:buChar char="-"/>
            </a:pPr>
            <a:r>
              <a:rPr lang="en-AU" sz="2200" dirty="0" smtClean="0"/>
              <a:t>Fragments</a:t>
            </a:r>
          </a:p>
          <a:p>
            <a:pPr>
              <a:buFontTx/>
              <a:buChar char="-"/>
            </a:pPr>
            <a:r>
              <a:rPr lang="en-AU" sz="2200" dirty="0" smtClean="0"/>
              <a:t>Scrambled sentences</a:t>
            </a:r>
          </a:p>
          <a:p>
            <a:pPr>
              <a:buFontTx/>
              <a:buChar char="-"/>
            </a:pPr>
            <a:r>
              <a:rPr lang="en-AU" sz="2200" dirty="0" smtClean="0"/>
              <a:t>Run on Sentences</a:t>
            </a:r>
            <a:endParaRPr lang="en-AU" sz="2200" dirty="0"/>
          </a:p>
          <a:p>
            <a:pPr marL="0" indent="0">
              <a:buNone/>
            </a:pPr>
            <a:r>
              <a:rPr lang="en-AU" sz="2200" b="1" dirty="0" smtClean="0"/>
              <a:t>The four basic sentence types </a:t>
            </a:r>
            <a:r>
              <a:rPr lang="en-AU" sz="2200" dirty="0" smtClean="0"/>
              <a:t>(p33)</a:t>
            </a:r>
          </a:p>
          <a:p>
            <a:pPr>
              <a:buFontTx/>
              <a:buChar char="-"/>
            </a:pPr>
            <a:r>
              <a:rPr lang="en-AU" sz="2200" dirty="0" smtClean="0"/>
              <a:t>Statement (declarative)</a:t>
            </a:r>
          </a:p>
          <a:p>
            <a:pPr>
              <a:buFontTx/>
              <a:buChar char="-"/>
            </a:pPr>
            <a:r>
              <a:rPr lang="en-AU" sz="2200" dirty="0" smtClean="0"/>
              <a:t>Command (imperative)</a:t>
            </a:r>
          </a:p>
          <a:p>
            <a:pPr>
              <a:buFontTx/>
              <a:buChar char="-"/>
            </a:pPr>
            <a:r>
              <a:rPr lang="en-AU" sz="2200" dirty="0" smtClean="0"/>
              <a:t>Question </a:t>
            </a:r>
            <a:r>
              <a:rPr lang="en-AU" sz="2200" dirty="0"/>
              <a:t>(interrogative</a:t>
            </a:r>
            <a:r>
              <a:rPr lang="en-AU" sz="2200" dirty="0" smtClean="0"/>
              <a:t>)</a:t>
            </a:r>
          </a:p>
          <a:p>
            <a:pPr>
              <a:buFontTx/>
              <a:buChar char="-"/>
            </a:pPr>
            <a:r>
              <a:rPr lang="en-AU" sz="2200" dirty="0" smtClean="0"/>
              <a:t>Exclamation (exclamatory)</a:t>
            </a:r>
          </a:p>
          <a:p>
            <a:pPr marL="0" indent="0">
              <a:buNone/>
            </a:pPr>
            <a:r>
              <a:rPr lang="en-AU" sz="2200" b="1" dirty="0"/>
              <a:t>Developing Questions</a:t>
            </a:r>
            <a:r>
              <a:rPr lang="en-AU" sz="2200" dirty="0"/>
              <a:t> (p36)</a:t>
            </a:r>
          </a:p>
          <a:p>
            <a:pPr marL="0" indent="0">
              <a:buNone/>
            </a:pPr>
            <a:r>
              <a:rPr lang="en-AU" sz="2200" dirty="0"/>
              <a:t>-   who, what, when, where, why, </a:t>
            </a:r>
            <a:r>
              <a:rPr lang="en-AU" sz="2200" dirty="0" smtClean="0"/>
              <a:t>how </a:t>
            </a:r>
          </a:p>
        </p:txBody>
      </p:sp>
      <p:pic>
        <p:nvPicPr>
          <p:cNvPr id="7" name="Picture 2" descr="The Writing Revolution, A Guide to Advancing Thinking Through Writing in  All Subjects and Grades by Judith C. Hochman | 9781119364917 | Booktopia">
            <a:extLst>
              <a:ext uri="{FF2B5EF4-FFF2-40B4-BE49-F238E27FC236}">
                <a16:creationId xmlns:a16="http://schemas.microsoft.com/office/drawing/2014/main" id="{453AD408-6F66-413C-AB56-B0DF7E379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9709" y="5016675"/>
            <a:ext cx="1442291" cy="18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322551" y="1835700"/>
            <a:ext cx="5306961" cy="4771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400" b="1" dirty="0" smtClean="0"/>
              <a:t>Developing </a:t>
            </a:r>
            <a:r>
              <a:rPr lang="en-AU" sz="2400" b="1" dirty="0"/>
              <a:t>Questions</a:t>
            </a:r>
            <a:r>
              <a:rPr lang="en-AU" sz="2400" dirty="0"/>
              <a:t> (</a:t>
            </a:r>
            <a:r>
              <a:rPr lang="en-AU" sz="2400" dirty="0" smtClean="0"/>
              <a:t>p36)</a:t>
            </a:r>
          </a:p>
          <a:p>
            <a:pPr marL="0" indent="0">
              <a:buNone/>
            </a:pPr>
            <a:r>
              <a:rPr lang="en-AU" sz="2400" dirty="0" smtClean="0"/>
              <a:t>-   who</a:t>
            </a:r>
            <a:r>
              <a:rPr lang="en-AU" sz="2400" dirty="0"/>
              <a:t>, what, when, where, why, how</a:t>
            </a:r>
          </a:p>
          <a:p>
            <a:pPr marL="0" indent="0">
              <a:buNone/>
            </a:pPr>
            <a:r>
              <a:rPr lang="en-AU" sz="2400" b="1" dirty="0"/>
              <a:t>Conjunctions, Complexity and Clauses </a:t>
            </a:r>
            <a:r>
              <a:rPr lang="en-AU" sz="2400" dirty="0"/>
              <a:t>(p39)</a:t>
            </a:r>
          </a:p>
          <a:p>
            <a:pPr>
              <a:buFontTx/>
              <a:buChar char="-"/>
            </a:pPr>
            <a:r>
              <a:rPr lang="en-AU" sz="2400" dirty="0" smtClean="0"/>
              <a:t>Basic </a:t>
            </a:r>
            <a:r>
              <a:rPr lang="en-AU" sz="2400" dirty="0"/>
              <a:t>conjunctions</a:t>
            </a:r>
          </a:p>
          <a:p>
            <a:pPr>
              <a:buFontTx/>
              <a:buChar char="-"/>
            </a:pPr>
            <a:r>
              <a:rPr lang="en-AU" sz="2400" dirty="0" smtClean="0"/>
              <a:t>Subordinating </a:t>
            </a:r>
            <a:r>
              <a:rPr lang="en-AU" sz="2400" dirty="0"/>
              <a:t>conjunctions</a:t>
            </a:r>
          </a:p>
          <a:p>
            <a:pPr>
              <a:buFontTx/>
              <a:buChar char="-"/>
            </a:pPr>
            <a:r>
              <a:rPr lang="en-AU" sz="2400" dirty="0" smtClean="0"/>
              <a:t>Clauses</a:t>
            </a:r>
            <a:endParaRPr lang="en-AU" sz="2400" dirty="0"/>
          </a:p>
          <a:p>
            <a:pPr marL="0" indent="0">
              <a:buNone/>
            </a:pPr>
            <a:r>
              <a:rPr lang="en-AU" sz="2400" b="1" dirty="0"/>
              <a:t>Appositives </a:t>
            </a:r>
            <a:r>
              <a:rPr lang="en-AU" sz="2400" dirty="0"/>
              <a:t>(p46)</a:t>
            </a:r>
            <a:endParaRPr lang="en-AU" sz="2400" b="1" dirty="0"/>
          </a:p>
          <a:p>
            <a:pPr marL="0" indent="0">
              <a:buNone/>
            </a:pPr>
            <a:r>
              <a:rPr lang="en-AU" sz="2400" dirty="0"/>
              <a:t>-    Another name for a noun</a:t>
            </a:r>
          </a:p>
          <a:p>
            <a:pPr marL="0" indent="0">
              <a:buNone/>
            </a:pPr>
            <a:r>
              <a:rPr lang="en-AU" sz="2400" b="1" dirty="0"/>
              <a:t>Putting it Together </a:t>
            </a:r>
            <a:r>
              <a:rPr lang="en-AU" sz="2400" dirty="0"/>
              <a:t>(p49)</a:t>
            </a:r>
          </a:p>
          <a:p>
            <a:pPr>
              <a:buFontTx/>
              <a:buChar char="-"/>
            </a:pPr>
            <a:r>
              <a:rPr lang="en-AU" sz="2400" dirty="0" smtClean="0"/>
              <a:t>Sentence Combining</a:t>
            </a:r>
          </a:p>
          <a:p>
            <a:pPr marL="0" indent="0">
              <a:buNone/>
            </a:pPr>
            <a:r>
              <a:rPr lang="en-AU" sz="2400" b="1" dirty="0" smtClean="0"/>
              <a:t>Expanding Sentences (p56)</a:t>
            </a:r>
            <a:endParaRPr lang="en-AU" sz="2400" b="1" dirty="0"/>
          </a:p>
        </p:txBody>
      </p:sp>
      <p:sp>
        <p:nvSpPr>
          <p:cNvPr id="10" name="Action Button: Information 9">
            <a:hlinkClick r:id="" action="ppaction://noaction" highlightClick="1"/>
          </p:cNvPr>
          <p:cNvSpPr/>
          <p:nvPr/>
        </p:nvSpPr>
        <p:spPr>
          <a:xfrm>
            <a:off x="10225548" y="510137"/>
            <a:ext cx="1020098" cy="103553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37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Subordinating conjunctions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807" y="2360960"/>
            <a:ext cx="10587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Insert sentence stem here,</a:t>
            </a:r>
            <a:r>
              <a:rPr lang="en-AU" sz="3600" dirty="0">
                <a:latin typeface="+mj-lt"/>
              </a:rPr>
              <a:t> </a:t>
            </a:r>
            <a:endParaRPr lang="en-AU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07" y="3399629"/>
            <a:ext cx="1127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Insert possible correct response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8807" y="5081074"/>
            <a:ext cx="1127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Insert possible correct response here</a:t>
            </a:r>
          </a:p>
        </p:txBody>
      </p:sp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8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34DE070E-E0D9-4959-ABB1-E754F5E81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EE98159-31C8-4B67-BF6E-C2B1D08CD46C}"/>
              </a:ext>
            </a:extLst>
          </p:cNvPr>
          <p:cNvCxnSpPr>
            <a:cxnSpLocks/>
          </p:cNvCxnSpPr>
          <p:nvPr/>
        </p:nvCxnSpPr>
        <p:spPr>
          <a:xfrm>
            <a:off x="521837" y="4140307"/>
            <a:ext cx="10361113" cy="5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E98159-31C8-4B67-BF6E-C2B1D08CD46C}"/>
              </a:ext>
            </a:extLst>
          </p:cNvPr>
          <p:cNvCxnSpPr>
            <a:cxnSpLocks/>
          </p:cNvCxnSpPr>
          <p:nvPr/>
        </p:nvCxnSpPr>
        <p:spPr>
          <a:xfrm>
            <a:off x="459820" y="5727405"/>
            <a:ext cx="10361113" cy="58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2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Subordinating conjunctions</a:t>
            </a:r>
          </a:p>
        </p:txBody>
      </p:sp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7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DB3FC3E-9570-4BAB-A992-81E7C23BD7F6}"/>
              </a:ext>
            </a:extLst>
          </p:cNvPr>
          <p:cNvSpPr txBox="1"/>
          <p:nvPr/>
        </p:nvSpPr>
        <p:spPr>
          <a:xfrm>
            <a:off x="276083" y="2084626"/>
            <a:ext cx="105871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Although</a:t>
            </a:r>
            <a:r>
              <a:rPr lang="en-AU" sz="3600" dirty="0">
                <a:latin typeface="+mj-lt"/>
              </a:rPr>
              <a:t> insert stem here, </a:t>
            </a:r>
            <a:endParaRPr lang="en-AU" sz="3600" dirty="0">
              <a:solidFill>
                <a:srgbClr val="404040"/>
              </a:solidFill>
            </a:endParaRPr>
          </a:p>
          <a:p>
            <a:endParaRPr lang="en-AU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9D9399-1FDA-40B6-A2D7-EE6EBE14A739}"/>
              </a:ext>
            </a:extLst>
          </p:cNvPr>
          <p:cNvSpPr txBox="1"/>
          <p:nvPr/>
        </p:nvSpPr>
        <p:spPr>
          <a:xfrm>
            <a:off x="5492007" y="1999568"/>
            <a:ext cx="602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</a:t>
            </a:r>
            <a:r>
              <a:rPr lang="en-AU" sz="3600" dirty="0" smtClean="0">
                <a:solidFill>
                  <a:srgbClr val="0070C0"/>
                </a:solidFill>
              </a:rPr>
              <a:t>nsert </a:t>
            </a:r>
            <a:r>
              <a:rPr lang="en-AU" sz="36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0F3F74-F5A5-4A1A-89D9-4E6096115453}"/>
              </a:ext>
            </a:extLst>
          </p:cNvPr>
          <p:cNvSpPr txBox="1"/>
          <p:nvPr/>
        </p:nvSpPr>
        <p:spPr>
          <a:xfrm>
            <a:off x="276083" y="4180960"/>
            <a:ext cx="1127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Insert stem and different rest of stem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E330E0-29B1-4519-9C1C-DB9A973E3FEB}"/>
              </a:ext>
            </a:extLst>
          </p:cNvPr>
          <p:cNvCxnSpPr>
            <a:cxnSpLocks/>
          </p:cNvCxnSpPr>
          <p:nvPr/>
        </p:nvCxnSpPr>
        <p:spPr>
          <a:xfrm>
            <a:off x="5429250" y="2590800"/>
            <a:ext cx="5105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C68B5C-65B8-4FB6-B5A7-485CE9B94A0E}"/>
              </a:ext>
            </a:extLst>
          </p:cNvPr>
          <p:cNvCxnSpPr>
            <a:cxnSpLocks/>
          </p:cNvCxnSpPr>
          <p:nvPr/>
        </p:nvCxnSpPr>
        <p:spPr>
          <a:xfrm>
            <a:off x="342516" y="3409950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B5B87D-4F6C-4644-AD0F-C76DC23BE5BA}"/>
              </a:ext>
            </a:extLst>
          </p:cNvPr>
          <p:cNvCxnSpPr>
            <a:cxnSpLocks/>
          </p:cNvCxnSpPr>
          <p:nvPr/>
        </p:nvCxnSpPr>
        <p:spPr>
          <a:xfrm>
            <a:off x="276083" y="4781124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41C1D7-5918-467A-8AFB-ABBE944C6B0C}"/>
              </a:ext>
            </a:extLst>
          </p:cNvPr>
          <p:cNvCxnSpPr>
            <a:cxnSpLocks/>
          </p:cNvCxnSpPr>
          <p:nvPr/>
        </p:nvCxnSpPr>
        <p:spPr>
          <a:xfrm>
            <a:off x="290973" y="5524500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3DBE4982-1353-4862-A79F-08F72AFF0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08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Subordinating conjunctions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083" y="2275126"/>
            <a:ext cx="1058717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Although</a:t>
            </a:r>
            <a:r>
              <a:rPr lang="en-AU" sz="3600" dirty="0">
                <a:latin typeface="+mj-lt"/>
              </a:rPr>
              <a:t> </a:t>
            </a:r>
            <a:r>
              <a:rPr lang="en-AU" sz="3600" dirty="0"/>
              <a:t>insert stem here</a:t>
            </a:r>
            <a:r>
              <a:rPr lang="en-AU" sz="3600" dirty="0">
                <a:latin typeface="+mj-lt"/>
              </a:rPr>
              <a:t>, </a:t>
            </a:r>
            <a:endParaRPr lang="en-AU" sz="3600" dirty="0">
              <a:solidFill>
                <a:srgbClr val="404040"/>
              </a:solidFill>
            </a:endParaRPr>
          </a:p>
          <a:p>
            <a:endParaRPr lang="en-AU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4984" y="2198181"/>
            <a:ext cx="602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</a:t>
            </a:r>
            <a:r>
              <a:rPr lang="en-AU" sz="3600" dirty="0" smtClean="0">
                <a:solidFill>
                  <a:srgbClr val="0070C0"/>
                </a:solidFill>
              </a:rPr>
              <a:t>nsert </a:t>
            </a:r>
            <a:r>
              <a:rPr lang="en-AU" sz="3600" dirty="0">
                <a:solidFill>
                  <a:srgbClr val="0070C0"/>
                </a:solidFill>
              </a:rPr>
              <a:t>rest of stem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083" y="4371460"/>
            <a:ext cx="11278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70C0"/>
                </a:solidFill>
              </a:rPr>
              <a:t>Insert stem and different rest of stem</a:t>
            </a:r>
          </a:p>
        </p:txBody>
      </p:sp>
      <p:sp>
        <p:nvSpPr>
          <p:cNvPr id="17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8" name="Picture 2" descr="cartoon galery net: Cartoon Paper Writing">
            <a:extLst>
              <a:ext uri="{FF2B5EF4-FFF2-40B4-BE49-F238E27FC236}">
                <a16:creationId xmlns:a16="http://schemas.microsoft.com/office/drawing/2014/main" id="{F221AD88-2CCE-487F-9C9B-F5B30497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3842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CD58A75-C81C-4895-B8A2-B792C882199A}"/>
              </a:ext>
            </a:extLst>
          </p:cNvPr>
          <p:cNvCxnSpPr>
            <a:cxnSpLocks/>
          </p:cNvCxnSpPr>
          <p:nvPr/>
        </p:nvCxnSpPr>
        <p:spPr>
          <a:xfrm>
            <a:off x="5410200" y="2781300"/>
            <a:ext cx="51244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00805A-FE80-4294-900E-B203EC243D81}"/>
              </a:ext>
            </a:extLst>
          </p:cNvPr>
          <p:cNvCxnSpPr>
            <a:cxnSpLocks/>
          </p:cNvCxnSpPr>
          <p:nvPr/>
        </p:nvCxnSpPr>
        <p:spPr>
          <a:xfrm>
            <a:off x="342516" y="3600450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BFC1DB-40FD-4860-B973-79303BC4E826}"/>
              </a:ext>
            </a:extLst>
          </p:cNvPr>
          <p:cNvCxnSpPr>
            <a:cxnSpLocks/>
          </p:cNvCxnSpPr>
          <p:nvPr/>
        </p:nvCxnSpPr>
        <p:spPr>
          <a:xfrm>
            <a:off x="276083" y="4971624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E589EB-CB42-4285-850B-5EA1149FB5B7}"/>
              </a:ext>
            </a:extLst>
          </p:cNvPr>
          <p:cNvCxnSpPr>
            <a:cxnSpLocks/>
          </p:cNvCxnSpPr>
          <p:nvPr/>
        </p:nvCxnSpPr>
        <p:spPr>
          <a:xfrm>
            <a:off x="290973" y="5715000"/>
            <a:ext cx="102989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5E48316-AE4C-47D7-8192-89C8430EC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55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appositives?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637"/>
            <a:ext cx="10973844" cy="46972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give more information to the reader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write complex sentences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vary our sentences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gives us one way to write a topic or concluding sentence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gives us one way to write a Thesis Statement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write like writers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makes us better readers</a:t>
            </a:r>
            <a:endParaRPr lang="en-AU" sz="3200" dirty="0"/>
          </a:p>
        </p:txBody>
      </p:sp>
      <p:pic>
        <p:nvPicPr>
          <p:cNvPr id="1028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20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Appositives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843" y="3534659"/>
            <a:ext cx="11611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Subject, ___________________, remainder of sentence.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222" y="4638004"/>
            <a:ext cx="3297382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1: appositive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85764" y="4640176"/>
            <a:ext cx="3249027" cy="52322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2: appositive</a:t>
            </a:r>
            <a:endParaRPr lang="en-AU" sz="2800" dirty="0"/>
          </a:p>
        </p:txBody>
      </p:sp>
      <p:sp>
        <p:nvSpPr>
          <p:cNvPr id="9" name="Rectangle 8"/>
          <p:cNvSpPr/>
          <p:nvPr/>
        </p:nvSpPr>
        <p:spPr>
          <a:xfrm>
            <a:off x="8038951" y="4638004"/>
            <a:ext cx="3433469" cy="52322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3: appositive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26" y="2073924"/>
            <a:ext cx="1055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Identify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the appropriate appositive after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a comma before and after the appositive </a:t>
            </a:r>
          </a:p>
        </p:txBody>
      </p:sp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7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B4B8329D-9606-4E55-9B9F-69AB43686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1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Appositives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843" y="3534659"/>
            <a:ext cx="11611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Subject, ___________________, remainder of sentence.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4222" y="4638004"/>
            <a:ext cx="3297382" cy="52322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1: appositive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8056" y="4661854"/>
            <a:ext cx="3249027" cy="52322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2: appositive</a:t>
            </a:r>
            <a:endParaRPr lang="en-AU" sz="2800" dirty="0"/>
          </a:p>
        </p:txBody>
      </p:sp>
      <p:sp>
        <p:nvSpPr>
          <p:cNvPr id="9" name="Rectangle 8"/>
          <p:cNvSpPr/>
          <p:nvPr/>
        </p:nvSpPr>
        <p:spPr>
          <a:xfrm>
            <a:off x="8038951" y="4661854"/>
            <a:ext cx="3433469" cy="523220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rgbClr val="0070C0"/>
                </a:solidFill>
              </a:rPr>
              <a:t>Option 3: appositive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26" y="2073924"/>
            <a:ext cx="1055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Identify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the appropriate appositive after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a comma before and after the appositive </a:t>
            </a:r>
          </a:p>
        </p:txBody>
      </p:sp>
      <p:pic>
        <p:nvPicPr>
          <p:cNvPr id="1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B4B8329D-9606-4E55-9B9F-69AB43686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peech Bubble: Rectangle with Corners Rounded 6">
            <a:extLst>
              <a:ext uri="{FF2B5EF4-FFF2-40B4-BE49-F238E27FC236}">
                <a16:creationId xmlns:a16="http://schemas.microsoft.com/office/drawing/2014/main" id="{D3B85F97-B368-48C0-8132-0485628B2120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4" name="Picture 2" descr="cartoon galery net: Cartoon Paper Writing">
            <a:extLst>
              <a:ext uri="{FF2B5EF4-FFF2-40B4-BE49-F238E27FC236}">
                <a16:creationId xmlns:a16="http://schemas.microsoft.com/office/drawing/2014/main" id="{F20908FE-C249-4DBD-A680-4804223E6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3842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3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sentence combining?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637"/>
            <a:ext cx="10973844" cy="46972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improves our grammar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i</a:t>
            </a:r>
            <a:r>
              <a:rPr lang="en-AU" sz="3200" dirty="0" smtClean="0"/>
              <a:t>mproves our understanding of word order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gives us flexibility with and control of our sentences</a:t>
            </a:r>
            <a:endParaRPr lang="en-AU" sz="3200" dirty="0"/>
          </a:p>
        </p:txBody>
      </p:sp>
      <p:pic>
        <p:nvPicPr>
          <p:cNvPr id="1028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32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Combining sentences </a:t>
            </a:r>
            <a:br>
              <a:rPr lang="en-AU" b="1" dirty="0"/>
            </a:br>
            <a:r>
              <a:rPr lang="en-AU" b="1" dirty="0"/>
              <a:t>(using AN appositive)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988" y="3310664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988" y="4033531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second sentence here.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843" y="4917763"/>
            <a:ext cx="10657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  <a:latin typeface="+mj-lt"/>
              </a:rPr>
              <a:t>Insert sentence here with the appositive. Insert commas before &amp; after appositive.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826" y="1810878"/>
            <a:ext cx="1055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Identify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the appropriate appositive after the subject. 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a comma before and after the appositive.  </a:t>
            </a:r>
          </a:p>
        </p:txBody>
      </p:sp>
      <p:sp>
        <p:nvSpPr>
          <p:cNvPr id="13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4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351FC405-EE49-47B9-BA65-0E67953EA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77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Combining sentences </a:t>
            </a:r>
            <a:br>
              <a:rPr lang="en-AU" b="1" dirty="0"/>
            </a:br>
            <a:r>
              <a:rPr lang="en-AU" b="1" dirty="0"/>
              <a:t>(using AN appositive)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607" y="3583633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607" y="4361959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843" y="5412589"/>
            <a:ext cx="10684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  <a:latin typeface="+mj-lt"/>
              </a:rPr>
              <a:t>Insert sentence here with the appositive. Insert commas before &amp; after appositive.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5826" y="2199184"/>
            <a:ext cx="1055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Identify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the appropriate appositive after the subject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2400" dirty="0">
                <a:latin typeface="+mj-lt"/>
              </a:rPr>
              <a:t>Insert a comma before and after the appositive</a:t>
            </a:r>
          </a:p>
        </p:txBody>
      </p:sp>
      <p:sp>
        <p:nvSpPr>
          <p:cNvPr id="13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4" name="Picture 2" descr="cartoon galery net: Cartoon Paper Writing">
            <a:extLst>
              <a:ext uri="{FF2B5EF4-FFF2-40B4-BE49-F238E27FC236}">
                <a16:creationId xmlns:a16="http://schemas.microsoft.com/office/drawing/2014/main" id="{F221AD88-2CCE-487F-9C9B-F5B30497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3842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E8A735F9-5DB2-4BE4-8E85-8DE32AE10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Combining sentences </a:t>
            </a:r>
            <a:br>
              <a:rPr lang="en-AU" b="1" dirty="0"/>
            </a:br>
            <a:r>
              <a:rPr lang="en-AU" b="1" dirty="0"/>
              <a:t>(using A conjunction &amp; pronoun)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53" y="2324008"/>
            <a:ext cx="11447919" cy="1093448"/>
          </a:xfrm>
        </p:spPr>
        <p:txBody>
          <a:bodyPr>
            <a:normAutofit/>
          </a:bodyPr>
          <a:lstStyle/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Combine these sentences using a conjunction 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Change any repeated nouns with a pronoun</a:t>
            </a:r>
          </a:p>
          <a:p>
            <a:pPr lvl="1"/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lvl="1"/>
            <a:endParaRPr lang="en-A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818" y="3330309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817" y="4056770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second sentence here.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843" y="5522164"/>
            <a:ext cx="11902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  <a:latin typeface="+mj-lt"/>
              </a:rPr>
              <a:t>Insert combined sentence here.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818" y="4776093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third sentence here (optional). Can add more.  </a:t>
            </a:r>
          </a:p>
        </p:txBody>
      </p:sp>
      <p:sp>
        <p:nvSpPr>
          <p:cNvPr id="14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5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14BCAC65-A19F-4B78-831F-78F8D32CF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dirty="0" smtClean="0"/>
              <a:t>Sentences: Technical Tips</a:t>
            </a:r>
            <a:br>
              <a:rPr lang="en-AU" dirty="0" smtClean="0"/>
            </a:br>
            <a:r>
              <a:rPr lang="en-AU" sz="2800" dirty="0"/>
              <a:t>T</a:t>
            </a:r>
            <a:r>
              <a:rPr lang="en-AU" sz="2800" dirty="0" smtClean="0"/>
              <a:t>aken from the Writing Revolution Book (p26)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1463"/>
            <a:ext cx="10515600" cy="4487778"/>
          </a:xfrm>
        </p:spPr>
        <p:txBody>
          <a:bodyPr>
            <a:normAutofit fontScale="85000" lnSpcReduction="20000"/>
          </a:bodyPr>
          <a:lstStyle/>
          <a:p>
            <a:r>
              <a:rPr lang="en-AU" dirty="0" smtClean="0"/>
              <a:t>When introducing a new activity, model it first (I DO).</a:t>
            </a:r>
          </a:p>
          <a:p>
            <a:r>
              <a:rPr lang="en-AU" dirty="0" smtClean="0"/>
              <a:t>Have students practice sentence level activities orally as well as in writing, even when you are teaching older students.</a:t>
            </a:r>
          </a:p>
          <a:p>
            <a:r>
              <a:rPr lang="en-AU" dirty="0" smtClean="0"/>
              <a:t>Embed the sentence activities in the content you are teaching.</a:t>
            </a:r>
          </a:p>
          <a:p>
            <a:r>
              <a:rPr lang="en-AU" dirty="0" smtClean="0"/>
              <a:t>Differentiate the activities for students at different ability levels while covering the same content.</a:t>
            </a:r>
          </a:p>
          <a:p>
            <a:r>
              <a:rPr lang="en-AU" dirty="0" smtClean="0"/>
              <a:t>When planning activities, write out the responses your anticipate getting from students and make sure your directions and questions are clear. </a:t>
            </a:r>
          </a:p>
          <a:p>
            <a:r>
              <a:rPr lang="en-AU" dirty="0" smtClean="0"/>
              <a:t>Plan you instruction so that your students will have the content knowledge they need to practice the activities successfully.</a:t>
            </a:r>
          </a:p>
          <a:p>
            <a:r>
              <a:rPr lang="en-AU" dirty="0" smtClean="0"/>
              <a:t>As you progress through the sequences of activities, have students keep practicing TWR activities you’ve already covered to build on the skills they’re acquired. You can use a number of different sentence activities at the same time.  </a:t>
            </a:r>
            <a:endParaRPr lang="en-AU" dirty="0"/>
          </a:p>
        </p:txBody>
      </p:sp>
      <p:sp>
        <p:nvSpPr>
          <p:cNvPr id="4" name="Action Button: Information 3">
            <a:hlinkClick r:id="" action="ppaction://noaction" highlightClick="1"/>
          </p:cNvPr>
          <p:cNvSpPr/>
          <p:nvPr/>
        </p:nvSpPr>
        <p:spPr>
          <a:xfrm>
            <a:off x="10225548" y="510137"/>
            <a:ext cx="1020098" cy="103553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6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Combining sentences </a:t>
            </a:r>
            <a:br>
              <a:rPr lang="en-AU" b="1" dirty="0"/>
            </a:br>
            <a:r>
              <a:rPr lang="en-AU" b="1" dirty="0"/>
              <a:t>(using a conjunction &amp; pronoun)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953" y="2223800"/>
            <a:ext cx="11447919" cy="1093448"/>
          </a:xfrm>
        </p:spPr>
        <p:txBody>
          <a:bodyPr>
            <a:normAutofit/>
          </a:bodyPr>
          <a:lstStyle/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Combine these sentences using a conjunction: </a:t>
            </a:r>
            <a:r>
              <a:rPr lang="en-AU" sz="2400" i="1" dirty="0">
                <a:solidFill>
                  <a:schemeClr val="tx1"/>
                </a:solidFill>
                <a:latin typeface="+mj-lt"/>
              </a:rPr>
              <a:t>but,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i="1" dirty="0">
                <a:solidFill>
                  <a:schemeClr val="tx1"/>
                </a:solidFill>
                <a:latin typeface="+mj-lt"/>
              </a:rPr>
              <a:t>and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, or </a:t>
            </a:r>
            <a:r>
              <a:rPr lang="en-AU" sz="2400" i="1" dirty="0">
                <a:solidFill>
                  <a:schemeClr val="tx1"/>
                </a:solidFill>
                <a:latin typeface="+mj-lt"/>
              </a:rPr>
              <a:t>although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</a:rPr>
              <a:t>Change any repeated nouns with a pronoun</a:t>
            </a:r>
          </a:p>
          <a:p>
            <a:pPr lvl="1"/>
            <a:endParaRPr lang="en-A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80" y="3326217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979" y="4211105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second sentence here.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843" y="5389625"/>
            <a:ext cx="1006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</a:rPr>
              <a:t>Insert sentence here with the appositive. Insert commas before &amp; after appositive.  </a:t>
            </a:r>
          </a:p>
        </p:txBody>
      </p:sp>
      <p:sp>
        <p:nvSpPr>
          <p:cNvPr id="14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5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76861C28-B74D-4D8E-B08A-CF3852D31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095367" y="980401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C60856C0-790F-4CA6-A7AF-221F38DCD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4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Combining sentences </a:t>
            </a:r>
            <a:br>
              <a:rPr lang="en-AU" b="1" dirty="0"/>
            </a:br>
            <a:r>
              <a:rPr lang="en-AU" b="1" dirty="0"/>
              <a:t>(using a conjunction &amp; pronoun)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953" y="2324008"/>
            <a:ext cx="11447919" cy="1093448"/>
          </a:xfrm>
        </p:spPr>
        <p:txBody>
          <a:bodyPr>
            <a:normAutofit/>
          </a:bodyPr>
          <a:lstStyle/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Combine these sentences using a conjunction: </a:t>
            </a:r>
            <a:r>
              <a:rPr lang="en-AU" sz="2400" i="1" dirty="0">
                <a:solidFill>
                  <a:schemeClr val="tx1"/>
                </a:solidFill>
                <a:latin typeface="+mj-lt"/>
              </a:rPr>
              <a:t>while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or </a:t>
            </a:r>
            <a:r>
              <a:rPr lang="en-AU" sz="2400" i="1" dirty="0">
                <a:solidFill>
                  <a:schemeClr val="tx1"/>
                </a:solidFill>
                <a:latin typeface="+mj-lt"/>
              </a:rPr>
              <a:t>although</a:t>
            </a:r>
          </a:p>
          <a:p>
            <a:pPr marL="685800" lvl="1" indent="-457200">
              <a:buClrTx/>
              <a:buFont typeface="+mj-lt"/>
              <a:buAutoNum type="arabicPeriod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Change any repeated nouns with a pronoun</a:t>
            </a:r>
          </a:p>
          <a:p>
            <a:pPr lvl="1"/>
            <a:endParaRPr lang="en-AU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869" y="3990352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second sentence here.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844" y="5564989"/>
            <a:ext cx="10294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rgbClr val="002060"/>
                </a:solidFill>
              </a:rPr>
              <a:t>Insert sentence here with the appositive. Insert commas before &amp; after appositive.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607" y="4743252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third sentence here (optional). Can add more.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870" y="3285434"/>
            <a:ext cx="11611397" cy="5847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AU" sz="3200" dirty="0"/>
              <a:t>Insert first sentence here.</a:t>
            </a:r>
          </a:p>
        </p:txBody>
      </p:sp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7" name="Picture 2" descr="cartoon galery net: Cartoon Paper Writing">
            <a:extLst>
              <a:ext uri="{FF2B5EF4-FFF2-40B4-BE49-F238E27FC236}">
                <a16:creationId xmlns:a16="http://schemas.microsoft.com/office/drawing/2014/main" id="{F221AD88-2CCE-487F-9C9B-F5B304975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03842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0F546BA4-E5AD-43C6-B727-B35B8886F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sentence expansion?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1637"/>
            <a:ext cx="10973844" cy="469726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give more information to the reader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h</a:t>
            </a:r>
            <a:r>
              <a:rPr lang="en-AU" sz="3200" dirty="0" smtClean="0"/>
              <a:t>elps us practice note-taking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write like writers (starting with the ‘When’)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h</a:t>
            </a:r>
            <a:r>
              <a:rPr lang="en-AU" sz="3200" dirty="0" smtClean="0"/>
              <a:t>elps us summarise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h</a:t>
            </a:r>
            <a:r>
              <a:rPr lang="en-AU" sz="3200" dirty="0" smtClean="0"/>
              <a:t>elps us revise</a:t>
            </a:r>
            <a:endParaRPr lang="en-AU" sz="3200" dirty="0"/>
          </a:p>
        </p:txBody>
      </p:sp>
      <p:pic>
        <p:nvPicPr>
          <p:cNvPr id="1028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82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E0A64E-A967-4D49-8ABC-6FA0DD89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Insert kernel here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0ACA6E-EF8E-402A-93DB-012C900E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44" y="2685941"/>
            <a:ext cx="10431126" cy="4172059"/>
          </a:xfrm>
        </p:spPr>
        <p:txBody>
          <a:bodyPr>
            <a:noAutofit/>
          </a:bodyPr>
          <a:lstStyle/>
          <a:p>
            <a:r>
              <a:rPr lang="en-AU" sz="3200" dirty="0"/>
              <a:t>What? 		  </a:t>
            </a:r>
            <a:r>
              <a:rPr lang="en-AU" sz="3200" dirty="0" smtClean="0"/>
              <a:t>………………………..…………………………</a:t>
            </a:r>
            <a:endParaRPr lang="en-AU" sz="3200" dirty="0"/>
          </a:p>
          <a:p>
            <a:r>
              <a:rPr lang="en-AU" sz="3200" dirty="0"/>
              <a:t>Where?               </a:t>
            </a:r>
            <a:r>
              <a:rPr lang="en-AU" sz="3200" dirty="0" smtClean="0"/>
              <a:t>……….………………………………………….</a:t>
            </a:r>
            <a:endParaRPr lang="en-AU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C83640-E154-4C3B-BD45-187336CFFD92}"/>
              </a:ext>
            </a:extLst>
          </p:cNvPr>
          <p:cNvSpPr txBox="1"/>
          <p:nvPr/>
        </p:nvSpPr>
        <p:spPr>
          <a:xfrm>
            <a:off x="3642219" y="2398158"/>
            <a:ext cx="728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+mj-lt"/>
              </a:rPr>
              <a:t>expansion on subject/noun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8A6B9-6983-4DF8-8F7B-4A30F6E91FD3}"/>
              </a:ext>
            </a:extLst>
          </p:cNvPr>
          <p:cNvSpPr txBox="1"/>
          <p:nvPr/>
        </p:nvSpPr>
        <p:spPr>
          <a:xfrm>
            <a:off x="3642219" y="3008417"/>
            <a:ext cx="7855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latin typeface="+mj-lt"/>
              </a:rPr>
              <a:t>e</a:t>
            </a:r>
            <a:r>
              <a:rPr lang="en-AU" sz="4000" dirty="0" smtClean="0">
                <a:latin typeface="+mj-lt"/>
              </a:rPr>
              <a:t>xpand </a:t>
            </a:r>
            <a:r>
              <a:rPr lang="en-AU" sz="4000" dirty="0">
                <a:latin typeface="+mj-lt"/>
              </a:rPr>
              <a:t>on where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478C08-50B0-46D7-A88B-54115B0DEE03}"/>
              </a:ext>
            </a:extLst>
          </p:cNvPr>
          <p:cNvSpPr txBox="1"/>
          <p:nvPr/>
        </p:nvSpPr>
        <p:spPr>
          <a:xfrm>
            <a:off x="537056" y="4182629"/>
            <a:ext cx="10123433" cy="9202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000" dirty="0">
                <a:latin typeface="+mj-lt"/>
              </a:rPr>
              <a:t>Insert expanded kernel here</a:t>
            </a:r>
            <a:endParaRPr lang="en-AU" sz="4000" dirty="0"/>
          </a:p>
        </p:txBody>
      </p:sp>
      <p:pic>
        <p:nvPicPr>
          <p:cNvPr id="13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434FDF89-F621-41D3-B990-41BBE57F9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1410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EE83B7-4ECD-4B4B-BE20-E676D3D00111}"/>
              </a:ext>
            </a:extLst>
          </p:cNvPr>
          <p:cNvCxnSpPr/>
          <p:nvPr/>
        </p:nvCxnSpPr>
        <p:spPr>
          <a:xfrm>
            <a:off x="537056" y="5158121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C08590-27BC-4607-A46E-687239D93518}"/>
              </a:ext>
            </a:extLst>
          </p:cNvPr>
          <p:cNvCxnSpPr/>
          <p:nvPr/>
        </p:nvCxnSpPr>
        <p:spPr>
          <a:xfrm>
            <a:off x="537056" y="5985572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56245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pic>
        <p:nvPicPr>
          <p:cNvPr id="15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DB825015-874D-490B-BC0B-384E90953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E0A64E-A967-4D49-8ABC-6FA0DD89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Insert kernel here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0ACA6E-EF8E-402A-93DB-012C900E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44" y="2685941"/>
            <a:ext cx="10431126" cy="4172059"/>
          </a:xfrm>
        </p:spPr>
        <p:txBody>
          <a:bodyPr>
            <a:noAutofit/>
          </a:bodyPr>
          <a:lstStyle/>
          <a:p>
            <a:r>
              <a:rPr lang="en-AU" sz="3200" dirty="0"/>
              <a:t>What? 		  </a:t>
            </a:r>
            <a:r>
              <a:rPr lang="en-AU" sz="3200" dirty="0" smtClean="0"/>
              <a:t>……………………………………………</a:t>
            </a:r>
            <a:endParaRPr lang="en-AU" sz="3200" dirty="0"/>
          </a:p>
          <a:p>
            <a:r>
              <a:rPr lang="en-AU" sz="3200" dirty="0"/>
              <a:t>Where?               ..………………………………………….</a:t>
            </a:r>
          </a:p>
        </p:txBody>
      </p:sp>
      <p:pic>
        <p:nvPicPr>
          <p:cNvPr id="10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5FB94B93-B9FC-46BB-A0B3-7B4FCEEEA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11146970" y="100472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526CB93-E224-4B7D-93A3-34085D13CF41}"/>
              </a:ext>
            </a:extLst>
          </p:cNvPr>
          <p:cNvCxnSpPr>
            <a:cxnSpLocks/>
          </p:cNvCxnSpPr>
          <p:nvPr/>
        </p:nvCxnSpPr>
        <p:spPr>
          <a:xfrm>
            <a:off x="627560" y="4981804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5FF5E8-7E44-4F94-970D-F9A63CFD6BC3}"/>
              </a:ext>
            </a:extLst>
          </p:cNvPr>
          <p:cNvCxnSpPr/>
          <p:nvPr/>
        </p:nvCxnSpPr>
        <p:spPr>
          <a:xfrm>
            <a:off x="627560" y="5816052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963242" y="116021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pic>
        <p:nvPicPr>
          <p:cNvPr id="14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9D3EAEB7-FD65-4EF5-AB84-ED9D092A5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7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4E0A64E-A967-4D49-8ABC-6FA0DD896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AU" dirty="0">
                <a:solidFill>
                  <a:srgbClr val="0070C0"/>
                </a:solidFill>
              </a:rPr>
              <a:t>Insert kernel here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A0ACA6E-EF8E-402A-93DB-012C900E5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44" y="2685941"/>
            <a:ext cx="10431126" cy="4172059"/>
          </a:xfrm>
        </p:spPr>
        <p:txBody>
          <a:bodyPr>
            <a:noAutofit/>
          </a:bodyPr>
          <a:lstStyle/>
          <a:p>
            <a:r>
              <a:rPr lang="en-AU" sz="3200" dirty="0"/>
              <a:t>What? 		  ……………………………………………</a:t>
            </a:r>
          </a:p>
          <a:p>
            <a:r>
              <a:rPr lang="en-AU" sz="3200" dirty="0"/>
              <a:t>Where?               ..………………………………………….</a:t>
            </a:r>
          </a:p>
        </p:txBody>
      </p:sp>
      <p:pic>
        <p:nvPicPr>
          <p:cNvPr id="11" name="Picture 2" descr="cartoon galery net: Cartoon Paper Writing">
            <a:extLst>
              <a:ext uri="{FF2B5EF4-FFF2-40B4-BE49-F238E27FC236}">
                <a16:creationId xmlns:a16="http://schemas.microsoft.com/office/drawing/2014/main" id="{5D059559-F5EB-4D86-A1E6-1EFBD8D8D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1113696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0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AD2A9A36-2707-405E-A3FB-854FFCE41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526CB93-E224-4B7D-93A3-34085D13CF41}"/>
              </a:ext>
            </a:extLst>
          </p:cNvPr>
          <p:cNvCxnSpPr>
            <a:cxnSpLocks/>
          </p:cNvCxnSpPr>
          <p:nvPr/>
        </p:nvCxnSpPr>
        <p:spPr>
          <a:xfrm>
            <a:off x="627560" y="4981804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55FF5E8-7E44-4F94-970D-F9A63CFD6BC3}"/>
              </a:ext>
            </a:extLst>
          </p:cNvPr>
          <p:cNvCxnSpPr/>
          <p:nvPr/>
        </p:nvCxnSpPr>
        <p:spPr>
          <a:xfrm>
            <a:off x="627560" y="5816052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2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C85CA5B-6465-4079-9E00-3A74589AF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29" y="259410"/>
            <a:ext cx="10515600" cy="1325563"/>
          </a:xfrm>
        </p:spPr>
        <p:txBody>
          <a:bodyPr/>
          <a:lstStyle/>
          <a:p>
            <a:r>
              <a:rPr lang="en-AU" dirty="0"/>
              <a:t>Sentence Expansion: Improving text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C6A008-B33A-490B-9CCE-E8090B18CEE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878" y="2199185"/>
            <a:ext cx="10431463" cy="1541463"/>
          </a:xfrm>
        </p:spPr>
        <p:txBody>
          <a:bodyPr>
            <a:noAutofit/>
          </a:bodyPr>
          <a:lstStyle/>
          <a:p>
            <a:r>
              <a:rPr lang="en-AU" sz="3200" dirty="0"/>
              <a:t>What? 		  ……………………………………………</a:t>
            </a:r>
          </a:p>
          <a:p>
            <a:r>
              <a:rPr lang="en-AU" sz="3200" dirty="0"/>
              <a:t>Where?               ..………………………………………….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DFC74F-0190-4E3D-B263-B71061281311}"/>
              </a:ext>
            </a:extLst>
          </p:cNvPr>
          <p:cNvSpPr/>
          <p:nvPr/>
        </p:nvSpPr>
        <p:spPr>
          <a:xfrm>
            <a:off x="153275" y="1355531"/>
            <a:ext cx="10978551" cy="574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AU" sz="2800" i="1" dirty="0">
                <a:solidFill>
                  <a:srgbClr val="0070C0"/>
                </a:solidFill>
              </a:rPr>
              <a:t>Insert original sentence here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1D9931-8E71-4312-AA80-5333A8D2D100}"/>
              </a:ext>
            </a:extLst>
          </p:cNvPr>
          <p:cNvCxnSpPr>
            <a:cxnSpLocks/>
          </p:cNvCxnSpPr>
          <p:nvPr/>
        </p:nvCxnSpPr>
        <p:spPr>
          <a:xfrm>
            <a:off x="539878" y="5683261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3EB4C5-6648-490F-8680-5FFB9A0D05BD}"/>
              </a:ext>
            </a:extLst>
          </p:cNvPr>
          <p:cNvCxnSpPr/>
          <p:nvPr/>
        </p:nvCxnSpPr>
        <p:spPr>
          <a:xfrm>
            <a:off x="539878" y="6514499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F145FA-D4E6-4DCB-B48D-81406E7241A1}"/>
              </a:ext>
            </a:extLst>
          </p:cNvPr>
          <p:cNvCxnSpPr>
            <a:cxnSpLocks/>
          </p:cNvCxnSpPr>
          <p:nvPr/>
        </p:nvCxnSpPr>
        <p:spPr>
          <a:xfrm>
            <a:off x="539878" y="3972355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E260B50-CABB-470C-8971-3B88189CA240}"/>
              </a:ext>
            </a:extLst>
          </p:cNvPr>
          <p:cNvCxnSpPr/>
          <p:nvPr/>
        </p:nvCxnSpPr>
        <p:spPr>
          <a:xfrm>
            <a:off x="539878" y="4803593"/>
            <a:ext cx="1012343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cartoon galery net: Cartoon Paper Writing">
            <a:extLst>
              <a:ext uri="{FF2B5EF4-FFF2-40B4-BE49-F238E27FC236}">
                <a16:creationId xmlns:a16="http://schemas.microsoft.com/office/drawing/2014/main" id="{44E9A938-8AEC-4EB1-9472-591287997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58" y="919240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7E7A07C-5973-40E3-B5BC-5E6CEA2A5E2F}"/>
              </a:ext>
            </a:extLst>
          </p:cNvPr>
          <p:cNvSpPr/>
          <p:nvPr/>
        </p:nvSpPr>
        <p:spPr>
          <a:xfrm>
            <a:off x="2143955" y="1370928"/>
            <a:ext cx="1417420" cy="6119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10755798" y="91409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pic>
        <p:nvPicPr>
          <p:cNvPr id="15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A8424721-4E15-4DB3-8BCD-3075A5992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5758" y="5727405"/>
            <a:ext cx="866242" cy="115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0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644" y="386714"/>
            <a:ext cx="8937037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0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0" y="294535"/>
            <a:ext cx="8835163" cy="63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748" y="402466"/>
            <a:ext cx="9064884" cy="630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AU" b="1" dirty="0" smtClean="0"/>
              <a:t>The Writing Revolution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1405"/>
            <a:ext cx="5905500" cy="4351338"/>
          </a:xfrm>
        </p:spPr>
        <p:txBody>
          <a:bodyPr/>
          <a:lstStyle/>
          <a:p>
            <a:r>
              <a:rPr lang="en-AU" dirty="0" smtClean="0"/>
              <a:t>Before using these templates, we highly recommend that you read </a:t>
            </a:r>
            <a:br>
              <a:rPr lang="en-AU" dirty="0" smtClean="0"/>
            </a:br>
            <a:r>
              <a:rPr lang="en-AU" b="1" i="1" dirty="0" smtClean="0"/>
              <a:t>The Writing Revolution  </a:t>
            </a:r>
            <a:br>
              <a:rPr lang="en-AU" b="1" i="1" dirty="0" smtClean="0"/>
            </a:br>
            <a:r>
              <a:rPr lang="en-AU" i="1" dirty="0" smtClean="0"/>
              <a:t>(or at least Chapter 1)</a:t>
            </a:r>
            <a:r>
              <a:rPr lang="en-AU" dirty="0" smtClean="0"/>
              <a:t>. </a:t>
            </a:r>
          </a:p>
          <a:p>
            <a:r>
              <a:rPr lang="en-AU" dirty="0" smtClean="0"/>
              <a:t>There are little tips and tricks for each strategy that are not always evident in the PPT template slides.</a:t>
            </a:r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597" y="2273294"/>
            <a:ext cx="3456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6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773" y="292690"/>
            <a:ext cx="8818382" cy="621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1651"/>
          <a:stretch/>
        </p:blipFill>
        <p:spPr>
          <a:xfrm>
            <a:off x="1658709" y="398689"/>
            <a:ext cx="8565153" cy="614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appy Smile Mouth Cartoon Images, Stock Photos &amp;amp; Vectors | Shutterstock">
            <a:extLst>
              <a:ext uri="{FF2B5EF4-FFF2-40B4-BE49-F238E27FC236}">
                <a16:creationId xmlns:a16="http://schemas.microsoft.com/office/drawing/2014/main" id="{8185B152-B319-4246-B435-F7153E6759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5" t="15771" r="5882" b="22440"/>
          <a:stretch/>
        </p:blipFill>
        <p:spPr bwMode="auto">
          <a:xfrm>
            <a:off x="2243530" y="3075374"/>
            <a:ext cx="824010" cy="63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artoon galery net: Cartoon Paper Writing">
            <a:extLst>
              <a:ext uri="{FF2B5EF4-FFF2-40B4-BE49-F238E27FC236}">
                <a16:creationId xmlns:a16="http://schemas.microsoft.com/office/drawing/2014/main" id="{1BB2C275-06E0-45B9-BA21-454DE2806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21" y="1916213"/>
            <a:ext cx="1118746" cy="68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6987311" y="819794"/>
            <a:ext cx="1649505" cy="971661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EBFFE58B-6B87-4111-9BB9-3550E319852E}"/>
              </a:ext>
            </a:extLst>
          </p:cNvPr>
          <p:cNvSpPr/>
          <p:nvPr/>
        </p:nvSpPr>
        <p:spPr>
          <a:xfrm>
            <a:off x="6987311" y="2133583"/>
            <a:ext cx="1649505" cy="971661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sp>
        <p:nvSpPr>
          <p:cNvPr id="8" name="Speech Bubble: Rectangle with Corners Rounded 6">
            <a:extLst>
              <a:ext uri="{FF2B5EF4-FFF2-40B4-BE49-F238E27FC236}">
                <a16:creationId xmlns:a16="http://schemas.microsoft.com/office/drawing/2014/main" id="{863D351A-BB21-4BD3-99E1-0B54F953EEEE}"/>
              </a:ext>
            </a:extLst>
          </p:cNvPr>
          <p:cNvSpPr/>
          <p:nvPr/>
        </p:nvSpPr>
        <p:spPr>
          <a:xfrm>
            <a:off x="6987311" y="3426811"/>
            <a:ext cx="1649505" cy="971661"/>
          </a:xfrm>
          <a:prstGeom prst="wedgeRoundRect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086221" y="4179095"/>
            <a:ext cx="1138628" cy="438754"/>
            <a:chOff x="1893160" y="3759384"/>
            <a:chExt cx="1138628" cy="438754"/>
          </a:xfrm>
        </p:grpSpPr>
        <p:pic>
          <p:nvPicPr>
            <p:cNvPr id="10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8185B152-B319-4246-B435-F7153E6759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1893160" y="3759385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appy Smile Mouth Cartoon Images, Stock Photos &amp;amp; Vectors | Shutterstock">
              <a:extLst>
                <a:ext uri="{FF2B5EF4-FFF2-40B4-BE49-F238E27FC236}">
                  <a16:creationId xmlns:a16="http://schemas.microsoft.com/office/drawing/2014/main" id="{8185B152-B319-4246-B435-F7153E6759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75" t="15771" r="5882" b="22440"/>
            <a:stretch/>
          </p:blipFill>
          <p:spPr bwMode="auto">
            <a:xfrm>
              <a:off x="2462474" y="3759384"/>
              <a:ext cx="569314" cy="4387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9106298" y="819793"/>
            <a:ext cx="1649505" cy="97166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sp>
        <p:nvSpPr>
          <p:cNvPr id="14" name="Speech Bubble: Rectangle with Corners Rounded 6">
            <a:extLst>
              <a:ext uri="{FF2B5EF4-FFF2-40B4-BE49-F238E27FC236}">
                <a16:creationId xmlns:a16="http://schemas.microsoft.com/office/drawing/2014/main" id="{EBFFE58B-6B87-4111-9BB9-3550E319852E}"/>
              </a:ext>
            </a:extLst>
          </p:cNvPr>
          <p:cNvSpPr/>
          <p:nvPr/>
        </p:nvSpPr>
        <p:spPr>
          <a:xfrm>
            <a:off x="9106297" y="2185604"/>
            <a:ext cx="1649505" cy="97166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sp>
        <p:nvSpPr>
          <p:cNvPr id="15" name="Speech Bubble: Rectangle with Corners Rounded 6">
            <a:extLst>
              <a:ext uri="{FF2B5EF4-FFF2-40B4-BE49-F238E27FC236}">
                <a16:creationId xmlns:a16="http://schemas.microsoft.com/office/drawing/2014/main" id="{863D351A-BB21-4BD3-99E1-0B54F953EEEE}"/>
              </a:ext>
            </a:extLst>
          </p:cNvPr>
          <p:cNvSpPr/>
          <p:nvPr/>
        </p:nvSpPr>
        <p:spPr>
          <a:xfrm>
            <a:off x="9106296" y="3426811"/>
            <a:ext cx="1649505" cy="97166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1458" y="438411"/>
            <a:ext cx="3397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Picture prompts for slides</a:t>
            </a:r>
          </a:p>
        </p:txBody>
      </p:sp>
      <p:sp>
        <p:nvSpPr>
          <p:cNvPr id="20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4719305" y="5241628"/>
            <a:ext cx="1149695" cy="662781"/>
          </a:xfrm>
          <a:prstGeom prst="wedgeRoundRectCallout">
            <a:avLst/>
          </a:prstGeom>
          <a:solidFill>
            <a:srgbClr val="FF7C8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I DO</a:t>
            </a:r>
          </a:p>
        </p:txBody>
      </p:sp>
      <p:sp>
        <p:nvSpPr>
          <p:cNvPr id="21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6058140" y="5239914"/>
            <a:ext cx="1149695" cy="662781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WE DO</a:t>
            </a:r>
          </a:p>
        </p:txBody>
      </p:sp>
      <p:sp>
        <p:nvSpPr>
          <p:cNvPr id="22" name="Speech Bubble: Rectangle with Corners Rounded 6">
            <a:extLst>
              <a:ext uri="{FF2B5EF4-FFF2-40B4-BE49-F238E27FC236}">
                <a16:creationId xmlns:a16="http://schemas.microsoft.com/office/drawing/2014/main" id="{4B86AEDA-3482-4AC6-86DD-90E7E071F8B2}"/>
              </a:ext>
            </a:extLst>
          </p:cNvPr>
          <p:cNvSpPr/>
          <p:nvPr/>
        </p:nvSpPr>
        <p:spPr>
          <a:xfrm>
            <a:off x="7396975" y="5239913"/>
            <a:ext cx="1333666" cy="662781"/>
          </a:xfrm>
          <a:prstGeom prst="wedgeRoundRectCallou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2400" dirty="0"/>
              <a:t>YOU DO</a:t>
            </a:r>
          </a:p>
        </p:txBody>
      </p:sp>
    </p:spTree>
    <p:extLst>
      <p:ext uri="{BB962C8B-B14F-4D97-AF65-F5344CB8AC3E}">
        <p14:creationId xmlns:p14="http://schemas.microsoft.com/office/powerpoint/2010/main" val="405843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47268"/>
            <a:ext cx="9144000" cy="2387600"/>
          </a:xfrm>
        </p:spPr>
        <p:txBody>
          <a:bodyPr/>
          <a:lstStyle/>
          <a:p>
            <a:r>
              <a:rPr lang="en-AU" dirty="0"/>
              <a:t>Book/Text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39"/>
            <a:ext cx="9144000" cy="1655762"/>
          </a:xfrm>
        </p:spPr>
        <p:txBody>
          <a:bodyPr>
            <a:normAutofit/>
          </a:bodyPr>
          <a:lstStyle/>
          <a:p>
            <a:r>
              <a:rPr lang="en-AU" sz="3200" dirty="0" smtClean="0"/>
              <a:t>Year</a:t>
            </a:r>
          </a:p>
          <a:p>
            <a:r>
              <a:rPr lang="en-AU" sz="3200" dirty="0" smtClean="0"/>
              <a:t>TWR </a:t>
            </a:r>
            <a:r>
              <a:rPr lang="en-AU" sz="3200" dirty="0"/>
              <a:t>sentence strategies</a:t>
            </a:r>
          </a:p>
        </p:txBody>
      </p:sp>
      <p:pic>
        <p:nvPicPr>
          <p:cNvPr id="2050" name="Picture 2" descr="The Writing Revolution, A Guide to Advancing Thinking Through Writing in  All Subjects and Grades by Judith C. Hochman | 9781119364917 | Booktopia">
            <a:extLst>
              <a:ext uri="{FF2B5EF4-FFF2-40B4-BE49-F238E27FC236}">
                <a16:creationId xmlns:a16="http://schemas.microsoft.com/office/drawing/2014/main" id="{28E695E6-F4E8-46B7-9C2B-089D063F9D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438" y="376323"/>
            <a:ext cx="2240571" cy="286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nsert Image Here&amp;quot; Greeting Card by Dalllinc | Redbubble">
            <a:extLst>
              <a:ext uri="{FF2B5EF4-FFF2-40B4-BE49-F238E27FC236}">
                <a16:creationId xmlns:a16="http://schemas.microsoft.com/office/drawing/2014/main" id="{196A1635-0AF1-4837-8539-97F2D1C432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158" y="376322"/>
            <a:ext cx="2145346" cy="286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2955" y="6141379"/>
            <a:ext cx="11366089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i="1" dirty="0" smtClean="0"/>
              <a:t>Acknowledgement:</a:t>
            </a:r>
          </a:p>
          <a:p>
            <a:r>
              <a:rPr lang="en-AU" sz="1600" i="1" dirty="0" smtClean="0"/>
              <a:t>The template slides in this PPT have been modelled from slides posted by </a:t>
            </a:r>
            <a:r>
              <a:rPr lang="en-AU" sz="1600" b="1" i="1" dirty="0" smtClean="0"/>
              <a:t>Stephanie</a:t>
            </a:r>
            <a:r>
              <a:rPr lang="en-AU" sz="1600" i="1" dirty="0" smtClean="0"/>
              <a:t> </a:t>
            </a:r>
            <a:r>
              <a:rPr lang="en-AU" sz="1600" b="1" i="1" dirty="0" smtClean="0"/>
              <a:t>Le</a:t>
            </a:r>
            <a:r>
              <a:rPr lang="en-AU" sz="1600" i="1" dirty="0" smtClean="0"/>
              <a:t> </a:t>
            </a:r>
            <a:r>
              <a:rPr lang="en-AU" sz="1600" b="1" i="1" dirty="0" smtClean="0"/>
              <a:t>Lievre</a:t>
            </a:r>
            <a:r>
              <a:rPr lang="en-AU" sz="1600" i="1" dirty="0" smtClean="0"/>
              <a:t> in the Reading Science in Schools FB Page. </a:t>
            </a:r>
            <a:endParaRPr lang="en-AU" sz="1600" i="1" dirty="0"/>
          </a:p>
        </p:txBody>
      </p:sp>
    </p:spTree>
    <p:extLst>
      <p:ext uri="{BB962C8B-B14F-4D97-AF65-F5344CB8AC3E}">
        <p14:creationId xmlns:p14="http://schemas.microsoft.com/office/powerpoint/2010/main" val="403157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Why practice fragments and sentences?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Helps us to know what is or is not a sentence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 smtClean="0"/>
              <a:t> Helps us label the ‘who’ or the ‘what’ of a sentence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AU" sz="3200" dirty="0"/>
              <a:t> </a:t>
            </a:r>
            <a:r>
              <a:rPr lang="en-AU" sz="3200" dirty="0" smtClean="0"/>
              <a:t>Helps us understand that the ‘who’ or ‘what’ is doing.</a:t>
            </a:r>
            <a:endParaRPr lang="en-AU" sz="3200" dirty="0"/>
          </a:p>
        </p:txBody>
      </p:sp>
      <p:pic>
        <p:nvPicPr>
          <p:cNvPr id="4" name="Picture 4" descr="Yeah, But Who Owns The Formula?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228" y="0"/>
            <a:ext cx="1464772" cy="160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0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22586</TotalTime>
  <Words>5857</Words>
  <Application>Microsoft Office PowerPoint</Application>
  <PresentationFormat>Widescreen</PresentationFormat>
  <Paragraphs>824</Paragraphs>
  <Slides>72</Slides>
  <Notes>59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Wingdings</vt:lpstr>
      <vt:lpstr>Office Theme</vt:lpstr>
      <vt:lpstr>Developing Writing &amp; Language Comprehension </vt:lpstr>
      <vt:lpstr>The Writing Revolution</vt:lpstr>
      <vt:lpstr>The Relationship between  Reading and Writing </vt:lpstr>
      <vt:lpstr>The Writing Revolution Sentence Level / Sentence Expansion</vt:lpstr>
      <vt:lpstr>The Writing Revolution Sentence Level / Sentence Expansion</vt:lpstr>
      <vt:lpstr>Sentences: Technical Tips Taken from the Writing Revolution Book (p26)</vt:lpstr>
      <vt:lpstr>The Writing Revolution</vt:lpstr>
      <vt:lpstr>Book/Text</vt:lpstr>
      <vt:lpstr>Why practice fragments and sentences?</vt:lpstr>
      <vt:lpstr>Fragments or Sentence</vt:lpstr>
      <vt:lpstr>RUN-ON SENTENCES</vt:lpstr>
      <vt:lpstr>RUN-ON SENTENCES</vt:lpstr>
      <vt:lpstr>RUN-ON SENTENCES</vt:lpstr>
      <vt:lpstr>Fragment or sentence </vt:lpstr>
      <vt:lpstr>Fragment or sentence</vt:lpstr>
      <vt:lpstr>Fix the fragment</vt:lpstr>
      <vt:lpstr>Fix the fragment</vt:lpstr>
      <vt:lpstr>Fragment or sentence - Fix</vt:lpstr>
      <vt:lpstr>Why practice scrambled sentences?</vt:lpstr>
      <vt:lpstr>Scrambled sentences</vt:lpstr>
      <vt:lpstr>Scrambled sentences</vt:lpstr>
      <vt:lpstr>Scrambled sentences</vt:lpstr>
      <vt:lpstr>Why practice sentence types?</vt:lpstr>
      <vt:lpstr>Sentence Types:  statements, questions, commands, exclamations</vt:lpstr>
      <vt:lpstr>Sentence Types:  statements  &amp; questions</vt:lpstr>
      <vt:lpstr>PowerPoint Presentation</vt:lpstr>
      <vt:lpstr>Why developing 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practice basic conjunctions  (but, because, so)?</vt:lpstr>
      <vt:lpstr>because</vt:lpstr>
      <vt:lpstr>but</vt:lpstr>
      <vt:lpstr>so</vt:lpstr>
      <vt:lpstr>because, but, so</vt:lpstr>
      <vt:lpstr>because, but, so</vt:lpstr>
      <vt:lpstr>because, but, so</vt:lpstr>
      <vt:lpstr>Why practice subordinating conjunctions?</vt:lpstr>
      <vt:lpstr>10 Most Common Subordinating Conjunctions</vt:lpstr>
      <vt:lpstr>Subordinating Conjunctions Chronology</vt:lpstr>
      <vt:lpstr>Subordinating Conjunctions Chronology</vt:lpstr>
      <vt:lpstr>Subordinating Conjunctions Chronology</vt:lpstr>
      <vt:lpstr>Subordinating conjunctions</vt:lpstr>
      <vt:lpstr>Subordinating conjunctions</vt:lpstr>
      <vt:lpstr>Subordinating conjunctions</vt:lpstr>
      <vt:lpstr>Why practice appositives?</vt:lpstr>
      <vt:lpstr>Appositives</vt:lpstr>
      <vt:lpstr>Appositives</vt:lpstr>
      <vt:lpstr>Why practice sentence combining?</vt:lpstr>
      <vt:lpstr>Combining sentences  (using AN appositive)</vt:lpstr>
      <vt:lpstr>Combining sentences  (using AN appositive)</vt:lpstr>
      <vt:lpstr>Combining sentences  (using A conjunction &amp; pronoun)</vt:lpstr>
      <vt:lpstr>Combining sentences  (using a conjunction &amp; pronoun)</vt:lpstr>
      <vt:lpstr>Combining sentences  (using a conjunction &amp; pronoun)</vt:lpstr>
      <vt:lpstr>Why practice sentence expansion?</vt:lpstr>
      <vt:lpstr>Insert kernel here</vt:lpstr>
      <vt:lpstr>Insert kernel here</vt:lpstr>
      <vt:lpstr>Insert kernel here</vt:lpstr>
      <vt:lpstr>Sentence Expansion: Improving 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Education Western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TWR template</dc:title>
  <dc:creator>Anthea</dc:creator>
  <cp:lastModifiedBy>LE LIEVRE Stephanie [Serpentine Primary School]</cp:lastModifiedBy>
  <cp:revision>182</cp:revision>
  <dcterms:created xsi:type="dcterms:W3CDTF">2021-07-06T05:56:55Z</dcterms:created>
  <dcterms:modified xsi:type="dcterms:W3CDTF">2022-11-01T09:46:13Z</dcterms:modified>
</cp:coreProperties>
</file>