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85" r:id="rId15"/>
    <p:sldId id="286" r:id="rId16"/>
    <p:sldId id="287" r:id="rId17"/>
    <p:sldId id="284" r:id="rId18"/>
    <p:sldId id="280" r:id="rId19"/>
    <p:sldId id="283" r:id="rId20"/>
    <p:sldId id="282" r:id="rId21"/>
    <p:sldId id="277" r:id="rId22"/>
    <p:sldId id="278" r:id="rId23"/>
    <p:sldId id="279" r:id="rId24"/>
  </p:sldIdLst>
  <p:sldSz cx="12192000" cy="6858000"/>
  <p:notesSz cx="6858000" cy="9144000"/>
  <p:embeddedFontLs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Quattrocento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DHaVTRUKjuF7hRT62MVZx+p5m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88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4729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503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125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9509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174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889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578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Year: </a:t>
            </a:r>
            <a:r>
              <a:rPr lang="en-AU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Term</a:t>
            </a:r>
            <a:r>
              <a:rPr lang="en-AU" b="1"/>
              <a:t>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Objective:</a:t>
            </a:r>
            <a:r>
              <a:rPr lang="en-AU" dirty="0"/>
              <a:t> We are learning to edit sentences for punctuation including full stops, question marks, exclamation marks and capital letters.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Author: </a:t>
            </a:r>
            <a:r>
              <a:rPr lang="en-AU" dirty="0"/>
              <a:t>Teagan Dunning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/>
          <p:nvPr/>
        </p:nvSpPr>
        <p:spPr>
          <a:xfrm>
            <a:off x="254660" y="2523355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punctuation.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667715" y="3750127"/>
            <a:ext cx="1108075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your homework or suffer the consequences </a:t>
            </a:r>
            <a:endParaRPr sz="1100" dirty="0"/>
          </a:p>
        </p:txBody>
      </p:sp>
      <p:sp>
        <p:nvSpPr>
          <p:cNvPr id="215" name="Google Shape;215;p10"/>
          <p:cNvSpPr txBox="1"/>
          <p:nvPr/>
        </p:nvSpPr>
        <p:spPr>
          <a:xfrm>
            <a:off x="667715" y="5243505"/>
            <a:ext cx="93019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AU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 your homework or suffer the consequences</a:t>
            </a:r>
            <a:r>
              <a:rPr lang="en-AU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en-AU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AU" sz="1100" dirty="0">
              <a:solidFill>
                <a:srgbClr val="0070C0"/>
              </a:solidFill>
            </a:endParaRPr>
          </a:p>
        </p:txBody>
      </p:sp>
      <p:cxnSp>
        <p:nvCxnSpPr>
          <p:cNvPr id="216" name="Google Shape;216;p10"/>
          <p:cNvCxnSpPr/>
          <p:nvPr/>
        </p:nvCxnSpPr>
        <p:spPr>
          <a:xfrm>
            <a:off x="752657" y="4369784"/>
            <a:ext cx="26125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10"/>
          <p:cNvCxnSpPr/>
          <p:nvPr/>
        </p:nvCxnSpPr>
        <p:spPr>
          <a:xfrm>
            <a:off x="9403948" y="4360906"/>
            <a:ext cx="32221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9434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10181939" y="1250631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sentence is this?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punctuation is needed for this sentence type?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BDA10B-E436-4695-A029-9C3B99466B6B}"/>
              </a:ext>
            </a:extLst>
          </p:cNvPr>
          <p:cNvSpPr/>
          <p:nvPr/>
        </p:nvSpPr>
        <p:spPr>
          <a:xfrm>
            <a:off x="319596" y="492290"/>
            <a:ext cx="7554897" cy="1711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B4600-7974-4B88-893B-C946E2A72A81}"/>
              </a:ext>
            </a:extLst>
          </p:cNvPr>
          <p:cNvSpPr txBox="1"/>
          <p:nvPr/>
        </p:nvSpPr>
        <p:spPr>
          <a:xfrm>
            <a:off x="319596" y="559475"/>
            <a:ext cx="75548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the beginning of the sentence and make sure the first letter is a capital.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any proper nouns and capitalise.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What type of sentence is it? Add appropriate ending punctuation.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Statement: full stop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Question: question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Exclamation: exclamation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Command: full stop or exclamation mark</a:t>
            </a:r>
          </a:p>
          <a:p>
            <a:pPr marL="285750" indent="-285750">
              <a:buFontTx/>
              <a:buChar char="-"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/>
          <p:nvPr/>
        </p:nvSpPr>
        <p:spPr>
          <a:xfrm>
            <a:off x="1259209" y="3222194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we going to the </a:t>
            </a:r>
            <a:r>
              <a:rPr lang="en-A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perth</a:t>
            </a:r>
            <a:r>
              <a:rPr lang="en-A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zoo today</a:t>
            </a:r>
            <a:endParaRPr dirty="0"/>
          </a:p>
        </p:txBody>
      </p:sp>
      <p:sp>
        <p:nvSpPr>
          <p:cNvPr id="228" name="Google Shape;228;p11"/>
          <p:cNvSpPr txBox="1"/>
          <p:nvPr/>
        </p:nvSpPr>
        <p:spPr>
          <a:xfrm>
            <a:off x="1259209" y="4746354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AU" sz="44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re we going to the </a:t>
            </a:r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AU" sz="44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erth </a:t>
            </a:r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AU" sz="44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oo today</a:t>
            </a:r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229" name="Google Shape;229;p11"/>
          <p:cNvCxnSpPr/>
          <p:nvPr/>
        </p:nvCxnSpPr>
        <p:spPr>
          <a:xfrm>
            <a:off x="1356340" y="3962728"/>
            <a:ext cx="26125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11"/>
          <p:cNvCxnSpPr/>
          <p:nvPr/>
        </p:nvCxnSpPr>
        <p:spPr>
          <a:xfrm>
            <a:off x="9474969" y="3872909"/>
            <a:ext cx="32221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9434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1;p10">
            <a:extLst>
              <a:ext uri="{FF2B5EF4-FFF2-40B4-BE49-F238E27FC236}">
                <a16:creationId xmlns:a16="http://schemas.microsoft.com/office/drawing/2014/main" id="{0A98DCA7-27E4-4C46-9C3E-C80BA92D51AB}"/>
              </a:ext>
            </a:extLst>
          </p:cNvPr>
          <p:cNvSpPr txBox="1"/>
          <p:nvPr/>
        </p:nvSpPr>
        <p:spPr>
          <a:xfrm>
            <a:off x="10181939" y="1250631"/>
            <a:ext cx="1988664" cy="224672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sentence is this?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punctuation is needed for this sentence type?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there any proper nouns?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" name="Google Shape;229;p11">
            <a:extLst>
              <a:ext uri="{FF2B5EF4-FFF2-40B4-BE49-F238E27FC236}">
                <a16:creationId xmlns:a16="http://schemas.microsoft.com/office/drawing/2014/main" id="{54CE1383-6134-4C83-900F-560F9508208E}"/>
              </a:ext>
            </a:extLst>
          </p:cNvPr>
          <p:cNvCxnSpPr/>
          <p:nvPr/>
        </p:nvCxnSpPr>
        <p:spPr>
          <a:xfrm>
            <a:off x="5834743" y="3991635"/>
            <a:ext cx="26125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229;p11">
            <a:extLst>
              <a:ext uri="{FF2B5EF4-FFF2-40B4-BE49-F238E27FC236}">
                <a16:creationId xmlns:a16="http://schemas.microsoft.com/office/drawing/2014/main" id="{0ED0B3E5-D49B-4094-AA82-25510EDCFD14}"/>
              </a:ext>
            </a:extLst>
          </p:cNvPr>
          <p:cNvCxnSpPr/>
          <p:nvPr/>
        </p:nvCxnSpPr>
        <p:spPr>
          <a:xfrm>
            <a:off x="7234837" y="3991635"/>
            <a:ext cx="26125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DC0CF-55BC-4D8A-A893-C6D332E602FA}"/>
              </a:ext>
            </a:extLst>
          </p:cNvPr>
          <p:cNvSpPr/>
          <p:nvPr/>
        </p:nvSpPr>
        <p:spPr>
          <a:xfrm>
            <a:off x="319596" y="492290"/>
            <a:ext cx="7554897" cy="1711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37990-7A5C-41A2-B191-DDD4298F6818}"/>
              </a:ext>
            </a:extLst>
          </p:cNvPr>
          <p:cNvSpPr txBox="1"/>
          <p:nvPr/>
        </p:nvSpPr>
        <p:spPr>
          <a:xfrm>
            <a:off x="319596" y="559475"/>
            <a:ext cx="75548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the beginning of the sentence and make sure the first letter is a capital.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any proper nouns and capitalise.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What type of sentence is it? Add appropriate ending punctuation.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Statement: full stop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Question: question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Exclamation: exclamation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Command: full stop or exclamation mark</a:t>
            </a:r>
          </a:p>
          <a:p>
            <a:pPr marL="285750" indent="-285750">
              <a:buFontTx/>
              <a:buChar char="-"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213;p10">
            <a:extLst>
              <a:ext uri="{FF2B5EF4-FFF2-40B4-BE49-F238E27FC236}">
                <a16:creationId xmlns:a16="http://schemas.microsoft.com/office/drawing/2014/main" id="{B1F89C31-141C-4446-AC7E-5E4991961A87}"/>
              </a:ext>
            </a:extLst>
          </p:cNvPr>
          <p:cNvSpPr txBox="1"/>
          <p:nvPr/>
        </p:nvSpPr>
        <p:spPr>
          <a:xfrm>
            <a:off x="254660" y="2523355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punctuation.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/>
          <p:nvPr/>
        </p:nvSpPr>
        <p:spPr>
          <a:xfrm>
            <a:off x="254660" y="3170035"/>
            <a:ext cx="965144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did you know that summer is the hottest time of the year   there are lots of sunny days</a:t>
            </a:r>
            <a:endParaRPr sz="1200" dirty="0"/>
          </a:p>
        </p:txBody>
      </p:sp>
      <p:sp>
        <p:nvSpPr>
          <p:cNvPr id="228" name="Google Shape;228;p11"/>
          <p:cNvSpPr txBox="1"/>
          <p:nvPr/>
        </p:nvSpPr>
        <p:spPr>
          <a:xfrm>
            <a:off x="254660" y="4858076"/>
            <a:ext cx="991973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40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D</a:t>
            </a:r>
            <a:r>
              <a:rPr lang="en-AU" sz="40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id you know that summer is the hottest time of the year</a:t>
            </a:r>
            <a:r>
              <a:rPr lang="en-AU" sz="40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?</a:t>
            </a:r>
            <a:r>
              <a:rPr lang="en-AU" sz="40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AU" sz="40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</a:t>
            </a:r>
            <a:r>
              <a:rPr lang="en-AU" sz="40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here are lots of sunny days</a:t>
            </a:r>
            <a:r>
              <a:rPr lang="en-AU" sz="40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.</a:t>
            </a:r>
            <a:endParaRPr lang="en-AU" sz="1200" dirty="0">
              <a:solidFill>
                <a:srgbClr val="FF0000"/>
              </a:solidFill>
            </a:endParaRPr>
          </a:p>
        </p:txBody>
      </p:sp>
      <p:cxnSp>
        <p:nvCxnSpPr>
          <p:cNvPr id="229" name="Google Shape;229;p11"/>
          <p:cNvCxnSpPr/>
          <p:nvPr/>
        </p:nvCxnSpPr>
        <p:spPr>
          <a:xfrm>
            <a:off x="319596" y="3872909"/>
            <a:ext cx="26125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11"/>
          <p:cNvCxnSpPr/>
          <p:nvPr/>
        </p:nvCxnSpPr>
        <p:spPr>
          <a:xfrm>
            <a:off x="8551692" y="4344905"/>
            <a:ext cx="32221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9434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1;p10">
            <a:extLst>
              <a:ext uri="{FF2B5EF4-FFF2-40B4-BE49-F238E27FC236}">
                <a16:creationId xmlns:a16="http://schemas.microsoft.com/office/drawing/2014/main" id="{0A98DCA7-27E4-4C46-9C3E-C80BA92D51AB}"/>
              </a:ext>
            </a:extLst>
          </p:cNvPr>
          <p:cNvSpPr txBox="1"/>
          <p:nvPr/>
        </p:nvSpPr>
        <p:spPr>
          <a:xfrm>
            <a:off x="10181939" y="1250631"/>
            <a:ext cx="1988664" cy="246217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sentences are these?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punctuation is needed for this sentence type?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there any proper nouns?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DC0CF-55BC-4D8A-A893-C6D332E602FA}"/>
              </a:ext>
            </a:extLst>
          </p:cNvPr>
          <p:cNvSpPr/>
          <p:nvPr/>
        </p:nvSpPr>
        <p:spPr>
          <a:xfrm>
            <a:off x="319596" y="492290"/>
            <a:ext cx="7554897" cy="1711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37990-7A5C-41A2-B191-DDD4298F6818}"/>
              </a:ext>
            </a:extLst>
          </p:cNvPr>
          <p:cNvSpPr txBox="1"/>
          <p:nvPr/>
        </p:nvSpPr>
        <p:spPr>
          <a:xfrm>
            <a:off x="319596" y="559475"/>
            <a:ext cx="75548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the beginning of the sentence/s and make sure the first letter is a capital.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any proper nouns and capitalise.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What type of sentence is it? Add appropriate ending punctuation.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Statement: full stop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Question: question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Exclamation: exclamation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Command: full stop or exclamation mark</a:t>
            </a:r>
          </a:p>
          <a:p>
            <a:pPr marL="285750" indent="-285750">
              <a:buFontTx/>
              <a:buChar char="-"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213;p10">
            <a:extLst>
              <a:ext uri="{FF2B5EF4-FFF2-40B4-BE49-F238E27FC236}">
                <a16:creationId xmlns:a16="http://schemas.microsoft.com/office/drawing/2014/main" id="{B1F89C31-141C-4446-AC7E-5E4991961A87}"/>
              </a:ext>
            </a:extLst>
          </p:cNvPr>
          <p:cNvSpPr txBox="1"/>
          <p:nvPr/>
        </p:nvSpPr>
        <p:spPr>
          <a:xfrm>
            <a:off x="254660" y="2523355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punctuation.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" name="Google Shape;230;p11">
            <a:extLst>
              <a:ext uri="{FF2B5EF4-FFF2-40B4-BE49-F238E27FC236}">
                <a16:creationId xmlns:a16="http://schemas.microsoft.com/office/drawing/2014/main" id="{C64722CE-B702-4F40-A25C-F187C8450FA7}"/>
              </a:ext>
            </a:extLst>
          </p:cNvPr>
          <p:cNvCxnSpPr/>
          <p:nvPr/>
        </p:nvCxnSpPr>
        <p:spPr>
          <a:xfrm>
            <a:off x="2503038" y="4344905"/>
            <a:ext cx="32221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230;p11">
            <a:extLst>
              <a:ext uri="{FF2B5EF4-FFF2-40B4-BE49-F238E27FC236}">
                <a16:creationId xmlns:a16="http://schemas.microsoft.com/office/drawing/2014/main" id="{246185A1-EBD4-495F-99C5-6C49943036E1}"/>
              </a:ext>
            </a:extLst>
          </p:cNvPr>
          <p:cNvCxnSpPr/>
          <p:nvPr/>
        </p:nvCxnSpPr>
        <p:spPr>
          <a:xfrm>
            <a:off x="2887399" y="4344905"/>
            <a:ext cx="32221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5129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254660" y="3359426"/>
            <a:ext cx="1009533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girl tripped over because her shoelaces were untied</a:t>
            </a:r>
            <a:endParaRPr dirty="0"/>
          </a:p>
        </p:txBody>
      </p:sp>
      <p:sp>
        <p:nvSpPr>
          <p:cNvPr id="241" name="Google Shape;241;p12"/>
          <p:cNvSpPr txBox="1"/>
          <p:nvPr/>
        </p:nvSpPr>
        <p:spPr>
          <a:xfrm>
            <a:off x="254660" y="5003807"/>
            <a:ext cx="1017781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AU" sz="4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he girl tripped over because her shoelaces were untied</a:t>
            </a:r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DAB88E-7AD8-4CE4-938D-6FF832BD0232}"/>
              </a:ext>
            </a:extLst>
          </p:cNvPr>
          <p:cNvSpPr/>
          <p:nvPr/>
        </p:nvSpPr>
        <p:spPr>
          <a:xfrm>
            <a:off x="319596" y="492290"/>
            <a:ext cx="7554897" cy="1711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DFAD0-C5DD-48FF-A6B2-17ED3FCDC6C7}"/>
              </a:ext>
            </a:extLst>
          </p:cNvPr>
          <p:cNvSpPr txBox="1"/>
          <p:nvPr/>
        </p:nvSpPr>
        <p:spPr>
          <a:xfrm>
            <a:off x="319596" y="559475"/>
            <a:ext cx="75548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the beginning of the sentence and make sure the first letter is a capital.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any proper nouns and capitalise.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What type of sentence is it? Add appropriate ending punctuation.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Statement: full stop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Question: question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Exclamation: exclamation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Command: full stop or exclamation mark</a:t>
            </a:r>
          </a:p>
          <a:p>
            <a:pPr marL="285750" indent="-285750">
              <a:buFontTx/>
              <a:buChar char="-"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13;p10">
            <a:extLst>
              <a:ext uri="{FF2B5EF4-FFF2-40B4-BE49-F238E27FC236}">
                <a16:creationId xmlns:a16="http://schemas.microsoft.com/office/drawing/2014/main" id="{586E25A4-1333-47E0-864B-3F0ED16370F2}"/>
              </a:ext>
            </a:extLst>
          </p:cNvPr>
          <p:cNvSpPr txBox="1"/>
          <p:nvPr/>
        </p:nvSpPr>
        <p:spPr>
          <a:xfrm>
            <a:off x="254660" y="2523355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punctuation.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254660" y="3359426"/>
            <a:ext cx="1009533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jacob’s</a:t>
            </a:r>
            <a:r>
              <a:rPr lang="en-AU" sz="4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dog got out because of the broken gate</a:t>
            </a:r>
            <a:endParaRPr dirty="0"/>
          </a:p>
        </p:txBody>
      </p:sp>
      <p:sp>
        <p:nvSpPr>
          <p:cNvPr id="241" name="Google Shape;241;p12"/>
          <p:cNvSpPr txBox="1"/>
          <p:nvPr/>
        </p:nvSpPr>
        <p:spPr>
          <a:xfrm>
            <a:off x="254660" y="5003807"/>
            <a:ext cx="1017781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4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J</a:t>
            </a:r>
            <a:r>
              <a:rPr lang="en-AU" sz="44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acob’s dog got out because of the broken gate</a:t>
            </a:r>
            <a:r>
              <a:rPr lang="en-AU" sz="4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.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DAB88E-7AD8-4CE4-938D-6FF832BD0232}"/>
              </a:ext>
            </a:extLst>
          </p:cNvPr>
          <p:cNvSpPr/>
          <p:nvPr/>
        </p:nvSpPr>
        <p:spPr>
          <a:xfrm>
            <a:off x="319596" y="492290"/>
            <a:ext cx="7554897" cy="1711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DFAD0-C5DD-48FF-A6B2-17ED3FCDC6C7}"/>
              </a:ext>
            </a:extLst>
          </p:cNvPr>
          <p:cNvSpPr txBox="1"/>
          <p:nvPr/>
        </p:nvSpPr>
        <p:spPr>
          <a:xfrm>
            <a:off x="319596" y="559475"/>
            <a:ext cx="75548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the beginning of the sentence and make sure the first letter is a capital.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any proper nouns and capitalise.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What type of sentence is it? Add appropriate ending punctuation.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Statement: full stop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Question: question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Exclamation: exclamation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Command: full stop or exclamation mark</a:t>
            </a:r>
          </a:p>
          <a:p>
            <a:pPr marL="285750" indent="-285750">
              <a:buFontTx/>
              <a:buChar char="-"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13;p10">
            <a:extLst>
              <a:ext uri="{FF2B5EF4-FFF2-40B4-BE49-F238E27FC236}">
                <a16:creationId xmlns:a16="http://schemas.microsoft.com/office/drawing/2014/main" id="{586E25A4-1333-47E0-864B-3F0ED16370F2}"/>
              </a:ext>
            </a:extLst>
          </p:cNvPr>
          <p:cNvSpPr txBox="1"/>
          <p:nvPr/>
        </p:nvSpPr>
        <p:spPr>
          <a:xfrm>
            <a:off x="254660" y="2523355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punctuation.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52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254660" y="3359426"/>
            <a:ext cx="1009533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AU" sz="4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enjoyed reading the harry potter books, so </a:t>
            </a:r>
            <a:r>
              <a:rPr lang="en-AU" sz="4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AU" sz="4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watched the movies</a:t>
            </a:r>
            <a:endParaRPr dirty="0"/>
          </a:p>
        </p:txBody>
      </p:sp>
      <p:sp>
        <p:nvSpPr>
          <p:cNvPr id="241" name="Google Shape;241;p12"/>
          <p:cNvSpPr txBox="1"/>
          <p:nvPr/>
        </p:nvSpPr>
        <p:spPr>
          <a:xfrm>
            <a:off x="254660" y="5003807"/>
            <a:ext cx="1017781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4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AU" sz="44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enjoyed reading the </a:t>
            </a:r>
            <a:r>
              <a:rPr lang="en-AU" sz="4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H</a:t>
            </a:r>
            <a:r>
              <a:rPr lang="en-AU" sz="44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arry </a:t>
            </a:r>
            <a:r>
              <a:rPr lang="en-AU" sz="4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P</a:t>
            </a:r>
            <a:r>
              <a:rPr lang="en-AU" sz="44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otter books, so </a:t>
            </a:r>
            <a:r>
              <a:rPr lang="en-AU" sz="4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AU" sz="44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watched the movies.</a:t>
            </a:r>
            <a:endParaRPr lang="en-AU" sz="4400" dirty="0">
              <a:solidFill>
                <a:srgbClr val="0070C0"/>
              </a:solidFill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DAB88E-7AD8-4CE4-938D-6FF832BD0232}"/>
              </a:ext>
            </a:extLst>
          </p:cNvPr>
          <p:cNvSpPr/>
          <p:nvPr/>
        </p:nvSpPr>
        <p:spPr>
          <a:xfrm>
            <a:off x="319596" y="492290"/>
            <a:ext cx="7554897" cy="1711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DFAD0-C5DD-48FF-A6B2-17ED3FCDC6C7}"/>
              </a:ext>
            </a:extLst>
          </p:cNvPr>
          <p:cNvSpPr txBox="1"/>
          <p:nvPr/>
        </p:nvSpPr>
        <p:spPr>
          <a:xfrm>
            <a:off x="319596" y="559475"/>
            <a:ext cx="75548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the beginning of the sentence and make sure the first letter is a capital.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any proper nouns and capitalise.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What type of sentence is it? Add appropriate ending punctuation.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Statement: full stop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Question: question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Exclamation: exclamation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Command: full stop or exclamation mark</a:t>
            </a:r>
          </a:p>
          <a:p>
            <a:pPr marL="285750" indent="-285750">
              <a:buFontTx/>
              <a:buChar char="-"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13;p10">
            <a:extLst>
              <a:ext uri="{FF2B5EF4-FFF2-40B4-BE49-F238E27FC236}">
                <a16:creationId xmlns:a16="http://schemas.microsoft.com/office/drawing/2014/main" id="{586E25A4-1333-47E0-864B-3F0ED16370F2}"/>
              </a:ext>
            </a:extLst>
          </p:cNvPr>
          <p:cNvSpPr txBox="1"/>
          <p:nvPr/>
        </p:nvSpPr>
        <p:spPr>
          <a:xfrm>
            <a:off x="254660" y="2523355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punctuation.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74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254660" y="3359426"/>
            <a:ext cx="1073589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AU" sz="4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can’t believe </a:t>
            </a:r>
            <a:r>
              <a:rPr lang="en-AU" sz="4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justin</a:t>
            </a:r>
            <a:r>
              <a:rPr lang="en-AU" sz="4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AU" sz="4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bieber</a:t>
            </a:r>
            <a:r>
              <a:rPr lang="en-AU" sz="4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is coming to </a:t>
            </a:r>
            <a:r>
              <a:rPr lang="en-AU" sz="4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perth</a:t>
            </a:r>
            <a:endParaRPr dirty="0"/>
          </a:p>
        </p:txBody>
      </p:sp>
      <p:sp>
        <p:nvSpPr>
          <p:cNvPr id="241" name="Google Shape;241;p12"/>
          <p:cNvSpPr txBox="1"/>
          <p:nvPr/>
        </p:nvSpPr>
        <p:spPr>
          <a:xfrm>
            <a:off x="254659" y="5003807"/>
            <a:ext cx="1092312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4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AU" sz="44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can’t believe </a:t>
            </a:r>
            <a:r>
              <a:rPr lang="en-AU" sz="4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J</a:t>
            </a:r>
            <a:r>
              <a:rPr lang="en-AU" sz="44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ustin </a:t>
            </a:r>
            <a:r>
              <a:rPr lang="en-AU" sz="4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B</a:t>
            </a:r>
            <a:r>
              <a:rPr lang="en-AU" sz="44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ieber is coming to </a:t>
            </a:r>
            <a:r>
              <a:rPr lang="en-AU" sz="4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P</a:t>
            </a:r>
            <a:r>
              <a:rPr lang="en-AU" sz="44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erth!</a:t>
            </a:r>
            <a:endParaRPr lang="en-AU" sz="4400" dirty="0">
              <a:solidFill>
                <a:srgbClr val="0070C0"/>
              </a:solidFill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DAB88E-7AD8-4CE4-938D-6FF832BD0232}"/>
              </a:ext>
            </a:extLst>
          </p:cNvPr>
          <p:cNvSpPr/>
          <p:nvPr/>
        </p:nvSpPr>
        <p:spPr>
          <a:xfrm>
            <a:off x="319596" y="492290"/>
            <a:ext cx="7554897" cy="1711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DFAD0-C5DD-48FF-A6B2-17ED3FCDC6C7}"/>
              </a:ext>
            </a:extLst>
          </p:cNvPr>
          <p:cNvSpPr txBox="1"/>
          <p:nvPr/>
        </p:nvSpPr>
        <p:spPr>
          <a:xfrm>
            <a:off x="319596" y="559475"/>
            <a:ext cx="75548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the beginning of the sentence and make sure the first letter is a capital.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any proper nouns and capitalise.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What type of sentence is it? Add appropriate ending punctuation.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Statement: full stop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Question: question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Exclamation: exclamation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Command: full stop or exclamation mark</a:t>
            </a:r>
          </a:p>
          <a:p>
            <a:pPr marL="285750" indent="-285750">
              <a:buFontTx/>
              <a:buChar char="-"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13;p10">
            <a:extLst>
              <a:ext uri="{FF2B5EF4-FFF2-40B4-BE49-F238E27FC236}">
                <a16:creationId xmlns:a16="http://schemas.microsoft.com/office/drawing/2014/main" id="{586E25A4-1333-47E0-864B-3F0ED16370F2}"/>
              </a:ext>
            </a:extLst>
          </p:cNvPr>
          <p:cNvSpPr txBox="1"/>
          <p:nvPr/>
        </p:nvSpPr>
        <p:spPr>
          <a:xfrm>
            <a:off x="254660" y="2523355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punctuation.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87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1410129" y="3479647"/>
            <a:ext cx="902234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amy</a:t>
            </a:r>
            <a:r>
              <a:rPr lang="en-A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enjoys adventure world, but she doesn’t like the rollercoaster.</a:t>
            </a:r>
            <a:endParaRPr dirty="0"/>
          </a:p>
        </p:txBody>
      </p:sp>
      <p:sp>
        <p:nvSpPr>
          <p:cNvPr id="241" name="Google Shape;241;p12"/>
          <p:cNvSpPr txBox="1"/>
          <p:nvPr/>
        </p:nvSpPr>
        <p:spPr>
          <a:xfrm>
            <a:off x="1410129" y="5003807"/>
            <a:ext cx="902234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AU" sz="44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my enjoys </a:t>
            </a:r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AU" sz="44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dventure </a:t>
            </a:r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AU" sz="44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orld, but she doesn’t like the rollercoaster</a:t>
            </a:r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DAB88E-7AD8-4CE4-938D-6FF832BD0232}"/>
              </a:ext>
            </a:extLst>
          </p:cNvPr>
          <p:cNvSpPr/>
          <p:nvPr/>
        </p:nvSpPr>
        <p:spPr>
          <a:xfrm>
            <a:off x="319596" y="492290"/>
            <a:ext cx="7554897" cy="1711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DFAD0-C5DD-48FF-A6B2-17ED3FCDC6C7}"/>
              </a:ext>
            </a:extLst>
          </p:cNvPr>
          <p:cNvSpPr txBox="1"/>
          <p:nvPr/>
        </p:nvSpPr>
        <p:spPr>
          <a:xfrm>
            <a:off x="319596" y="559475"/>
            <a:ext cx="75548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the beginning of the sentence and make sure the first letter is a capital.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any proper nouns and capitalise.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What type of sentence is it? Add appropriate ending punctuation.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Statement: full stop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Question: question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Exclamation: exclamation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Command: full stop or exclamation mark</a:t>
            </a:r>
          </a:p>
          <a:p>
            <a:pPr marL="285750" indent="-285750">
              <a:buFontTx/>
              <a:buChar char="-"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13;p10">
            <a:extLst>
              <a:ext uri="{FF2B5EF4-FFF2-40B4-BE49-F238E27FC236}">
                <a16:creationId xmlns:a16="http://schemas.microsoft.com/office/drawing/2014/main" id="{586E25A4-1333-47E0-864B-3F0ED16370F2}"/>
              </a:ext>
            </a:extLst>
          </p:cNvPr>
          <p:cNvSpPr txBox="1"/>
          <p:nvPr/>
        </p:nvSpPr>
        <p:spPr>
          <a:xfrm>
            <a:off x="254660" y="2523355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punctuation.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24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1410129" y="3479647"/>
            <a:ext cx="902234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drink do you prefer, </a:t>
            </a:r>
            <a:r>
              <a:rPr lang="en-A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coca-cola</a:t>
            </a:r>
            <a:r>
              <a:rPr lang="en-A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lemonade</a:t>
            </a:r>
            <a:endParaRPr dirty="0"/>
          </a:p>
        </p:txBody>
      </p:sp>
      <p:sp>
        <p:nvSpPr>
          <p:cNvPr id="241" name="Google Shape;241;p12"/>
          <p:cNvSpPr txBox="1"/>
          <p:nvPr/>
        </p:nvSpPr>
        <p:spPr>
          <a:xfrm>
            <a:off x="1410129" y="5003807"/>
            <a:ext cx="902234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AU" sz="4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hich drink do you prefer, </a:t>
            </a:r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AU" sz="4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oca-</a:t>
            </a:r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AU" sz="4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ola or </a:t>
            </a:r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AU" sz="4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emonade</a:t>
            </a:r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DAB88E-7AD8-4CE4-938D-6FF832BD0232}"/>
              </a:ext>
            </a:extLst>
          </p:cNvPr>
          <p:cNvSpPr/>
          <p:nvPr/>
        </p:nvSpPr>
        <p:spPr>
          <a:xfrm>
            <a:off x="319596" y="492290"/>
            <a:ext cx="7554897" cy="1711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DFAD0-C5DD-48FF-A6B2-17ED3FCDC6C7}"/>
              </a:ext>
            </a:extLst>
          </p:cNvPr>
          <p:cNvSpPr txBox="1"/>
          <p:nvPr/>
        </p:nvSpPr>
        <p:spPr>
          <a:xfrm>
            <a:off x="319596" y="559475"/>
            <a:ext cx="75548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the beginning of the sentence and make sure the first letter is a capital.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any proper nouns and capitalise.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What type of sentence is it? Add appropriate ending punctuation.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Statement: full stop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Question: question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Exclamation: exclamation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Command: full stop or exclamation mark</a:t>
            </a:r>
          </a:p>
          <a:p>
            <a:pPr marL="285750" indent="-285750">
              <a:buFontTx/>
              <a:buChar char="-"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13;p10">
            <a:extLst>
              <a:ext uri="{FF2B5EF4-FFF2-40B4-BE49-F238E27FC236}">
                <a16:creationId xmlns:a16="http://schemas.microsoft.com/office/drawing/2014/main" id="{586E25A4-1333-47E0-864B-3F0ED16370F2}"/>
              </a:ext>
            </a:extLst>
          </p:cNvPr>
          <p:cNvSpPr txBox="1"/>
          <p:nvPr/>
        </p:nvSpPr>
        <p:spPr>
          <a:xfrm>
            <a:off x="254660" y="2523355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punctuation.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35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564679" y="3482041"/>
            <a:ext cx="935848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 the way home, go to the shop for me</a:t>
            </a:r>
            <a:endParaRPr dirty="0"/>
          </a:p>
        </p:txBody>
      </p:sp>
      <p:sp>
        <p:nvSpPr>
          <p:cNvPr id="241" name="Google Shape;241;p12"/>
          <p:cNvSpPr txBox="1"/>
          <p:nvPr/>
        </p:nvSpPr>
        <p:spPr>
          <a:xfrm>
            <a:off x="440391" y="5145283"/>
            <a:ext cx="960705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AU" sz="4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 the way home, go to the shop for me</a:t>
            </a:r>
            <a:r>
              <a:rPr lang="en-AU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6258" y="155169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3710" y="155169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DAB88E-7AD8-4CE4-938D-6FF832BD0232}"/>
              </a:ext>
            </a:extLst>
          </p:cNvPr>
          <p:cNvSpPr/>
          <p:nvPr/>
        </p:nvSpPr>
        <p:spPr>
          <a:xfrm>
            <a:off x="319596" y="492290"/>
            <a:ext cx="7554897" cy="1711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DFAD0-C5DD-48FF-A6B2-17ED3FCDC6C7}"/>
              </a:ext>
            </a:extLst>
          </p:cNvPr>
          <p:cNvSpPr txBox="1"/>
          <p:nvPr/>
        </p:nvSpPr>
        <p:spPr>
          <a:xfrm>
            <a:off x="319596" y="559475"/>
            <a:ext cx="75548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the beginning of the sentence and make sure the first letter is a capital.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any proper nouns and capitalise.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What type of sentence is it? Add appropriate ending punctuation.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Statement: full stop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Question: question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Exclamation: exclamation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Command: full stop or exclamation mark</a:t>
            </a:r>
          </a:p>
          <a:p>
            <a:pPr marL="285750" indent="-285750">
              <a:buFontTx/>
              <a:buChar char="-"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13;p10">
            <a:extLst>
              <a:ext uri="{FF2B5EF4-FFF2-40B4-BE49-F238E27FC236}">
                <a16:creationId xmlns:a16="http://schemas.microsoft.com/office/drawing/2014/main" id="{586E25A4-1333-47E0-864B-3F0ED16370F2}"/>
              </a:ext>
            </a:extLst>
          </p:cNvPr>
          <p:cNvSpPr txBox="1"/>
          <p:nvPr/>
        </p:nvSpPr>
        <p:spPr>
          <a:xfrm>
            <a:off x="254660" y="2523355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punctuation.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43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/>
          <p:nvPr/>
        </p:nvSpPr>
        <p:spPr>
          <a:xfrm>
            <a:off x="254660" y="3170035"/>
            <a:ext cx="965144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tomorrow we are going to </a:t>
            </a:r>
            <a:r>
              <a:rPr lang="en-AU" sz="4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melbourne</a:t>
            </a:r>
            <a:r>
              <a:rPr lang="en-AU" sz="4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</a:t>
            </a:r>
            <a:r>
              <a:rPr lang="en-AU" sz="4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AU" sz="4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can’t wait to visit my grandma </a:t>
            </a:r>
            <a:endParaRPr sz="1200" dirty="0"/>
          </a:p>
        </p:txBody>
      </p:sp>
      <p:sp>
        <p:nvSpPr>
          <p:cNvPr id="228" name="Google Shape;228;p11"/>
          <p:cNvSpPr txBox="1"/>
          <p:nvPr/>
        </p:nvSpPr>
        <p:spPr>
          <a:xfrm>
            <a:off x="254660" y="4858076"/>
            <a:ext cx="991973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40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</a:t>
            </a:r>
            <a:r>
              <a:rPr lang="en-AU" sz="40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omorrow we are going to </a:t>
            </a:r>
            <a:r>
              <a:rPr lang="en-AU" sz="40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M</a:t>
            </a:r>
            <a:r>
              <a:rPr lang="en-AU" sz="40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elbourne</a:t>
            </a:r>
            <a:r>
              <a:rPr lang="en-AU" sz="40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.</a:t>
            </a:r>
            <a:r>
              <a:rPr lang="en-AU" sz="40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 </a:t>
            </a:r>
            <a:r>
              <a:rPr lang="en-AU" sz="40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AU" sz="40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can’t wait to visit my grandma</a:t>
            </a:r>
            <a:r>
              <a:rPr lang="en-AU" sz="40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!</a:t>
            </a: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9434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1;p10">
            <a:extLst>
              <a:ext uri="{FF2B5EF4-FFF2-40B4-BE49-F238E27FC236}">
                <a16:creationId xmlns:a16="http://schemas.microsoft.com/office/drawing/2014/main" id="{0A98DCA7-27E4-4C46-9C3E-C80BA92D51AB}"/>
              </a:ext>
            </a:extLst>
          </p:cNvPr>
          <p:cNvSpPr txBox="1"/>
          <p:nvPr/>
        </p:nvSpPr>
        <p:spPr>
          <a:xfrm>
            <a:off x="10181939" y="1250631"/>
            <a:ext cx="1988664" cy="246217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sentences are these?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punctuation is needed for this sentence type?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there any proper nouns?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DC0CF-55BC-4D8A-A893-C6D332E602FA}"/>
              </a:ext>
            </a:extLst>
          </p:cNvPr>
          <p:cNvSpPr/>
          <p:nvPr/>
        </p:nvSpPr>
        <p:spPr>
          <a:xfrm>
            <a:off x="319596" y="492290"/>
            <a:ext cx="7554897" cy="1711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37990-7A5C-41A2-B191-DDD4298F6818}"/>
              </a:ext>
            </a:extLst>
          </p:cNvPr>
          <p:cNvSpPr txBox="1"/>
          <p:nvPr/>
        </p:nvSpPr>
        <p:spPr>
          <a:xfrm>
            <a:off x="319596" y="559475"/>
            <a:ext cx="75548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the beginning of the sentence/s and make sure the first letter is a capital.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Identify any proper nouns and capitalise.</a:t>
            </a:r>
          </a:p>
          <a:p>
            <a:pPr marL="342900" indent="-342900">
              <a:buAutoNum type="arabicPeriod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What type of sentence is it? Add appropriate ending punctuation.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Statement: full stop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Question: question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Exclamation: exclamation mark</a:t>
            </a:r>
          </a:p>
          <a:p>
            <a:pPr marL="285750" indent="-285750">
              <a:buFontTx/>
              <a:buChar char="-"/>
            </a:pPr>
            <a:r>
              <a:rPr lang="en-AU" dirty="0">
                <a:latin typeface="Century Gothic" panose="020B0502020202020204" pitchFamily="34" charset="0"/>
                <a:cs typeface="Calibri" panose="020F0502020204030204" pitchFamily="34" charset="0"/>
              </a:rPr>
              <a:t>Command: full stop or exclamation mark</a:t>
            </a:r>
          </a:p>
          <a:p>
            <a:pPr marL="285750" indent="-285750">
              <a:buFontTx/>
              <a:buChar char="-"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213;p10">
            <a:extLst>
              <a:ext uri="{FF2B5EF4-FFF2-40B4-BE49-F238E27FC236}">
                <a16:creationId xmlns:a16="http://schemas.microsoft.com/office/drawing/2014/main" id="{B1F89C31-141C-4446-AC7E-5E4991961A87}"/>
              </a:ext>
            </a:extLst>
          </p:cNvPr>
          <p:cNvSpPr txBox="1"/>
          <p:nvPr/>
        </p:nvSpPr>
        <p:spPr>
          <a:xfrm>
            <a:off x="254660" y="2523355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 the sentence with correct punctuation.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45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22"/>
          <p:cNvSpPr/>
          <p:nvPr/>
        </p:nvSpPr>
        <p:spPr>
          <a:xfrm>
            <a:off x="2144598" y="3429000"/>
            <a:ext cx="790280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the sentences independently in your workbook.</a:t>
            </a:r>
            <a:endParaRPr dirty="0"/>
          </a:p>
        </p:txBody>
      </p:sp>
      <p:sp>
        <p:nvSpPr>
          <p:cNvPr id="359" name="Google Shape;359;p22"/>
          <p:cNvSpPr/>
          <p:nvPr/>
        </p:nvSpPr>
        <p:spPr>
          <a:xfrm>
            <a:off x="4186635" y="4425494"/>
            <a:ext cx="35570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Worksheet for printing on next slide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3956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3956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3"/>
          <p:cNvSpPr/>
          <p:nvPr/>
        </p:nvSpPr>
        <p:spPr>
          <a:xfrm>
            <a:off x="361257" y="188105"/>
            <a:ext cx="11052699" cy="71096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entury Gothic"/>
              <a:buAutoNum type="arabicPeriod"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miss smith is abs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 today</a:t>
            </a: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entury Gothic"/>
              <a:buAutoNum type="arabicPeriod" startAt="2"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can </a:t>
            </a:r>
            <a:r>
              <a:rPr lang="en-AU" sz="28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come with you</a:t>
            </a: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entury Gothic"/>
              <a:buAutoNum type="arabicPeriod" startAt="3"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are you going to </a:t>
            </a:r>
            <a:r>
              <a:rPr lang="en-AU" sz="28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disney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world in </a:t>
            </a:r>
            <a:r>
              <a:rPr lang="en-AU" sz="28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june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AU" sz="28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july</a:t>
            </a: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entury Gothic"/>
              <a:buAutoNum type="arabicPeriod" startAt="4"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my uncle’s car was very old, so he sold it</a:t>
            </a: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entury Gothic"/>
              <a:buAutoNum type="arabicPeriod" startAt="5"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</a:t>
            </a:r>
            <a:r>
              <a:rPr lang="en-AU" sz="28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went camping with my family we went fishing and I loved every minute of it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 startAt="5"/>
            </a:pPr>
            <a:endParaRPr lang="en-AU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entury Gothic"/>
              <a:buAutoNum type="arabicPeriod" startAt="5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my family moved house last week we now live at 6 north street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 startAt="5"/>
            </a:pPr>
            <a:endParaRPr lang="en-AU"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 startAt="5"/>
            </a:pPr>
            <a:endParaRPr lang="en-AU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AutoNum type="arabicPeriod" startAt="5"/>
            </a:pP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3" descr="Lined writing paper, Writing paper printable, Writing paper template"/>
          <p:cNvSpPr/>
          <p:nvPr/>
        </p:nvSpPr>
        <p:spPr>
          <a:xfrm>
            <a:off x="3974099" y="1489599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3" descr="Lined writing paper, Writing paper printable, Writing paper template"/>
          <p:cNvSpPr/>
          <p:nvPr/>
        </p:nvSpPr>
        <p:spPr>
          <a:xfrm>
            <a:off x="3974099" y="20071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3" descr="Lined writing paper, Writing paper printable, Writing paper template"/>
          <p:cNvSpPr/>
          <p:nvPr/>
        </p:nvSpPr>
        <p:spPr>
          <a:xfrm>
            <a:off x="3974099" y="26167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3" descr="Lined writing paper, Writing paper printable, Writing paper template"/>
          <p:cNvSpPr/>
          <p:nvPr/>
        </p:nvSpPr>
        <p:spPr>
          <a:xfrm>
            <a:off x="3974099" y="32263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3" descr="Lined writing paper, Writing paper printable, Writing paper template"/>
          <p:cNvSpPr/>
          <p:nvPr/>
        </p:nvSpPr>
        <p:spPr>
          <a:xfrm>
            <a:off x="3974099" y="383592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"/>
          <p:cNvSpPr txBox="1"/>
          <p:nvPr/>
        </p:nvSpPr>
        <p:spPr>
          <a:xfrm>
            <a:off x="633047" y="2068636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 hen runs. </a:t>
            </a:r>
            <a:endParaRPr sz="4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77" name="Google Shape;377;p24"/>
          <p:cNvSpPr txBox="1"/>
          <p:nvPr/>
        </p:nvSpPr>
        <p:spPr>
          <a:xfrm>
            <a:off x="633047" y="4247669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 dog jumps high. </a:t>
            </a:r>
            <a:endParaRPr sz="4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78" name="Google Shape;378;p24"/>
          <p:cNvSpPr txBox="1"/>
          <p:nvPr/>
        </p:nvSpPr>
        <p:spPr>
          <a:xfrm>
            <a:off x="633047" y="3065941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Tim dug in the mud. </a:t>
            </a:r>
            <a:endParaRPr sz="4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79" name="Google Shape;379;p24"/>
          <p:cNvSpPr txBox="1"/>
          <p:nvPr/>
        </p:nvSpPr>
        <p:spPr>
          <a:xfrm>
            <a:off x="633047" y="5446355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 puppy ran very quickly. </a:t>
            </a:r>
            <a:endParaRPr sz="4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80" name="Google Shape;380;p24"/>
          <p:cNvSpPr txBox="1"/>
          <p:nvPr/>
        </p:nvSpPr>
        <p:spPr>
          <a:xfrm>
            <a:off x="633047" y="886908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Pam sits. </a:t>
            </a:r>
            <a:endParaRPr sz="4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8446" y="51878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224672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edit sentences for punctuation.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Capital letter at the beginning of a sentence and for proper nouns.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Full stop, question mark or exclamation mark at the end of a sentence.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5" name="Google Shape;125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1561323" y="1773238"/>
            <a:ext cx="9144000" cy="140496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must understand the difference between a statement, question, command and exclamation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must understand the concept of a sentence (requires a subject and a verb).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must know what a proper noun is.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639560" y="2126142"/>
            <a:ext cx="109506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AU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ship sailed across the ocean.</a:t>
            </a:r>
            <a:endParaRPr sz="4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431602" y="1353787"/>
            <a:ext cx="11845504" cy="10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must begin with a capital letter.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431602" y="4690141"/>
            <a:ext cx="11845504" cy="10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must end with a punctuation mark.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639559" y="5322188"/>
            <a:ext cx="109506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movie should we see this afternoon</a:t>
            </a:r>
            <a:r>
              <a:rPr lang="en-AU" sz="4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40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7" name="Google Shape;131;p5">
            <a:extLst>
              <a:ext uri="{FF2B5EF4-FFF2-40B4-BE49-F238E27FC236}">
                <a16:creationId xmlns:a16="http://schemas.microsoft.com/office/drawing/2014/main" id="{CA0D705F-A00B-4793-B0E2-BE935536888F}"/>
              </a:ext>
            </a:extLst>
          </p:cNvPr>
          <p:cNvSpPr txBox="1"/>
          <p:nvPr/>
        </p:nvSpPr>
        <p:spPr>
          <a:xfrm>
            <a:off x="639560" y="3680622"/>
            <a:ext cx="109506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AU" sz="4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roy and </a:t>
            </a:r>
            <a:r>
              <a:rPr lang="en-AU" sz="4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AU" sz="4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 play </a:t>
            </a:r>
            <a:r>
              <a:rPr lang="en-AU" sz="4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-AU" sz="4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inecraft together.</a:t>
            </a:r>
            <a:endParaRPr sz="40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32;p5">
            <a:extLst>
              <a:ext uri="{FF2B5EF4-FFF2-40B4-BE49-F238E27FC236}">
                <a16:creationId xmlns:a16="http://schemas.microsoft.com/office/drawing/2014/main" id="{B2ED1987-D7E9-4278-889A-B62B32663962}"/>
              </a:ext>
            </a:extLst>
          </p:cNvPr>
          <p:cNvSpPr txBox="1"/>
          <p:nvPr/>
        </p:nvSpPr>
        <p:spPr>
          <a:xfrm>
            <a:off x="431602" y="2908267"/>
            <a:ext cx="11845504" cy="10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proper noun must begin with a capital 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172324" y="1088571"/>
            <a:ext cx="11845504" cy="76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AU" sz="32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must end with a punctuation mark. </a:t>
            </a:r>
            <a:endParaRPr sz="2000"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503250" y="1856020"/>
            <a:ext cx="11227196" cy="18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full stop is used at the end of a statement. 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favourite flavour of ice-cream is chocolate.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503250" y="3078920"/>
            <a:ext cx="11131402" cy="18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question mark is used at the end of a question. 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like chocolate flavoured ice-cream?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503250" y="4301820"/>
            <a:ext cx="9999287" cy="18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exclamation mark is used to show strong emotion. 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ice-cream gave me a terrible brain freeze!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r="41226" b="14946"/>
          <a:stretch/>
        </p:blipFill>
        <p:spPr>
          <a:xfrm>
            <a:off x="10641810" y="4161182"/>
            <a:ext cx="487808" cy="132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 t="54956" r="29955" b="20142"/>
          <a:stretch/>
        </p:blipFill>
        <p:spPr>
          <a:xfrm>
            <a:off x="10502537" y="1876348"/>
            <a:ext cx="766354" cy="82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6802" y="2996642"/>
            <a:ext cx="766354" cy="127281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0" name="Google Shape;143;p6">
            <a:extLst>
              <a:ext uri="{FF2B5EF4-FFF2-40B4-BE49-F238E27FC236}">
                <a16:creationId xmlns:a16="http://schemas.microsoft.com/office/drawing/2014/main" id="{AB079C31-5023-4519-902A-B557D4064469}"/>
              </a:ext>
            </a:extLst>
          </p:cNvPr>
          <p:cNvSpPr txBox="1"/>
          <p:nvPr/>
        </p:nvSpPr>
        <p:spPr>
          <a:xfrm>
            <a:off x="503249" y="5524720"/>
            <a:ext cx="9999287" cy="18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command can end with a full stop or an exclamation mark.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 out of my way!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Google Shape;145;p6">
            <a:extLst>
              <a:ext uri="{FF2B5EF4-FFF2-40B4-BE49-F238E27FC236}">
                <a16:creationId xmlns:a16="http://schemas.microsoft.com/office/drawing/2014/main" id="{981EFCDF-FC11-4425-8310-BEA2E4015B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4956" r="29955" b="20142"/>
          <a:stretch/>
        </p:blipFill>
        <p:spPr>
          <a:xfrm>
            <a:off x="9875456" y="5780527"/>
            <a:ext cx="766354" cy="82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4;p6">
            <a:extLst>
              <a:ext uri="{FF2B5EF4-FFF2-40B4-BE49-F238E27FC236}">
                <a16:creationId xmlns:a16="http://schemas.microsoft.com/office/drawing/2014/main" id="{B02891BA-33F6-485B-B7D6-E79CB35DD3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1226" b="14946"/>
          <a:stretch/>
        </p:blipFill>
        <p:spPr>
          <a:xfrm>
            <a:off x="11284626" y="5455289"/>
            <a:ext cx="487808" cy="132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/>
        </p:nvSpPr>
        <p:spPr>
          <a:xfrm>
            <a:off x="6395124" y="2585791"/>
            <a:ext cx="5640623" cy="4093388"/>
          </a:xfrm>
          <a:prstGeom prst="rect">
            <a:avLst/>
          </a:prstGeom>
          <a:solidFill>
            <a:srgbClr val="F5D327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it…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make sense?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subject (the WHO/WHAT)?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verb (the DO)?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begin with a capital letter? Do the    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proper nouns begin with a capital?                  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end with a full stop, exclamation 	mark or question mark?</a:t>
            </a:r>
            <a:endParaRPr dirty="0"/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188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 dirty="0"/>
              <a:t> </a:t>
            </a:r>
            <a:endParaRPr sz="2000" dirty="0"/>
          </a:p>
        </p:txBody>
      </p:sp>
      <p:sp>
        <p:nvSpPr>
          <p:cNvPr id="154" name="Google Shape;154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5" name="Google Shape;155;p7"/>
          <p:cNvSpPr txBox="1"/>
          <p:nvPr/>
        </p:nvSpPr>
        <p:spPr>
          <a:xfrm>
            <a:off x="9947182" y="906637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noun?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person? Place? Thing?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makes it a proper noun?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3652" y="374173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3652" y="433920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3652" y="509227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03652" y="6014706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03652" y="3136776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154906" y="766353"/>
            <a:ext cx="8894801" cy="1407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group of words that makes sense by itself.</a:t>
            </a:r>
            <a:endParaRPr lang="en-AU" sz="20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a subject/noun (what/who the sentence is about) and a verb (what the subject does, is or has).</a:t>
            </a:r>
            <a:endParaRPr lang="en-AU" sz="20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starts with a capital and ends with a punctuation mark.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Proper nouns also need capital letters.</a:t>
            </a: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lang="en-AU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309" y="3302498"/>
            <a:ext cx="6135905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ran to the shop.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out of my room!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went on a holiday to Darwin.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you finish in time?</a:t>
            </a:r>
            <a:endParaRPr dirty="0"/>
          </a:p>
        </p:txBody>
      </p:sp>
      <p:pic>
        <p:nvPicPr>
          <p:cNvPr id="166" name="Google Shape;166;p7" descr="https://cdn3.vectorstock.com/i/1000x1000/77/52/yes-tick-icon-vector-22957752.jpg"/>
          <p:cNvPicPr preferRelativeResize="0"/>
          <p:nvPr/>
        </p:nvPicPr>
        <p:blipFill rotWithShape="1">
          <a:blip r:embed="rId11">
            <a:alphaModFix/>
          </a:blip>
          <a:srcRect b="10582"/>
          <a:stretch/>
        </p:blipFill>
        <p:spPr>
          <a:xfrm>
            <a:off x="5891478" y="3417565"/>
            <a:ext cx="489473" cy="36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 descr="https://cdn3.vectorstock.com/i/1000x1000/77/52/yes-tick-icon-vector-22957752.jpg"/>
          <p:cNvPicPr preferRelativeResize="0"/>
          <p:nvPr/>
        </p:nvPicPr>
        <p:blipFill rotWithShape="1">
          <a:blip r:embed="rId11">
            <a:alphaModFix/>
          </a:blip>
          <a:srcRect b="10582"/>
          <a:stretch/>
        </p:blipFill>
        <p:spPr>
          <a:xfrm>
            <a:off x="5864285" y="4317207"/>
            <a:ext cx="489473" cy="36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 descr="https://cdn3.vectorstock.com/i/1000x1000/77/52/yes-tick-icon-vector-22957752.jpg"/>
          <p:cNvPicPr preferRelativeResize="0"/>
          <p:nvPr/>
        </p:nvPicPr>
        <p:blipFill rotWithShape="1">
          <a:blip r:embed="rId11">
            <a:alphaModFix/>
          </a:blip>
          <a:srcRect b="10582"/>
          <a:stretch/>
        </p:blipFill>
        <p:spPr>
          <a:xfrm>
            <a:off x="5829611" y="5110345"/>
            <a:ext cx="489473" cy="36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 descr="https://cdn3.vectorstock.com/i/1000x1000/77/52/yes-tick-icon-vector-22957752.jpg"/>
          <p:cNvPicPr preferRelativeResize="0"/>
          <p:nvPr/>
        </p:nvPicPr>
        <p:blipFill rotWithShape="1">
          <a:blip r:embed="rId11">
            <a:alphaModFix/>
          </a:blip>
          <a:srcRect b="10582"/>
          <a:stretch/>
        </p:blipFill>
        <p:spPr>
          <a:xfrm>
            <a:off x="5829610" y="5946940"/>
            <a:ext cx="489473" cy="362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6" name="Google Shape;176;p8"/>
          <p:cNvSpPr txBox="1"/>
          <p:nvPr/>
        </p:nvSpPr>
        <p:spPr>
          <a:xfrm>
            <a:off x="10181939" y="1250631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missing?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proper noun?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/>
          <p:nvPr/>
        </p:nvSpPr>
        <p:spPr>
          <a:xfrm>
            <a:off x="161755" y="1804767"/>
            <a:ext cx="25015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</a:t>
            </a:r>
            <a:endParaRPr sz="24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0" y="3324933"/>
            <a:ext cx="5921406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ran to the shops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out of my room?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went on a holiday to </a:t>
            </a:r>
            <a:r>
              <a:rPr lang="en-AU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darwin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alibri"/>
                <a:cs typeface="Calibri"/>
                <a:sym typeface="Century Gothic"/>
              </a:rPr>
              <a:t>will you finish in time.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5796308" y="3355025"/>
            <a:ext cx="416911" cy="38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5796308" y="4185097"/>
            <a:ext cx="416911" cy="38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5773218" y="4987639"/>
            <a:ext cx="416911" cy="38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5764340" y="5805874"/>
            <a:ext cx="416911" cy="3816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52;p7">
            <a:extLst>
              <a:ext uri="{FF2B5EF4-FFF2-40B4-BE49-F238E27FC236}">
                <a16:creationId xmlns:a16="http://schemas.microsoft.com/office/drawing/2014/main" id="{130CDC26-7D15-40E5-AD8E-60CDA846E552}"/>
              </a:ext>
            </a:extLst>
          </p:cNvPr>
          <p:cNvSpPr txBox="1"/>
          <p:nvPr/>
        </p:nvSpPr>
        <p:spPr>
          <a:xfrm>
            <a:off x="6395124" y="2585791"/>
            <a:ext cx="5640623" cy="4093388"/>
          </a:xfrm>
          <a:prstGeom prst="rect">
            <a:avLst/>
          </a:prstGeom>
          <a:solidFill>
            <a:srgbClr val="F5D327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it…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make sense?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subject (the WHO/WHAT)?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have a verb (the DO)?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begin with a capital letter? Do the    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proper nouns begin with a capital?                  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end with a full stop, exclamation 	mark or question mark?</a:t>
            </a:r>
            <a:endParaRPr dirty="0"/>
          </a:p>
        </p:txBody>
      </p:sp>
      <p:pic>
        <p:nvPicPr>
          <p:cNvPr id="21" name="Google Shape;159;p7">
            <a:extLst>
              <a:ext uri="{FF2B5EF4-FFF2-40B4-BE49-F238E27FC236}">
                <a16:creationId xmlns:a16="http://schemas.microsoft.com/office/drawing/2014/main" id="{59E7AADA-8B16-4D4D-8192-FC2BA3A092B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3652" y="374173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60;p7">
            <a:extLst>
              <a:ext uri="{FF2B5EF4-FFF2-40B4-BE49-F238E27FC236}">
                <a16:creationId xmlns:a16="http://schemas.microsoft.com/office/drawing/2014/main" id="{10578401-F2C2-4615-BED0-F71B54B58BD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3652" y="433920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61;p7">
            <a:extLst>
              <a:ext uri="{FF2B5EF4-FFF2-40B4-BE49-F238E27FC236}">
                <a16:creationId xmlns:a16="http://schemas.microsoft.com/office/drawing/2014/main" id="{D2BCA9F3-7521-47B4-B39B-48259C8BB60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03652" y="509227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62;p7">
            <a:extLst>
              <a:ext uri="{FF2B5EF4-FFF2-40B4-BE49-F238E27FC236}">
                <a16:creationId xmlns:a16="http://schemas.microsoft.com/office/drawing/2014/main" id="{D63B6352-6836-449E-B983-4A77F484081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03652" y="6014706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63;p7">
            <a:extLst>
              <a:ext uri="{FF2B5EF4-FFF2-40B4-BE49-F238E27FC236}">
                <a16:creationId xmlns:a16="http://schemas.microsoft.com/office/drawing/2014/main" id="{30C9A1AF-2710-4771-81E1-95D8511FBEB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03652" y="3136776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body" idx="1"/>
          </p:nvPr>
        </p:nvSpPr>
        <p:spPr>
          <a:xfrm>
            <a:off x="191899" y="926761"/>
            <a:ext cx="11808512" cy="572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b="1" dirty="0">
                <a:latin typeface="Arial Rounded"/>
                <a:ea typeface="Arial Rounded"/>
                <a:cs typeface="Arial Rounded"/>
                <a:sym typeface="Arial Rounded"/>
              </a:rPr>
              <a:t>Which sentences are punctuated correctly?</a:t>
            </a: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 dirty="0"/>
              <a:t>Jasmine’s wallet is missing from her bedroom!</a:t>
            </a:r>
            <a:endParaRPr sz="32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 dirty="0"/>
              <a:t>What were you thinking.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 dirty="0"/>
              <a:t>that really hurt, ben.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 dirty="0"/>
              <a:t>Can we have pizza for dinner?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 dirty="0"/>
              <a:t>The ship is sinking?</a:t>
            </a:r>
            <a:endParaRPr sz="3200"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5604951" y="4083153"/>
            <a:ext cx="42893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 &amp; d</a:t>
            </a:r>
            <a:endParaRPr sz="54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98" name="Google Shape;198;p9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792863" y="2058894"/>
            <a:ext cx="454368" cy="33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9788856" y="2456472"/>
            <a:ext cx="437772" cy="40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9788856" y="3013902"/>
            <a:ext cx="437772" cy="40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810166" y="3621650"/>
            <a:ext cx="454368" cy="33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9826762" y="4085641"/>
            <a:ext cx="437772" cy="40073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p9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7291" y="17054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61369" y="17054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87291" y="8446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61369" y="83051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51889" y="57237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6;p8">
            <a:extLst>
              <a:ext uri="{FF2B5EF4-FFF2-40B4-BE49-F238E27FC236}">
                <a16:creationId xmlns:a16="http://schemas.microsoft.com/office/drawing/2014/main" id="{BA8C60FB-C43D-429C-8811-D735479A4F25}"/>
              </a:ext>
            </a:extLst>
          </p:cNvPr>
          <p:cNvSpPr txBox="1"/>
          <p:nvPr/>
        </p:nvSpPr>
        <p:spPr>
          <a:xfrm>
            <a:off x="10088928" y="542861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are/are not these sentences punctuated correctly?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4;p7">
            <a:extLst>
              <a:ext uri="{FF2B5EF4-FFF2-40B4-BE49-F238E27FC236}">
                <a16:creationId xmlns:a16="http://schemas.microsoft.com/office/drawing/2014/main" id="{C95A7D82-AEC7-46F1-A9B0-7E8A6EB87865}"/>
              </a:ext>
            </a:extLst>
          </p:cNvPr>
          <p:cNvSpPr txBox="1"/>
          <p:nvPr/>
        </p:nvSpPr>
        <p:spPr>
          <a:xfrm>
            <a:off x="350214" y="5227637"/>
            <a:ext cx="8894801" cy="1407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group of words that makes sense by itself.</a:t>
            </a:r>
            <a:endParaRPr lang="en-AU" sz="20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a subject/noun (what/who the sentence is about) and a verb (what the subject does, is or has).</a:t>
            </a:r>
            <a:endParaRPr lang="en-AU" sz="20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starts with a capital and ends with a punctuation mark.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Proper nouns also need capital letters.</a:t>
            </a: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lang="en-AU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1838</Words>
  <Application>Microsoft Office PowerPoint</Application>
  <PresentationFormat>Widescreen</PresentationFormat>
  <Paragraphs>269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Noto Sans Symbols</vt:lpstr>
      <vt:lpstr>Helvetica Neue</vt:lpstr>
      <vt:lpstr>Arial</vt:lpstr>
      <vt:lpstr>Century Gothic</vt:lpstr>
      <vt:lpstr>Calibri</vt:lpstr>
      <vt:lpstr>Quattrocento Sans</vt:lpstr>
      <vt:lpstr>Arial 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22</cp:revision>
  <dcterms:created xsi:type="dcterms:W3CDTF">2021-08-04T08:19:39Z</dcterms:created>
  <dcterms:modified xsi:type="dcterms:W3CDTF">2022-10-18T05:22:06Z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