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70" r:id="rId5"/>
    <p:sldId id="271" r:id="rId6"/>
    <p:sldId id="259" r:id="rId7"/>
    <p:sldId id="260" r:id="rId8"/>
    <p:sldId id="261" r:id="rId9"/>
    <p:sldId id="262" r:id="rId10"/>
    <p:sldId id="272" r:id="rId11"/>
    <p:sldId id="263" r:id="rId12"/>
    <p:sldId id="265" r:id="rId13"/>
    <p:sldId id="273" r:id="rId14"/>
    <p:sldId id="274" r:id="rId15"/>
    <p:sldId id="275" r:id="rId16"/>
    <p:sldId id="276" r:id="rId17"/>
    <p:sldId id="277" r:id="rId18"/>
    <p:sldId id="268"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Quattrocento Sans" panose="020B0502050000020003"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jmvGUWNNuvo6BO3YysGEO0GpgY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6800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0977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8090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5061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7814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2886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442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317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3cf005e54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g13cf005e54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8"/>
          <p:cNvSpPr>
            <a:spLocks noGrp="1"/>
          </p:cNvSpPr>
          <p:nvPr>
            <p:ph type="pic" idx="2"/>
          </p:nvPr>
        </p:nvSpPr>
        <p:spPr>
          <a:xfrm>
            <a:off x="5183188" y="987425"/>
            <a:ext cx="6172200" cy="4873625"/>
          </a:xfrm>
          <a:prstGeom prst="rect">
            <a:avLst/>
          </a:prstGeom>
          <a:noFill/>
          <a:ln>
            <a:noFill/>
          </a:ln>
        </p:spPr>
      </p:sp>
      <p:sp>
        <p:nvSpPr>
          <p:cNvPr id="66" name="Google Shape;66;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onceptual Understanding">
  <p:cSld name="1_Conceptual Understanding">
    <p:spTree>
      <p:nvGrpSpPr>
        <p:cNvPr id="1" name="Shape 82"/>
        <p:cNvGrpSpPr/>
        <p:nvPr/>
      </p:nvGrpSpPr>
      <p:grpSpPr>
        <a:xfrm>
          <a:off x="0" y="0"/>
          <a:ext cx="0" cy="0"/>
          <a:chOff x="0" y="0"/>
          <a:chExt cx="0" cy="0"/>
        </a:xfrm>
      </p:grpSpPr>
      <p:sp>
        <p:nvSpPr>
          <p:cNvPr id="83" name="Google Shape;83;p31"/>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ceptual Understanding">
  <p:cSld name="Conceptual Understanding">
    <p:spTree>
      <p:nvGrpSpPr>
        <p:cNvPr id="1" name="Shape 23"/>
        <p:cNvGrpSpPr/>
        <p:nvPr/>
      </p:nvGrpSpPr>
      <p:grpSpPr>
        <a:xfrm>
          <a:off x="0" y="0"/>
          <a:ext cx="0" cy="0"/>
          <a:chOff x="0" y="0"/>
          <a:chExt cx="0" cy="0"/>
        </a:xfrm>
      </p:grpSpPr>
      <p:sp>
        <p:nvSpPr>
          <p:cNvPr id="24" name="Google Shape;24;p21"/>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atin typeface="Century Gothic"/>
                <a:ea typeface="Century Gothic"/>
                <a:cs typeface="Century Gothic"/>
                <a:sym typeface="Century Gothic"/>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8" name="Google Shape;2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subTitle" idx="1"/>
          </p:nvPr>
        </p:nvSpPr>
        <p:spPr>
          <a:xfrm>
            <a:off x="1561323" y="1773238"/>
            <a:ext cx="9144000" cy="3190648"/>
          </a:xfrm>
          <a:prstGeom prst="rect">
            <a:avLst/>
          </a:prstGeom>
          <a:solidFill>
            <a:srgbClr val="00B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400"/>
              <a:buNone/>
            </a:pPr>
            <a:r>
              <a:rPr lang="en-AU" b="1" dirty="0"/>
              <a:t>Year: 4</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Term: 4</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Objective: </a:t>
            </a:r>
            <a:r>
              <a:rPr lang="en-AU" dirty="0"/>
              <a:t>Upgrade nouns to add weight/strength to an argument.</a:t>
            </a:r>
            <a:endParaRPr dirty="0"/>
          </a:p>
          <a:p>
            <a:pPr marL="0" lvl="0" indent="0" algn="l" rtl="0">
              <a:lnSpc>
                <a:spcPct val="90000"/>
              </a:lnSpc>
              <a:spcBef>
                <a:spcPts val="1000"/>
              </a:spcBef>
              <a:spcAft>
                <a:spcPts val="0"/>
              </a:spcAft>
              <a:buClr>
                <a:schemeClr val="dk1"/>
              </a:buClr>
              <a:buSzPts val="2400"/>
              <a:buNone/>
            </a:pPr>
            <a:endParaRPr dirty="0"/>
          </a:p>
          <a:p>
            <a:pPr marL="0" lvl="0" indent="0" algn="l" rtl="0">
              <a:lnSpc>
                <a:spcPct val="90000"/>
              </a:lnSpc>
              <a:spcBef>
                <a:spcPts val="1000"/>
              </a:spcBef>
              <a:spcAft>
                <a:spcPts val="0"/>
              </a:spcAft>
              <a:buClr>
                <a:schemeClr val="dk1"/>
              </a:buClr>
              <a:buSzPts val="2400"/>
              <a:buNone/>
            </a:pPr>
            <a:r>
              <a:rPr lang="en-AU" b="1" dirty="0"/>
              <a:t>Author: </a:t>
            </a:r>
            <a:r>
              <a:rPr lang="en-AU" dirty="0"/>
              <a:t>Hayley Howard, Nicole Page &amp; Michelle Thomas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p:nvPr/>
        </p:nvSpPr>
        <p:spPr>
          <a:xfrm>
            <a:off x="154907" y="766354"/>
            <a:ext cx="8793300" cy="23427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noun names a person, place, thing or idea.</a:t>
            </a:r>
            <a:endParaRPr sz="2000" dirty="0">
              <a:solidFill>
                <a:schemeClr val="dk1"/>
              </a:solidFill>
              <a:latin typeface="Century Gothic"/>
              <a:ea typeface="Century Gothic"/>
              <a:cs typeface="Century Gothic"/>
              <a:sym typeface="Century Gothic"/>
            </a:endParaRPr>
          </a:p>
          <a:p>
            <a:pPr marL="457200" lvl="0" indent="-355600" algn="l" rtl="0">
              <a:lnSpc>
                <a:spcPct val="90000"/>
              </a:lnSpc>
              <a:spcBef>
                <a:spcPts val="0"/>
              </a:spcBef>
              <a:spcAft>
                <a:spcPts val="0"/>
              </a:spcAft>
              <a:buClr>
                <a:schemeClr val="dk1"/>
              </a:buClr>
              <a:buSzPts val="2000"/>
              <a:buFont typeface="Century Gothic"/>
              <a:buChar char="▪"/>
            </a:pPr>
            <a:r>
              <a:rPr lang="en-AU" sz="2000" dirty="0">
                <a:solidFill>
                  <a:schemeClr val="dk1"/>
                </a:solidFill>
                <a:latin typeface="Century Gothic"/>
                <a:ea typeface="Century Gothic"/>
                <a:cs typeface="Century Gothic"/>
                <a:sym typeface="Century Gothic"/>
              </a:rPr>
              <a:t>Nouns can serve as subjects or objects in a clause or sentence.</a:t>
            </a:r>
            <a:endParaRPr sz="2000" dirty="0">
              <a:solidFill>
                <a:schemeClr val="dk1"/>
              </a:solidFill>
              <a:latin typeface="Century Gothic"/>
              <a:ea typeface="Century Gothic"/>
              <a:cs typeface="Century Gothic"/>
              <a:sym typeface="Century Gothic"/>
            </a:endParaRPr>
          </a:p>
          <a:p>
            <a:pPr marL="457200" lvl="0" indent="-355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your argument by choosing upgraded nouns.</a:t>
            </a:r>
            <a:endParaRPr sz="2000"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p:txBody>
      </p:sp>
      <p:sp>
        <p:nvSpPr>
          <p:cNvPr id="175" name="Google Shape;175;p6"/>
          <p:cNvSpPr/>
          <p:nvPr/>
        </p:nvSpPr>
        <p:spPr>
          <a:xfrm>
            <a:off x="154900" y="2382550"/>
            <a:ext cx="7337100" cy="40006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Underline the upgraded noun in each sentence.</a:t>
            </a:r>
            <a:endParaRPr dirty="0"/>
          </a:p>
        </p:txBody>
      </p:sp>
      <p:sp>
        <p:nvSpPr>
          <p:cNvPr id="176" name="Google Shape;176;p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77" name="Google Shape;177;p6"/>
          <p:cNvSpPr txBox="1"/>
          <p:nvPr/>
        </p:nvSpPr>
        <p:spPr>
          <a:xfrm>
            <a:off x="10221800" y="1027753"/>
            <a:ext cx="1988700" cy="1446509"/>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is the upgraded noun? What does it mean? </a:t>
            </a:r>
            <a:endParaRPr dirty="0">
              <a:solidFill>
                <a:schemeClr val="dk1"/>
              </a:solidFill>
              <a:latin typeface="Century Gothic"/>
              <a:ea typeface="Century Gothic"/>
              <a:cs typeface="Century Gothic"/>
              <a:sym typeface="Century Gothic"/>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entury Gothic"/>
              <a:ea typeface="Century Gothic"/>
              <a:cs typeface="Century Gothic"/>
              <a:sym typeface="Century Gothic"/>
            </a:endParaRPr>
          </a:p>
        </p:txBody>
      </p:sp>
      <p:pic>
        <p:nvPicPr>
          <p:cNvPr id="178" name="Google Shape;178;p6" descr="Logo, icon&#10;&#10;Description automatically generated"/>
          <p:cNvPicPr preferRelativeResize="0"/>
          <p:nvPr/>
        </p:nvPicPr>
        <p:blipFill rotWithShape="1">
          <a:blip r:embed="rId3">
            <a:alphaModFix/>
          </a:blip>
          <a:srcRect/>
          <a:stretch/>
        </p:blipFill>
        <p:spPr>
          <a:xfrm>
            <a:off x="10976594" y="89736"/>
            <a:ext cx="674078" cy="674078"/>
          </a:xfrm>
          <a:prstGeom prst="rect">
            <a:avLst/>
          </a:prstGeom>
          <a:noFill/>
          <a:ln>
            <a:noFill/>
          </a:ln>
        </p:spPr>
      </p:pic>
      <p:pic>
        <p:nvPicPr>
          <p:cNvPr id="179" name="Google Shape;179;p6" descr="Icon&#10;&#10;Description automatically generated"/>
          <p:cNvPicPr preferRelativeResize="0"/>
          <p:nvPr/>
        </p:nvPicPr>
        <p:blipFill rotWithShape="1">
          <a:blip r:embed="rId4">
            <a:alphaModFix/>
          </a:blip>
          <a:srcRect/>
          <a:stretch/>
        </p:blipFill>
        <p:spPr>
          <a:xfrm>
            <a:off x="10182166" y="89735"/>
            <a:ext cx="674079" cy="674079"/>
          </a:xfrm>
          <a:prstGeom prst="rect">
            <a:avLst/>
          </a:prstGeom>
          <a:noFill/>
          <a:ln>
            <a:noFill/>
          </a:ln>
        </p:spPr>
      </p:pic>
      <p:pic>
        <p:nvPicPr>
          <p:cNvPr id="180" name="Google Shape;180;p6" descr="Icon&#10;&#10;Description automatically generated"/>
          <p:cNvPicPr preferRelativeResize="0"/>
          <p:nvPr/>
        </p:nvPicPr>
        <p:blipFill rotWithShape="1">
          <a:blip r:embed="rId5">
            <a:alphaModFix/>
          </a:blip>
          <a:srcRect/>
          <a:stretch/>
        </p:blipFill>
        <p:spPr>
          <a:xfrm>
            <a:off x="9387738" y="100831"/>
            <a:ext cx="674079" cy="674079"/>
          </a:xfrm>
          <a:prstGeom prst="rect">
            <a:avLst/>
          </a:prstGeom>
          <a:noFill/>
          <a:ln>
            <a:noFill/>
          </a:ln>
        </p:spPr>
      </p:pic>
      <p:sp>
        <p:nvSpPr>
          <p:cNvPr id="181" name="Google Shape;181;p6"/>
          <p:cNvSpPr txBox="1"/>
          <p:nvPr/>
        </p:nvSpPr>
        <p:spPr>
          <a:xfrm>
            <a:off x="154900" y="3044427"/>
            <a:ext cx="11586000" cy="923299"/>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Advocates for environmental conservation argue that we should be reducing our oil and gas consumption.</a:t>
            </a:r>
            <a:endParaRPr sz="2400" dirty="0">
              <a:latin typeface="Century Gothic"/>
              <a:ea typeface="Century Gothic"/>
              <a:cs typeface="Century Gothic"/>
              <a:sym typeface="Century Gothic"/>
            </a:endParaRPr>
          </a:p>
        </p:txBody>
      </p:sp>
      <p:cxnSp>
        <p:nvCxnSpPr>
          <p:cNvPr id="182" name="Google Shape;182;p6"/>
          <p:cNvCxnSpPr/>
          <p:nvPr/>
        </p:nvCxnSpPr>
        <p:spPr>
          <a:xfrm>
            <a:off x="299030" y="3525371"/>
            <a:ext cx="1539300" cy="0"/>
          </a:xfrm>
          <a:prstGeom prst="straightConnector1">
            <a:avLst/>
          </a:prstGeom>
          <a:noFill/>
          <a:ln w="76200" cap="flat" cmpd="sng">
            <a:solidFill>
              <a:schemeClr val="accent6"/>
            </a:solidFill>
            <a:prstDash val="solid"/>
            <a:round/>
            <a:headEnd type="none" w="med" len="med"/>
            <a:tailEnd type="none" w="med" len="med"/>
          </a:ln>
        </p:spPr>
      </p:cxnSp>
      <p:sp>
        <p:nvSpPr>
          <p:cNvPr id="183" name="Google Shape;183;p6"/>
          <p:cNvSpPr txBox="1"/>
          <p:nvPr/>
        </p:nvSpPr>
        <p:spPr>
          <a:xfrm>
            <a:off x="154899" y="4116182"/>
            <a:ext cx="11317521" cy="923299"/>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The proponents of the new recycling program believe it will reduce waste and benefit the community.</a:t>
            </a:r>
            <a:endParaRPr sz="2400" dirty="0">
              <a:latin typeface="Century Gothic"/>
              <a:ea typeface="Century Gothic"/>
              <a:cs typeface="Century Gothic"/>
              <a:sym typeface="Century Gothic"/>
            </a:endParaRPr>
          </a:p>
        </p:txBody>
      </p:sp>
      <p:cxnSp>
        <p:nvCxnSpPr>
          <p:cNvPr id="184" name="Google Shape;184;p6"/>
          <p:cNvCxnSpPr>
            <a:cxnSpLocks/>
          </p:cNvCxnSpPr>
          <p:nvPr/>
        </p:nvCxnSpPr>
        <p:spPr>
          <a:xfrm>
            <a:off x="841572" y="4577831"/>
            <a:ext cx="1677971" cy="0"/>
          </a:xfrm>
          <a:prstGeom prst="straightConnector1">
            <a:avLst/>
          </a:prstGeom>
          <a:noFill/>
          <a:ln w="76200" cap="flat" cmpd="sng">
            <a:solidFill>
              <a:schemeClr val="accent6"/>
            </a:solidFill>
            <a:prstDash val="solid"/>
            <a:round/>
            <a:headEnd type="none" w="med" len="med"/>
            <a:tailEnd type="none" w="med" len="med"/>
          </a:ln>
        </p:spPr>
      </p:cxnSp>
      <p:sp>
        <p:nvSpPr>
          <p:cNvPr id="185" name="Google Shape;185;p6"/>
          <p:cNvSpPr txBox="1"/>
          <p:nvPr/>
        </p:nvSpPr>
        <p:spPr>
          <a:xfrm>
            <a:off x="154899" y="5355538"/>
            <a:ext cx="11204400" cy="923299"/>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We are champions of animal rights, asserting that we must do everything in our power to protect and care for animals in need.</a:t>
            </a:r>
            <a:endParaRPr sz="2400" dirty="0">
              <a:latin typeface="Century Gothic"/>
              <a:ea typeface="Century Gothic"/>
              <a:cs typeface="Century Gothic"/>
              <a:sym typeface="Century Gothic"/>
            </a:endParaRPr>
          </a:p>
        </p:txBody>
      </p:sp>
      <p:cxnSp>
        <p:nvCxnSpPr>
          <p:cNvPr id="186" name="Google Shape;186;p6"/>
          <p:cNvCxnSpPr>
            <a:cxnSpLocks/>
          </p:cNvCxnSpPr>
          <p:nvPr/>
        </p:nvCxnSpPr>
        <p:spPr>
          <a:xfrm>
            <a:off x="1291472" y="5828154"/>
            <a:ext cx="1758558" cy="0"/>
          </a:xfrm>
          <a:prstGeom prst="straightConnector1">
            <a:avLst/>
          </a:prstGeom>
          <a:noFill/>
          <a:ln w="76200" cap="flat" cmpd="sng">
            <a:solidFill>
              <a:schemeClr val="accent6"/>
            </a:solidFill>
            <a:prstDash val="solid"/>
            <a:round/>
            <a:headEnd type="none" w="med" len="med"/>
            <a:tailEnd type="none" w="med" len="med"/>
          </a:ln>
        </p:spPr>
      </p:cxnSp>
    </p:spTree>
    <p:extLst>
      <p:ext uri="{BB962C8B-B14F-4D97-AF65-F5344CB8AC3E}">
        <p14:creationId xmlns:p14="http://schemas.microsoft.com/office/powerpoint/2010/main" val="184254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10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1"/>
                                        </p:tgtEl>
                                        <p:attrNameLst>
                                          <p:attrName>style.visibility</p:attrName>
                                        </p:attrNameLst>
                                      </p:cBhvr>
                                      <p:to>
                                        <p:strVal val="visible"/>
                                      </p:to>
                                    </p:set>
                                    <p:animEffect transition="in" filter="fade">
                                      <p:cBhvr>
                                        <p:cTn id="17" dur="1000"/>
                                        <p:tgtEl>
                                          <p:spTgt spid="1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2"/>
                                        </p:tgtEl>
                                        <p:attrNameLst>
                                          <p:attrName>style.visibility</p:attrName>
                                        </p:attrNameLst>
                                      </p:cBhvr>
                                      <p:to>
                                        <p:strVal val="visible"/>
                                      </p:to>
                                    </p:set>
                                    <p:animEffect transition="in" filter="fade">
                                      <p:cBhvr>
                                        <p:cTn id="22" dur="1000"/>
                                        <p:tgtEl>
                                          <p:spTgt spid="1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3"/>
                                        </p:tgtEl>
                                        <p:attrNameLst>
                                          <p:attrName>style.visibility</p:attrName>
                                        </p:attrNameLst>
                                      </p:cBhvr>
                                      <p:to>
                                        <p:strVal val="visible"/>
                                      </p:to>
                                    </p:set>
                                    <p:animEffect transition="in" filter="fade">
                                      <p:cBhvr>
                                        <p:cTn id="27" dur="1000"/>
                                        <p:tgtEl>
                                          <p:spTgt spid="1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
                                        </p:tgtEl>
                                        <p:attrNameLst>
                                          <p:attrName>style.visibility</p:attrName>
                                        </p:attrNameLst>
                                      </p:cBhvr>
                                      <p:to>
                                        <p:strVal val="visible"/>
                                      </p:to>
                                    </p:set>
                                    <p:animEffect transition="in" filter="fade">
                                      <p:cBhvr>
                                        <p:cTn id="32" dur="1000"/>
                                        <p:tgtEl>
                                          <p:spTgt spid="18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5"/>
                                        </p:tgtEl>
                                        <p:attrNameLst>
                                          <p:attrName>style.visibility</p:attrName>
                                        </p:attrNameLst>
                                      </p:cBhvr>
                                      <p:to>
                                        <p:strVal val="visible"/>
                                      </p:to>
                                    </p:set>
                                    <p:animEffect transition="in" filter="fade">
                                      <p:cBhvr>
                                        <p:cTn id="37" dur="1000"/>
                                        <p:tgtEl>
                                          <p:spTgt spid="18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6"/>
                                        </p:tgtEl>
                                        <p:attrNameLst>
                                          <p:attrName>style.visibility</p:attrName>
                                        </p:attrNameLst>
                                      </p:cBhvr>
                                      <p:to>
                                        <p:strVal val="visible"/>
                                      </p:to>
                                    </p:set>
                                    <p:animEffect transition="in" filter="fade">
                                      <p:cBhvr>
                                        <p:cTn id="42" dur="1000"/>
                                        <p:tgtEl>
                                          <p:spTgt spid="18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7"/>
                                        </p:tgtEl>
                                        <p:attrNameLst>
                                          <p:attrName>style.visibility</p:attrName>
                                        </p:attrNameLst>
                                      </p:cBhvr>
                                      <p:to>
                                        <p:strVal val="visible"/>
                                      </p:to>
                                    </p:set>
                                    <p:animEffect transition="in" filter="fade">
                                      <p:cBhvr>
                                        <p:cTn id="47"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body" idx="1"/>
          </p:nvPr>
        </p:nvSpPr>
        <p:spPr>
          <a:xfrm>
            <a:off x="191899" y="714736"/>
            <a:ext cx="9941100" cy="572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AU" dirty="0">
                <a:latin typeface="Century Gothic"/>
                <a:ea typeface="Century Gothic"/>
                <a:cs typeface="Century Gothic"/>
                <a:sym typeface="Century Gothic"/>
              </a:rPr>
              <a:t>What sentences contains upgraded </a:t>
            </a:r>
            <a:r>
              <a:rPr lang="en-AU" dirty="0"/>
              <a:t>nouns for people who agree/disagree?</a:t>
            </a:r>
            <a:r>
              <a:rPr lang="en-AU" dirty="0">
                <a:latin typeface="Century Gothic"/>
                <a:ea typeface="Century Gothic"/>
                <a:cs typeface="Century Gothic"/>
                <a:sym typeface="Century Gothic"/>
              </a:rPr>
              <a:t> </a:t>
            </a:r>
            <a:endParaRPr dirty="0"/>
          </a:p>
          <a:p>
            <a:pPr marL="228600" lvl="0" indent="-50800" algn="l" rtl="0">
              <a:lnSpc>
                <a:spcPct val="90000"/>
              </a:lnSpc>
              <a:spcBef>
                <a:spcPts val="1000"/>
              </a:spcBef>
              <a:spcAft>
                <a:spcPts val="0"/>
              </a:spcAft>
              <a:buClr>
                <a:schemeClr val="dk1"/>
              </a:buClr>
              <a:buSzPts val="2800"/>
              <a:buNone/>
            </a:pPr>
            <a:endParaRPr dirty="0">
              <a:latin typeface="Century Gothic"/>
              <a:ea typeface="Century Gothic"/>
              <a:cs typeface="Century Gothic"/>
              <a:sym typeface="Century Gothic"/>
            </a:endParaRPr>
          </a:p>
          <a:p>
            <a:pPr marL="514350" lvl="0" indent="-514350" algn="l" rtl="0">
              <a:lnSpc>
                <a:spcPct val="90000"/>
              </a:lnSpc>
              <a:spcBef>
                <a:spcPts val="1000"/>
              </a:spcBef>
              <a:spcAft>
                <a:spcPts val="0"/>
              </a:spcAft>
              <a:buClr>
                <a:schemeClr val="dk1"/>
              </a:buClr>
              <a:buSzPts val="2400"/>
              <a:buFont typeface="Calibri"/>
              <a:buAutoNum type="alphaLcParenR"/>
            </a:pPr>
            <a:r>
              <a:rPr lang="en-AU" sz="2400" dirty="0"/>
              <a:t>He was a fierce critic of homework policies.</a:t>
            </a:r>
            <a:endParaRPr dirty="0"/>
          </a:p>
          <a:p>
            <a:pPr marL="514350" lvl="0" indent="-514350" algn="l" rtl="0">
              <a:lnSpc>
                <a:spcPct val="90000"/>
              </a:lnSpc>
              <a:spcBef>
                <a:spcPts val="1000"/>
              </a:spcBef>
              <a:spcAft>
                <a:spcPts val="0"/>
              </a:spcAft>
              <a:buClr>
                <a:schemeClr val="dk1"/>
              </a:buClr>
              <a:buSzPts val="2400"/>
              <a:buFont typeface="Calibri"/>
              <a:buAutoNum type="alphaLcParenR"/>
            </a:pPr>
            <a:r>
              <a:rPr lang="en-AU" sz="2400" dirty="0"/>
              <a:t>I think that all schools should implement homework.</a:t>
            </a:r>
            <a:endParaRPr dirty="0"/>
          </a:p>
          <a:p>
            <a:pPr marL="514350" lvl="0" indent="-514350" algn="l" rtl="0">
              <a:lnSpc>
                <a:spcPct val="90000"/>
              </a:lnSpc>
              <a:spcBef>
                <a:spcPts val="1000"/>
              </a:spcBef>
              <a:spcAft>
                <a:spcPts val="0"/>
              </a:spcAft>
              <a:buClr>
                <a:schemeClr val="dk1"/>
              </a:buClr>
              <a:buSzPts val="2400"/>
              <a:buFont typeface="Calibri"/>
              <a:buAutoNum type="alphaLcParenR"/>
            </a:pPr>
            <a:r>
              <a:rPr lang="en-AU" sz="2400" dirty="0"/>
              <a:t>The homework enthusiasts recommended sending children home with homework every day.</a:t>
            </a:r>
            <a:endParaRPr dirty="0"/>
          </a:p>
          <a:p>
            <a:pPr marL="514350" lvl="0" indent="-514350" algn="l" rtl="0">
              <a:lnSpc>
                <a:spcPct val="90000"/>
              </a:lnSpc>
              <a:spcBef>
                <a:spcPts val="1000"/>
              </a:spcBef>
              <a:spcAft>
                <a:spcPts val="0"/>
              </a:spcAft>
              <a:buClr>
                <a:schemeClr val="dk1"/>
              </a:buClr>
              <a:buSzPts val="2400"/>
              <a:buFont typeface="Calibri"/>
              <a:buAutoNum type="alphaLcParenR"/>
            </a:pPr>
            <a:r>
              <a:rPr lang="en-AU" sz="2400" dirty="0"/>
              <a:t>The students were not in support of the homework policy being created. </a:t>
            </a:r>
            <a:endParaRPr dirty="0"/>
          </a:p>
          <a:p>
            <a:pPr marL="514350" lvl="0" indent="-336550" algn="l" rtl="0">
              <a:lnSpc>
                <a:spcPct val="90000"/>
              </a:lnSpc>
              <a:spcBef>
                <a:spcPts val="1000"/>
              </a:spcBef>
              <a:spcAft>
                <a:spcPts val="0"/>
              </a:spcAft>
              <a:buClr>
                <a:schemeClr val="dk1"/>
              </a:buClr>
              <a:buSzPts val="2800"/>
              <a:buFont typeface="Calibri"/>
              <a:buNone/>
            </a:pPr>
            <a:endParaRPr dirty="0">
              <a:solidFill>
                <a:srgbClr val="333333"/>
              </a:solidFill>
              <a:latin typeface="Century Gothic"/>
              <a:ea typeface="Century Gothic"/>
              <a:cs typeface="Century Gothic"/>
              <a:sym typeface="Century Gothic"/>
            </a:endParaRPr>
          </a:p>
          <a:p>
            <a:pPr marL="514350" lvl="0" indent="-336550" algn="l" rtl="0">
              <a:lnSpc>
                <a:spcPct val="90000"/>
              </a:lnSpc>
              <a:spcBef>
                <a:spcPts val="1000"/>
              </a:spcBef>
              <a:spcAft>
                <a:spcPts val="0"/>
              </a:spcAft>
              <a:buClr>
                <a:schemeClr val="dk1"/>
              </a:buClr>
              <a:buSzPts val="2800"/>
              <a:buFont typeface="Calibri"/>
              <a:buNone/>
            </a:pPr>
            <a:endParaRPr b="1" dirty="0">
              <a:latin typeface="Arial Rounded"/>
              <a:ea typeface="Arial Rounded"/>
              <a:cs typeface="Arial Rounded"/>
              <a:sym typeface="Arial Rounded"/>
            </a:endParaRPr>
          </a:p>
        </p:txBody>
      </p:sp>
      <p:sp>
        <p:nvSpPr>
          <p:cNvPr id="194" name="Google Shape;194;p7"/>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Hinge Point Question</a:t>
            </a:r>
            <a:endParaRPr/>
          </a:p>
        </p:txBody>
      </p:sp>
      <p:sp>
        <p:nvSpPr>
          <p:cNvPr id="195" name="Google Shape;195;p7"/>
          <p:cNvSpPr txBox="1"/>
          <p:nvPr/>
        </p:nvSpPr>
        <p:spPr>
          <a:xfrm>
            <a:off x="10203336" y="917628"/>
            <a:ext cx="1988700" cy="1231066"/>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dirty="0">
                <a:solidFill>
                  <a:schemeClr val="dk1"/>
                </a:solidFill>
                <a:latin typeface="Century Gothic"/>
                <a:ea typeface="Century Gothic"/>
                <a:cs typeface="Century Gothic"/>
                <a:sym typeface="Century Gothic"/>
              </a:rPr>
              <a:t>What does the upgraded noun replace?</a:t>
            </a:r>
            <a:endParaRPr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entury Gothic"/>
              <a:ea typeface="Century Gothic"/>
              <a:cs typeface="Century Gothic"/>
              <a:sym typeface="Century Gothic"/>
            </a:endParaRPr>
          </a:p>
        </p:txBody>
      </p:sp>
      <p:pic>
        <p:nvPicPr>
          <p:cNvPr id="196" name="Google Shape;196;p7" descr="https://cdn3.vectorstock.com/i/1000x1000/77/52/yes-tick-icon-vector-22957752.jpg"/>
          <p:cNvPicPr preferRelativeResize="0"/>
          <p:nvPr/>
        </p:nvPicPr>
        <p:blipFill rotWithShape="1">
          <a:blip r:embed="rId3">
            <a:alphaModFix/>
          </a:blip>
          <a:srcRect b="10582"/>
          <a:stretch/>
        </p:blipFill>
        <p:spPr>
          <a:xfrm>
            <a:off x="7241966" y="2153064"/>
            <a:ext cx="395901" cy="293470"/>
          </a:xfrm>
          <a:prstGeom prst="rect">
            <a:avLst/>
          </a:prstGeom>
          <a:noFill/>
          <a:ln>
            <a:noFill/>
          </a:ln>
        </p:spPr>
      </p:pic>
      <p:pic>
        <p:nvPicPr>
          <p:cNvPr id="197" name="Google Shape;197;p7" descr="See the source image"/>
          <p:cNvPicPr preferRelativeResize="0"/>
          <p:nvPr/>
        </p:nvPicPr>
        <p:blipFill rotWithShape="1">
          <a:blip r:embed="rId4">
            <a:alphaModFix/>
          </a:blip>
          <a:srcRect l="50750"/>
          <a:stretch/>
        </p:blipFill>
        <p:spPr>
          <a:xfrm>
            <a:off x="8481462" y="2615476"/>
            <a:ext cx="350327" cy="320689"/>
          </a:xfrm>
          <a:prstGeom prst="rect">
            <a:avLst/>
          </a:prstGeom>
          <a:noFill/>
          <a:ln>
            <a:noFill/>
          </a:ln>
        </p:spPr>
      </p:pic>
      <p:pic>
        <p:nvPicPr>
          <p:cNvPr id="198" name="Google Shape;198;p7" descr="https://cdn3.vectorstock.com/i/1000x1000/77/52/yes-tick-icon-vector-22957752.jpg"/>
          <p:cNvPicPr preferRelativeResize="0"/>
          <p:nvPr/>
        </p:nvPicPr>
        <p:blipFill rotWithShape="1">
          <a:blip r:embed="rId3">
            <a:alphaModFix/>
          </a:blip>
          <a:srcRect b="10582"/>
          <a:stretch/>
        </p:blipFill>
        <p:spPr>
          <a:xfrm>
            <a:off x="9818187" y="3109616"/>
            <a:ext cx="395901" cy="293470"/>
          </a:xfrm>
          <a:prstGeom prst="rect">
            <a:avLst/>
          </a:prstGeom>
          <a:noFill/>
          <a:ln>
            <a:noFill/>
          </a:ln>
        </p:spPr>
      </p:pic>
      <p:pic>
        <p:nvPicPr>
          <p:cNvPr id="199" name="Google Shape;199;p7" descr="See the source image"/>
          <p:cNvPicPr preferRelativeResize="0"/>
          <p:nvPr/>
        </p:nvPicPr>
        <p:blipFill rotWithShape="1">
          <a:blip r:embed="rId4">
            <a:alphaModFix/>
          </a:blip>
          <a:srcRect l="50750"/>
          <a:stretch/>
        </p:blipFill>
        <p:spPr>
          <a:xfrm>
            <a:off x="9782672" y="3927317"/>
            <a:ext cx="350327" cy="320689"/>
          </a:xfrm>
          <a:prstGeom prst="rect">
            <a:avLst/>
          </a:prstGeom>
          <a:noFill/>
          <a:ln>
            <a:noFill/>
          </a:ln>
        </p:spPr>
      </p:pic>
      <p:pic>
        <p:nvPicPr>
          <p:cNvPr id="200" name="Google Shape;200;p7" descr="Icon&#10;&#10;Description automatically generated"/>
          <p:cNvPicPr preferRelativeResize="0"/>
          <p:nvPr/>
        </p:nvPicPr>
        <p:blipFill rotWithShape="1">
          <a:blip r:embed="rId5">
            <a:alphaModFix/>
          </a:blip>
          <a:srcRect/>
          <a:stretch/>
        </p:blipFill>
        <p:spPr>
          <a:xfrm>
            <a:off x="10190845" y="89736"/>
            <a:ext cx="674079" cy="674079"/>
          </a:xfrm>
          <a:prstGeom prst="rect">
            <a:avLst/>
          </a:prstGeom>
          <a:noFill/>
          <a:ln>
            <a:noFill/>
          </a:ln>
        </p:spPr>
      </p:pic>
      <p:pic>
        <p:nvPicPr>
          <p:cNvPr id="201" name="Google Shape;201;p7" descr="Logo, icon&#10;&#10;Description automatically generated"/>
          <p:cNvPicPr preferRelativeResize="0"/>
          <p:nvPr/>
        </p:nvPicPr>
        <p:blipFill rotWithShape="1">
          <a:blip r:embed="rId6">
            <a:alphaModFix/>
          </a:blip>
          <a:srcRect/>
          <a:stretch/>
        </p:blipFill>
        <p:spPr>
          <a:xfrm>
            <a:off x="10976594" y="89736"/>
            <a:ext cx="674078" cy="6740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56975" y="3739100"/>
            <a:ext cx="11441400" cy="2062063"/>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Several parents and teachers are strong ____________ of the school uniform policy, </a:t>
            </a:r>
            <a:r>
              <a:rPr lang="en-AU" sz="3200" b="1" dirty="0">
                <a:solidFill>
                  <a:schemeClr val="dk1"/>
                </a:solidFill>
                <a:latin typeface="Century Gothic"/>
                <a:ea typeface="Century Gothic"/>
                <a:cs typeface="Century Gothic"/>
                <a:sym typeface="Century Gothic"/>
              </a:rPr>
              <a:t>believing</a:t>
            </a:r>
            <a:r>
              <a:rPr lang="en-AU" sz="3200" dirty="0">
                <a:solidFill>
                  <a:schemeClr val="dk1"/>
                </a:solidFill>
                <a:latin typeface="Century Gothic"/>
                <a:ea typeface="Century Gothic"/>
                <a:cs typeface="Century Gothic"/>
                <a:sym typeface="Century Gothic"/>
              </a:rPr>
              <a:t> that it fosters a sense of equality among students and minimises distractions in the classroom</a:t>
            </a:r>
            <a:r>
              <a:rPr lang="en-AU" sz="3200" b="1" dirty="0">
                <a:solidFill>
                  <a:schemeClr val="dk1"/>
                </a:solidFill>
                <a:latin typeface="Century Gothic"/>
                <a:ea typeface="Century Gothic"/>
                <a:cs typeface="Century Gothic"/>
                <a:sym typeface="Century Gothic"/>
              </a:rPr>
              <a:t>.</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I do</a:t>
            </a:r>
            <a:endParaRPr/>
          </a:p>
        </p:txBody>
      </p:sp>
      <p:sp>
        <p:nvSpPr>
          <p:cNvPr id="228" name="Google Shape;228;p9"/>
          <p:cNvSpPr/>
          <p:nvPr/>
        </p:nvSpPr>
        <p:spPr>
          <a:xfrm>
            <a:off x="132950" y="543725"/>
            <a:ext cx="9045900" cy="95400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Choose an argumentative noun to fit the sentence.</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a:solidFill>
                  <a:schemeClr val="dk1"/>
                </a:solidFill>
                <a:latin typeface="Century Gothic"/>
                <a:ea typeface="Century Gothic"/>
                <a:cs typeface="Century Gothic"/>
                <a:sym typeface="Century Gothic"/>
              </a:rPr>
              <a:t>Underline the verb that describes the noun.</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a:solidFill>
                  <a:schemeClr val="dk1"/>
                </a:solidFill>
                <a:latin typeface="Century Gothic"/>
                <a:ea typeface="Century Gothic"/>
                <a:cs typeface="Century Gothic"/>
                <a:sym typeface="Century Gothic"/>
              </a:rPr>
              <a:t>Finish the sentence.</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p:txBody>
      </p:sp>
      <p:pic>
        <p:nvPicPr>
          <p:cNvPr id="230" name="Google Shape;230;p9" descr="Logo, icon&#10;&#10;Description automatically generated"/>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231" name="Google Shape;231;p9" descr="Icon&#10;&#10;Description automatically generated"/>
          <p:cNvPicPr preferRelativeResize="0"/>
          <p:nvPr/>
        </p:nvPicPr>
        <p:blipFill rotWithShape="1">
          <a:blip r:embed="rId4">
            <a:alphaModFix/>
          </a:blip>
          <a:srcRect/>
          <a:stretch/>
        </p:blipFill>
        <p:spPr>
          <a:xfrm>
            <a:off x="9755685" y="69145"/>
            <a:ext cx="674079" cy="674079"/>
          </a:xfrm>
          <a:prstGeom prst="rect">
            <a:avLst/>
          </a:prstGeom>
          <a:noFill/>
          <a:ln>
            <a:noFill/>
          </a:ln>
        </p:spPr>
      </p:pic>
      <p:pic>
        <p:nvPicPr>
          <p:cNvPr id="232" name="Google Shape;232;p9" descr="Icon&#10;&#10;Description automatically generated"/>
          <p:cNvPicPr preferRelativeResize="0"/>
          <p:nvPr/>
        </p:nvPicPr>
        <p:blipFill rotWithShape="1">
          <a:blip r:embed="rId5">
            <a:alphaModFix/>
          </a:blip>
          <a:srcRect/>
          <a:stretch/>
        </p:blipFill>
        <p:spPr>
          <a:xfrm>
            <a:off x="10523590" y="69145"/>
            <a:ext cx="674078" cy="674078"/>
          </a:xfrm>
          <a:prstGeom prst="rect">
            <a:avLst/>
          </a:prstGeom>
          <a:noFill/>
          <a:ln>
            <a:noFill/>
          </a:ln>
        </p:spPr>
      </p:pic>
      <p:sp>
        <p:nvSpPr>
          <p:cNvPr id="233" name="Google Shape;233;p9"/>
          <p:cNvSpPr txBox="1"/>
          <p:nvPr/>
        </p:nvSpPr>
        <p:spPr>
          <a:xfrm>
            <a:off x="256975" y="1747004"/>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supporters</a:t>
            </a:r>
            <a:endParaRPr sz="1800" dirty="0">
              <a:solidFill>
                <a:srgbClr val="00B050"/>
              </a:solidFill>
              <a:latin typeface="Century Gothic"/>
              <a:ea typeface="Century Gothic"/>
              <a:cs typeface="Century Gothic"/>
              <a:sym typeface="Century Gothic"/>
            </a:endParaRPr>
          </a:p>
        </p:txBody>
      </p:sp>
      <p:sp>
        <p:nvSpPr>
          <p:cNvPr id="234" name="Google Shape;234;p9"/>
          <p:cNvSpPr txBox="1"/>
          <p:nvPr/>
        </p:nvSpPr>
        <p:spPr>
          <a:xfrm>
            <a:off x="3474908" y="1747004"/>
            <a:ext cx="28002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naysayers</a:t>
            </a:r>
            <a:endParaRPr sz="1800" dirty="0">
              <a:solidFill>
                <a:srgbClr val="FF0000"/>
              </a:solidFill>
              <a:latin typeface="Century Gothic"/>
              <a:ea typeface="Century Gothic"/>
              <a:cs typeface="Century Gothic"/>
              <a:sym typeface="Century Gothic"/>
            </a:endParaRPr>
          </a:p>
        </p:txBody>
      </p:sp>
      <p:sp>
        <p:nvSpPr>
          <p:cNvPr id="236" name="Google Shape;236;p9"/>
          <p:cNvSpPr txBox="1"/>
          <p:nvPr/>
        </p:nvSpPr>
        <p:spPr>
          <a:xfrm>
            <a:off x="8417007" y="3739099"/>
            <a:ext cx="2443622"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supporters</a:t>
            </a:r>
            <a:endParaRPr sz="1800" dirty="0">
              <a:solidFill>
                <a:srgbClr val="00B050"/>
              </a:solidFill>
              <a:latin typeface="Century Gothic"/>
              <a:ea typeface="Century Gothic"/>
              <a:cs typeface="Century Gothic"/>
              <a:sym typeface="Century Gothic"/>
            </a:endParaRPr>
          </a:p>
        </p:txBody>
      </p:sp>
      <p:sp>
        <p:nvSpPr>
          <p:cNvPr id="14" name="Google Shape;229;p9">
            <a:extLst>
              <a:ext uri="{FF2B5EF4-FFF2-40B4-BE49-F238E27FC236}">
                <a16:creationId xmlns:a16="http://schemas.microsoft.com/office/drawing/2014/main" id="{BCFF558C-50DA-432A-B2F1-7E316396D0E8}"/>
              </a:ext>
            </a:extLst>
          </p:cNvPr>
          <p:cNvSpPr txBox="1"/>
          <p:nvPr/>
        </p:nvSpPr>
        <p:spPr>
          <a:xfrm>
            <a:off x="10203300" y="952668"/>
            <a:ext cx="1988700" cy="181584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lvl="0" indent="-285750">
              <a:buClr>
                <a:schemeClr val="dk1"/>
              </a:buClr>
              <a:buSzPts val="1400"/>
              <a:buFont typeface="Arial"/>
              <a:buChar char="•"/>
            </a:pPr>
            <a:r>
              <a:rPr lang="en-AU" dirty="0">
                <a:solidFill>
                  <a:schemeClr val="dk1"/>
                </a:solidFill>
                <a:latin typeface="Century Gothic"/>
                <a:ea typeface="Century Gothic"/>
                <a:cs typeface="Century Gothic"/>
                <a:sym typeface="Century Gothic"/>
              </a:rPr>
              <a:t>Why did you select that noun? What does it imply about the opinion of the people it is referring to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56975" y="3739100"/>
            <a:ext cx="11441400" cy="2062063"/>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While some parents and educators support the school uniform policy, there are also ___________ who argue that it restricts students' freedom of expression and may not address underlying issues of student behaviour.</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sp>
        <p:nvSpPr>
          <p:cNvPr id="228" name="Google Shape;228;p9"/>
          <p:cNvSpPr/>
          <p:nvPr/>
        </p:nvSpPr>
        <p:spPr>
          <a:xfrm>
            <a:off x="132950" y="543725"/>
            <a:ext cx="9045900" cy="95400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Choose an argumentative noun to fit the sentence.</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a:solidFill>
                  <a:schemeClr val="dk1"/>
                </a:solidFill>
                <a:latin typeface="Century Gothic"/>
                <a:ea typeface="Century Gothic"/>
                <a:cs typeface="Century Gothic"/>
                <a:sym typeface="Century Gothic"/>
              </a:rPr>
              <a:t>Underline the verb that describes the noun.</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a:solidFill>
                  <a:schemeClr val="dk1"/>
                </a:solidFill>
                <a:latin typeface="Century Gothic"/>
                <a:ea typeface="Century Gothic"/>
                <a:cs typeface="Century Gothic"/>
                <a:sym typeface="Century Gothic"/>
              </a:rPr>
              <a:t>Finish the sentence.</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p:txBody>
      </p:sp>
      <p:sp>
        <p:nvSpPr>
          <p:cNvPr id="229" name="Google Shape;229;p9"/>
          <p:cNvSpPr txBox="1"/>
          <p:nvPr/>
        </p:nvSpPr>
        <p:spPr>
          <a:xfrm>
            <a:off x="10203300" y="952668"/>
            <a:ext cx="1988700" cy="181584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noun? What does it imply about the opinion of the people it is referring to ?</a:t>
            </a:r>
            <a:endParaRPr dirty="0">
              <a:solidFill>
                <a:schemeClr val="dk1"/>
              </a:solidFill>
              <a:latin typeface="Century Gothic"/>
              <a:ea typeface="Century Gothic"/>
              <a:cs typeface="Century Gothic"/>
              <a:sym typeface="Century Gothic"/>
            </a:endParaRPr>
          </a:p>
        </p:txBody>
      </p:sp>
      <p:sp>
        <p:nvSpPr>
          <p:cNvPr id="233" name="Google Shape;233;p9"/>
          <p:cNvSpPr txBox="1"/>
          <p:nvPr/>
        </p:nvSpPr>
        <p:spPr>
          <a:xfrm>
            <a:off x="256975" y="1751619"/>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advocates</a:t>
            </a:r>
            <a:endParaRPr sz="1800" dirty="0">
              <a:solidFill>
                <a:srgbClr val="00B050"/>
              </a:solidFill>
              <a:latin typeface="Century Gothic"/>
              <a:ea typeface="Century Gothic"/>
              <a:cs typeface="Century Gothic"/>
              <a:sym typeface="Century Gothic"/>
            </a:endParaRPr>
          </a:p>
        </p:txBody>
      </p:sp>
      <p:sp>
        <p:nvSpPr>
          <p:cNvPr id="234" name="Google Shape;234;p9"/>
          <p:cNvSpPr txBox="1"/>
          <p:nvPr/>
        </p:nvSpPr>
        <p:spPr>
          <a:xfrm>
            <a:off x="3445159" y="1751619"/>
            <a:ext cx="28002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naysayers</a:t>
            </a:r>
            <a:endParaRPr sz="1800" dirty="0">
              <a:solidFill>
                <a:srgbClr val="FF0000"/>
              </a:solidFill>
              <a:latin typeface="Century Gothic"/>
              <a:ea typeface="Century Gothic"/>
              <a:cs typeface="Century Gothic"/>
              <a:sym typeface="Century Gothic"/>
            </a:endParaRPr>
          </a:p>
        </p:txBody>
      </p:sp>
      <p:sp>
        <p:nvSpPr>
          <p:cNvPr id="236" name="Google Shape;236;p9"/>
          <p:cNvSpPr txBox="1"/>
          <p:nvPr/>
        </p:nvSpPr>
        <p:spPr>
          <a:xfrm>
            <a:off x="5977675" y="4246951"/>
            <a:ext cx="2443622"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naysayers</a:t>
            </a:r>
            <a:endParaRPr sz="1800" dirty="0">
              <a:solidFill>
                <a:srgbClr val="FF0000"/>
              </a:solidFill>
              <a:latin typeface="Century Gothic"/>
              <a:ea typeface="Century Gothic"/>
              <a:cs typeface="Century Gothic"/>
              <a:sym typeface="Century Gothic"/>
            </a:endParaRPr>
          </a:p>
        </p:txBody>
      </p:sp>
      <p:pic>
        <p:nvPicPr>
          <p:cNvPr id="17" name="Google Shape;242;p10" descr="Logo, icon&#10;&#10;Description automatically generated">
            <a:extLst>
              <a:ext uri="{FF2B5EF4-FFF2-40B4-BE49-F238E27FC236}">
                <a16:creationId xmlns:a16="http://schemas.microsoft.com/office/drawing/2014/main" id="{9728588F-7CC6-4D4C-A40B-FD4EE1C998BA}"/>
              </a:ext>
            </a:extLst>
          </p:cNvPr>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18" name="Google Shape;243;p10" descr="Icon&#10;&#10;Description automatically generated">
            <a:extLst>
              <a:ext uri="{FF2B5EF4-FFF2-40B4-BE49-F238E27FC236}">
                <a16:creationId xmlns:a16="http://schemas.microsoft.com/office/drawing/2014/main" id="{E5ADECD5-A8FF-444A-859B-4B23745BB9B5}"/>
              </a:ext>
            </a:extLst>
          </p:cNvPr>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19" name="Google Shape;244;p10" descr="Icon&#10;&#10;Description automatically generated">
            <a:extLst>
              <a:ext uri="{FF2B5EF4-FFF2-40B4-BE49-F238E27FC236}">
                <a16:creationId xmlns:a16="http://schemas.microsoft.com/office/drawing/2014/main" id="{F25CDF63-2388-4D8C-B82D-AE23731C508D}"/>
              </a:ext>
            </a:extLst>
          </p:cNvPr>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0" name="Google Shape;245;p10" descr="Icon&#10;&#10;Description automatically generated">
            <a:extLst>
              <a:ext uri="{FF2B5EF4-FFF2-40B4-BE49-F238E27FC236}">
                <a16:creationId xmlns:a16="http://schemas.microsoft.com/office/drawing/2014/main" id="{B6BA2877-7789-4B13-B80D-F09F405216D1}"/>
              </a:ext>
            </a:extLst>
          </p:cNvPr>
          <p:cNvPicPr preferRelativeResize="0"/>
          <p:nvPr/>
        </p:nvPicPr>
        <p:blipFill rotWithShape="1">
          <a:blip r:embed="rId6">
            <a:alphaModFix/>
          </a:blip>
          <a:srcRect/>
          <a:stretch/>
        </p:blipFill>
        <p:spPr>
          <a:xfrm>
            <a:off x="9719969" y="81393"/>
            <a:ext cx="674078" cy="674078"/>
          </a:xfrm>
          <a:prstGeom prst="rect">
            <a:avLst/>
          </a:prstGeom>
          <a:noFill/>
          <a:ln>
            <a:noFill/>
          </a:ln>
        </p:spPr>
      </p:pic>
    </p:spTree>
    <p:extLst>
      <p:ext uri="{BB962C8B-B14F-4D97-AF65-F5344CB8AC3E}">
        <p14:creationId xmlns:p14="http://schemas.microsoft.com/office/powerpoint/2010/main" val="369314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56975" y="3739100"/>
            <a:ext cx="11441400" cy="2554505"/>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___________ of the idea of making school sports compulsory every day argue that it would promote physical fitness, teamwork, and discipline among students, leading to overall healthier and more well-rounded individuals.</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sp>
        <p:nvSpPr>
          <p:cNvPr id="228" name="Google Shape;228;p9"/>
          <p:cNvSpPr/>
          <p:nvPr/>
        </p:nvSpPr>
        <p:spPr>
          <a:xfrm>
            <a:off x="132950" y="543725"/>
            <a:ext cx="9045900" cy="95400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Choose an argumentative noun to fit the sentence.</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a:solidFill>
                  <a:schemeClr val="dk1"/>
                </a:solidFill>
                <a:latin typeface="Century Gothic"/>
                <a:ea typeface="Century Gothic"/>
                <a:cs typeface="Century Gothic"/>
                <a:sym typeface="Century Gothic"/>
              </a:rPr>
              <a:t>Underline the verb that describes the noun.</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a:solidFill>
                  <a:schemeClr val="dk1"/>
                </a:solidFill>
                <a:latin typeface="Century Gothic"/>
                <a:ea typeface="Century Gothic"/>
                <a:cs typeface="Century Gothic"/>
                <a:sym typeface="Century Gothic"/>
              </a:rPr>
              <a:t>Finish the sentence.</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p:txBody>
      </p:sp>
      <p:sp>
        <p:nvSpPr>
          <p:cNvPr id="229" name="Google Shape;229;p9"/>
          <p:cNvSpPr txBox="1"/>
          <p:nvPr/>
        </p:nvSpPr>
        <p:spPr>
          <a:xfrm>
            <a:off x="10203300" y="952668"/>
            <a:ext cx="1988700" cy="181584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noun? What does it imply about the opinion of the people it is referring to ?</a:t>
            </a:r>
            <a:endParaRPr lang="en-AU" dirty="0">
              <a:solidFill>
                <a:schemeClr val="dk1"/>
              </a:solidFill>
              <a:latin typeface="Century Gothic"/>
              <a:ea typeface="Century Gothic"/>
              <a:cs typeface="Century Gothic"/>
              <a:sym typeface="Century Gothic"/>
            </a:endParaRPr>
          </a:p>
        </p:txBody>
      </p:sp>
      <p:sp>
        <p:nvSpPr>
          <p:cNvPr id="234" name="Google Shape;234;p9"/>
          <p:cNvSpPr txBox="1"/>
          <p:nvPr/>
        </p:nvSpPr>
        <p:spPr>
          <a:xfrm>
            <a:off x="256975" y="1823849"/>
            <a:ext cx="28002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proponents</a:t>
            </a:r>
            <a:endParaRPr sz="1800" dirty="0">
              <a:solidFill>
                <a:srgbClr val="00B050"/>
              </a:solidFill>
              <a:latin typeface="Century Gothic"/>
              <a:ea typeface="Century Gothic"/>
              <a:cs typeface="Century Gothic"/>
              <a:sym typeface="Century Gothic"/>
            </a:endParaRPr>
          </a:p>
        </p:txBody>
      </p:sp>
      <p:sp>
        <p:nvSpPr>
          <p:cNvPr id="235" name="Google Shape;235;p9"/>
          <p:cNvSpPr txBox="1"/>
          <p:nvPr/>
        </p:nvSpPr>
        <p:spPr>
          <a:xfrm>
            <a:off x="3473749" y="1797583"/>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opponents</a:t>
            </a:r>
            <a:endParaRPr sz="2800" dirty="0">
              <a:solidFill>
                <a:srgbClr val="FF0000"/>
              </a:solidFill>
              <a:latin typeface="Century Gothic"/>
              <a:ea typeface="Century Gothic"/>
              <a:cs typeface="Century Gothic"/>
              <a:sym typeface="Century Gothic"/>
            </a:endParaRPr>
          </a:p>
        </p:txBody>
      </p:sp>
      <p:sp>
        <p:nvSpPr>
          <p:cNvPr id="236" name="Google Shape;236;p9"/>
          <p:cNvSpPr txBox="1"/>
          <p:nvPr/>
        </p:nvSpPr>
        <p:spPr>
          <a:xfrm>
            <a:off x="151575" y="3739080"/>
            <a:ext cx="2443622"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Proponents</a:t>
            </a:r>
            <a:endParaRPr sz="1800" dirty="0">
              <a:solidFill>
                <a:srgbClr val="00B050"/>
              </a:solidFill>
              <a:latin typeface="Century Gothic"/>
              <a:ea typeface="Century Gothic"/>
              <a:cs typeface="Century Gothic"/>
              <a:sym typeface="Century Gothic"/>
            </a:endParaRPr>
          </a:p>
        </p:txBody>
      </p:sp>
      <p:pic>
        <p:nvPicPr>
          <p:cNvPr id="17" name="Google Shape;242;p10" descr="Logo, icon&#10;&#10;Description automatically generated">
            <a:extLst>
              <a:ext uri="{FF2B5EF4-FFF2-40B4-BE49-F238E27FC236}">
                <a16:creationId xmlns:a16="http://schemas.microsoft.com/office/drawing/2014/main" id="{9728588F-7CC6-4D4C-A40B-FD4EE1C998BA}"/>
              </a:ext>
            </a:extLst>
          </p:cNvPr>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18" name="Google Shape;243;p10" descr="Icon&#10;&#10;Description automatically generated">
            <a:extLst>
              <a:ext uri="{FF2B5EF4-FFF2-40B4-BE49-F238E27FC236}">
                <a16:creationId xmlns:a16="http://schemas.microsoft.com/office/drawing/2014/main" id="{E5ADECD5-A8FF-444A-859B-4B23745BB9B5}"/>
              </a:ext>
            </a:extLst>
          </p:cNvPr>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19" name="Google Shape;244;p10" descr="Icon&#10;&#10;Description automatically generated">
            <a:extLst>
              <a:ext uri="{FF2B5EF4-FFF2-40B4-BE49-F238E27FC236}">
                <a16:creationId xmlns:a16="http://schemas.microsoft.com/office/drawing/2014/main" id="{F25CDF63-2388-4D8C-B82D-AE23731C508D}"/>
              </a:ext>
            </a:extLst>
          </p:cNvPr>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0" name="Google Shape;245;p10" descr="Icon&#10;&#10;Description automatically generated">
            <a:extLst>
              <a:ext uri="{FF2B5EF4-FFF2-40B4-BE49-F238E27FC236}">
                <a16:creationId xmlns:a16="http://schemas.microsoft.com/office/drawing/2014/main" id="{B6BA2877-7789-4B13-B80D-F09F405216D1}"/>
              </a:ext>
            </a:extLst>
          </p:cNvPr>
          <p:cNvPicPr preferRelativeResize="0"/>
          <p:nvPr/>
        </p:nvPicPr>
        <p:blipFill rotWithShape="1">
          <a:blip r:embed="rId6">
            <a:alphaModFix/>
          </a:blip>
          <a:srcRect/>
          <a:stretch/>
        </p:blipFill>
        <p:spPr>
          <a:xfrm>
            <a:off x="9719969" y="81393"/>
            <a:ext cx="674078" cy="674078"/>
          </a:xfrm>
          <a:prstGeom prst="rect">
            <a:avLst/>
          </a:prstGeom>
          <a:noFill/>
          <a:ln>
            <a:noFill/>
          </a:ln>
        </p:spPr>
      </p:pic>
    </p:spTree>
    <p:extLst>
      <p:ext uri="{BB962C8B-B14F-4D97-AF65-F5344CB8AC3E}">
        <p14:creationId xmlns:p14="http://schemas.microsoft.com/office/powerpoint/2010/main" val="323650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56975" y="3739100"/>
            <a:ext cx="11441400" cy="2554505"/>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___________of the idea of making school sports compulsory every day believe that it may lead to excessive physical strain on students, limit their academic focus, and infringe on their freedom to choose their extracurricular activities</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sp>
        <p:nvSpPr>
          <p:cNvPr id="228" name="Google Shape;228;p9"/>
          <p:cNvSpPr/>
          <p:nvPr/>
        </p:nvSpPr>
        <p:spPr>
          <a:xfrm>
            <a:off x="132950" y="543725"/>
            <a:ext cx="9045900" cy="95400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Choose an argumentative noun to fit the sentence.</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a:solidFill>
                  <a:schemeClr val="dk1"/>
                </a:solidFill>
                <a:latin typeface="Century Gothic"/>
                <a:ea typeface="Century Gothic"/>
                <a:cs typeface="Century Gothic"/>
                <a:sym typeface="Century Gothic"/>
              </a:rPr>
              <a:t>Underline the verb that describes the noun.</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a:solidFill>
                  <a:schemeClr val="dk1"/>
                </a:solidFill>
                <a:latin typeface="Century Gothic"/>
                <a:ea typeface="Century Gothic"/>
                <a:cs typeface="Century Gothic"/>
                <a:sym typeface="Century Gothic"/>
              </a:rPr>
              <a:t>Finish the sentence.</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p:txBody>
      </p:sp>
      <p:sp>
        <p:nvSpPr>
          <p:cNvPr id="229" name="Google Shape;229;p9"/>
          <p:cNvSpPr txBox="1"/>
          <p:nvPr/>
        </p:nvSpPr>
        <p:spPr>
          <a:xfrm>
            <a:off x="10203300" y="952668"/>
            <a:ext cx="1988700" cy="181584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noun? What does it imply about the opinion of the people it is referring to ?</a:t>
            </a:r>
            <a:endParaRPr lang="en-AU" dirty="0">
              <a:solidFill>
                <a:schemeClr val="dk1"/>
              </a:solidFill>
              <a:latin typeface="Century Gothic"/>
              <a:ea typeface="Century Gothic"/>
              <a:cs typeface="Century Gothic"/>
              <a:sym typeface="Century Gothic"/>
            </a:endParaRPr>
          </a:p>
        </p:txBody>
      </p:sp>
      <p:sp>
        <p:nvSpPr>
          <p:cNvPr id="234" name="Google Shape;234;p9"/>
          <p:cNvSpPr txBox="1"/>
          <p:nvPr/>
        </p:nvSpPr>
        <p:spPr>
          <a:xfrm>
            <a:off x="400125" y="1867150"/>
            <a:ext cx="28002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proponents</a:t>
            </a:r>
            <a:endParaRPr sz="1800" dirty="0">
              <a:solidFill>
                <a:srgbClr val="00B050"/>
              </a:solidFill>
              <a:latin typeface="Century Gothic"/>
              <a:ea typeface="Century Gothic"/>
              <a:cs typeface="Century Gothic"/>
              <a:sym typeface="Century Gothic"/>
            </a:endParaRPr>
          </a:p>
        </p:txBody>
      </p:sp>
      <p:sp>
        <p:nvSpPr>
          <p:cNvPr id="235" name="Google Shape;235;p9"/>
          <p:cNvSpPr txBox="1"/>
          <p:nvPr/>
        </p:nvSpPr>
        <p:spPr>
          <a:xfrm>
            <a:off x="3496043" y="1860376"/>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opponents</a:t>
            </a:r>
            <a:endParaRPr sz="2800" dirty="0">
              <a:solidFill>
                <a:srgbClr val="FF0000"/>
              </a:solidFill>
              <a:latin typeface="Century Gothic"/>
              <a:ea typeface="Century Gothic"/>
              <a:cs typeface="Century Gothic"/>
              <a:sym typeface="Century Gothic"/>
            </a:endParaRPr>
          </a:p>
        </p:txBody>
      </p:sp>
      <p:sp>
        <p:nvSpPr>
          <p:cNvPr id="236" name="Google Shape;236;p9"/>
          <p:cNvSpPr txBox="1"/>
          <p:nvPr/>
        </p:nvSpPr>
        <p:spPr>
          <a:xfrm>
            <a:off x="151575" y="3739080"/>
            <a:ext cx="2443622"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Opponents</a:t>
            </a:r>
            <a:endParaRPr sz="1800" dirty="0">
              <a:solidFill>
                <a:srgbClr val="FF0000"/>
              </a:solidFill>
              <a:latin typeface="Century Gothic"/>
              <a:ea typeface="Century Gothic"/>
              <a:cs typeface="Century Gothic"/>
              <a:sym typeface="Century Gothic"/>
            </a:endParaRPr>
          </a:p>
        </p:txBody>
      </p:sp>
      <p:pic>
        <p:nvPicPr>
          <p:cNvPr id="17" name="Google Shape;242;p10" descr="Logo, icon&#10;&#10;Description automatically generated">
            <a:extLst>
              <a:ext uri="{FF2B5EF4-FFF2-40B4-BE49-F238E27FC236}">
                <a16:creationId xmlns:a16="http://schemas.microsoft.com/office/drawing/2014/main" id="{9728588F-7CC6-4D4C-A40B-FD4EE1C998BA}"/>
              </a:ext>
            </a:extLst>
          </p:cNvPr>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18" name="Google Shape;243;p10" descr="Icon&#10;&#10;Description automatically generated">
            <a:extLst>
              <a:ext uri="{FF2B5EF4-FFF2-40B4-BE49-F238E27FC236}">
                <a16:creationId xmlns:a16="http://schemas.microsoft.com/office/drawing/2014/main" id="{E5ADECD5-A8FF-444A-859B-4B23745BB9B5}"/>
              </a:ext>
            </a:extLst>
          </p:cNvPr>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19" name="Google Shape;244;p10" descr="Icon&#10;&#10;Description automatically generated">
            <a:extLst>
              <a:ext uri="{FF2B5EF4-FFF2-40B4-BE49-F238E27FC236}">
                <a16:creationId xmlns:a16="http://schemas.microsoft.com/office/drawing/2014/main" id="{F25CDF63-2388-4D8C-B82D-AE23731C508D}"/>
              </a:ext>
            </a:extLst>
          </p:cNvPr>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0" name="Google Shape;245;p10" descr="Icon&#10;&#10;Description automatically generated">
            <a:extLst>
              <a:ext uri="{FF2B5EF4-FFF2-40B4-BE49-F238E27FC236}">
                <a16:creationId xmlns:a16="http://schemas.microsoft.com/office/drawing/2014/main" id="{B6BA2877-7789-4B13-B80D-F09F405216D1}"/>
              </a:ext>
            </a:extLst>
          </p:cNvPr>
          <p:cNvPicPr preferRelativeResize="0"/>
          <p:nvPr/>
        </p:nvPicPr>
        <p:blipFill rotWithShape="1">
          <a:blip r:embed="rId6">
            <a:alphaModFix/>
          </a:blip>
          <a:srcRect/>
          <a:stretch/>
        </p:blipFill>
        <p:spPr>
          <a:xfrm>
            <a:off x="9719969" y="81393"/>
            <a:ext cx="674078" cy="674078"/>
          </a:xfrm>
          <a:prstGeom prst="rect">
            <a:avLst/>
          </a:prstGeom>
          <a:noFill/>
          <a:ln>
            <a:noFill/>
          </a:ln>
        </p:spPr>
      </p:pic>
    </p:spTree>
    <p:extLst>
      <p:ext uri="{BB962C8B-B14F-4D97-AF65-F5344CB8AC3E}">
        <p14:creationId xmlns:p14="http://schemas.microsoft.com/office/powerpoint/2010/main" val="83045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56975" y="3739100"/>
            <a:ext cx="11441400" cy="2554505"/>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While some parents are _______________ of allowing children to watch TV before bedtime as a way to relax and wind down, others are concerned about the potential impact on sleep quality and prefer other bedtime routines</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sp>
        <p:nvSpPr>
          <p:cNvPr id="228" name="Google Shape;228;p9"/>
          <p:cNvSpPr/>
          <p:nvPr/>
        </p:nvSpPr>
        <p:spPr>
          <a:xfrm>
            <a:off x="132950" y="543725"/>
            <a:ext cx="9045900" cy="95400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Choose an argumentative noun to fit the sentence.</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a:solidFill>
                  <a:schemeClr val="dk1"/>
                </a:solidFill>
                <a:latin typeface="Century Gothic"/>
                <a:ea typeface="Century Gothic"/>
                <a:cs typeface="Century Gothic"/>
                <a:sym typeface="Century Gothic"/>
              </a:rPr>
              <a:t>Underline the verb that describes the noun.</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a:solidFill>
                  <a:schemeClr val="dk1"/>
                </a:solidFill>
                <a:latin typeface="Century Gothic"/>
                <a:ea typeface="Century Gothic"/>
                <a:cs typeface="Century Gothic"/>
                <a:sym typeface="Century Gothic"/>
              </a:rPr>
              <a:t>Finish the sentence.</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p:txBody>
      </p:sp>
      <p:sp>
        <p:nvSpPr>
          <p:cNvPr id="229" name="Google Shape;229;p9"/>
          <p:cNvSpPr txBox="1"/>
          <p:nvPr/>
        </p:nvSpPr>
        <p:spPr>
          <a:xfrm>
            <a:off x="10203300" y="952668"/>
            <a:ext cx="1988700" cy="181584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noun? What does it imply about the opinion of the people it is referring to ?</a:t>
            </a:r>
            <a:endParaRPr lang="en-AU" dirty="0">
              <a:solidFill>
                <a:schemeClr val="dk1"/>
              </a:solidFill>
              <a:latin typeface="Century Gothic"/>
              <a:ea typeface="Century Gothic"/>
              <a:cs typeface="Century Gothic"/>
              <a:sym typeface="Century Gothic"/>
            </a:endParaRPr>
          </a:p>
        </p:txBody>
      </p:sp>
      <p:sp>
        <p:nvSpPr>
          <p:cNvPr id="233" name="Google Shape;233;p9"/>
          <p:cNvSpPr txBox="1"/>
          <p:nvPr/>
        </p:nvSpPr>
        <p:spPr>
          <a:xfrm>
            <a:off x="151575" y="1879675"/>
            <a:ext cx="2901900"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 advocates</a:t>
            </a:r>
            <a:endParaRPr sz="1800" dirty="0">
              <a:solidFill>
                <a:srgbClr val="00B050"/>
              </a:solidFill>
              <a:latin typeface="Century Gothic"/>
              <a:ea typeface="Century Gothic"/>
              <a:cs typeface="Century Gothic"/>
              <a:sym typeface="Century Gothic"/>
            </a:endParaRPr>
          </a:p>
        </p:txBody>
      </p:sp>
      <p:sp>
        <p:nvSpPr>
          <p:cNvPr id="235" name="Google Shape;235;p9"/>
          <p:cNvSpPr txBox="1"/>
          <p:nvPr/>
        </p:nvSpPr>
        <p:spPr>
          <a:xfrm>
            <a:off x="3204950" y="1860588"/>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opponents</a:t>
            </a:r>
            <a:endParaRPr sz="2800" dirty="0">
              <a:solidFill>
                <a:srgbClr val="FF0000"/>
              </a:solidFill>
              <a:latin typeface="Century Gothic"/>
              <a:ea typeface="Century Gothic"/>
              <a:cs typeface="Century Gothic"/>
              <a:sym typeface="Century Gothic"/>
            </a:endParaRPr>
          </a:p>
        </p:txBody>
      </p:sp>
      <p:sp>
        <p:nvSpPr>
          <p:cNvPr id="236" name="Google Shape;236;p9"/>
          <p:cNvSpPr txBox="1"/>
          <p:nvPr/>
        </p:nvSpPr>
        <p:spPr>
          <a:xfrm>
            <a:off x="5374024" y="3751625"/>
            <a:ext cx="2443622"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advocates</a:t>
            </a:r>
            <a:endParaRPr sz="1800" dirty="0">
              <a:solidFill>
                <a:srgbClr val="00B050"/>
              </a:solidFill>
              <a:latin typeface="Century Gothic"/>
              <a:ea typeface="Century Gothic"/>
              <a:cs typeface="Century Gothic"/>
              <a:sym typeface="Century Gothic"/>
            </a:endParaRPr>
          </a:p>
        </p:txBody>
      </p:sp>
      <p:pic>
        <p:nvPicPr>
          <p:cNvPr id="17" name="Google Shape;242;p10" descr="Logo, icon&#10;&#10;Description automatically generated">
            <a:extLst>
              <a:ext uri="{FF2B5EF4-FFF2-40B4-BE49-F238E27FC236}">
                <a16:creationId xmlns:a16="http://schemas.microsoft.com/office/drawing/2014/main" id="{9728588F-7CC6-4D4C-A40B-FD4EE1C998BA}"/>
              </a:ext>
            </a:extLst>
          </p:cNvPr>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18" name="Google Shape;243;p10" descr="Icon&#10;&#10;Description automatically generated">
            <a:extLst>
              <a:ext uri="{FF2B5EF4-FFF2-40B4-BE49-F238E27FC236}">
                <a16:creationId xmlns:a16="http://schemas.microsoft.com/office/drawing/2014/main" id="{E5ADECD5-A8FF-444A-859B-4B23745BB9B5}"/>
              </a:ext>
            </a:extLst>
          </p:cNvPr>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19" name="Google Shape;244;p10" descr="Icon&#10;&#10;Description automatically generated">
            <a:extLst>
              <a:ext uri="{FF2B5EF4-FFF2-40B4-BE49-F238E27FC236}">
                <a16:creationId xmlns:a16="http://schemas.microsoft.com/office/drawing/2014/main" id="{F25CDF63-2388-4D8C-B82D-AE23731C508D}"/>
              </a:ext>
            </a:extLst>
          </p:cNvPr>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0" name="Google Shape;245;p10" descr="Icon&#10;&#10;Description automatically generated">
            <a:extLst>
              <a:ext uri="{FF2B5EF4-FFF2-40B4-BE49-F238E27FC236}">
                <a16:creationId xmlns:a16="http://schemas.microsoft.com/office/drawing/2014/main" id="{B6BA2877-7789-4B13-B80D-F09F405216D1}"/>
              </a:ext>
            </a:extLst>
          </p:cNvPr>
          <p:cNvPicPr preferRelativeResize="0"/>
          <p:nvPr/>
        </p:nvPicPr>
        <p:blipFill rotWithShape="1">
          <a:blip r:embed="rId6">
            <a:alphaModFix/>
          </a:blip>
          <a:srcRect/>
          <a:stretch/>
        </p:blipFill>
        <p:spPr>
          <a:xfrm>
            <a:off x="9719969" y="81393"/>
            <a:ext cx="674078" cy="674078"/>
          </a:xfrm>
          <a:prstGeom prst="rect">
            <a:avLst/>
          </a:prstGeom>
          <a:noFill/>
          <a:ln>
            <a:noFill/>
          </a:ln>
        </p:spPr>
      </p:pic>
    </p:spTree>
    <p:extLst>
      <p:ext uri="{BB962C8B-B14F-4D97-AF65-F5344CB8AC3E}">
        <p14:creationId xmlns:p14="http://schemas.microsoft.com/office/powerpoint/2010/main" val="284675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9"/>
          <p:cNvSpPr txBox="1"/>
          <p:nvPr/>
        </p:nvSpPr>
        <p:spPr>
          <a:xfrm>
            <a:off x="256975" y="3739100"/>
            <a:ext cx="11441400" cy="2062063"/>
          </a:xfrm>
          <a:prstGeom prst="rect">
            <a:avLst/>
          </a:prstGeom>
          <a:noFill/>
          <a:ln>
            <a:noFill/>
          </a:ln>
        </p:spPr>
        <p:txBody>
          <a:bodyPr spcFirstLastPara="1" wrap="square" lIns="91425" tIns="45700" rIns="91425" bIns="45700" anchor="t" anchorCtr="0">
            <a:spAutoFit/>
          </a:bodyPr>
          <a:lstStyle/>
          <a:p>
            <a:pPr lvl="0"/>
            <a:r>
              <a:rPr lang="en-AU" sz="3200" dirty="0">
                <a:solidFill>
                  <a:schemeClr val="dk1"/>
                </a:solidFill>
                <a:latin typeface="Century Gothic"/>
                <a:ea typeface="Century Gothic"/>
                <a:cs typeface="Century Gothic"/>
                <a:sym typeface="Century Gothic"/>
              </a:rPr>
              <a:t>Some child development experts are __________ of allowing children to watch TV before bedtime, citing concerns about the potential negative effects on sleep patterns and cognitive development.</a:t>
            </a:r>
            <a:endParaRPr dirty="0"/>
          </a:p>
        </p:txBody>
      </p:sp>
      <p:sp>
        <p:nvSpPr>
          <p:cNvPr id="227" name="Google Shape;227;p9"/>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dirty="0">
                <a:solidFill>
                  <a:schemeClr val="lt1"/>
                </a:solidFill>
                <a:latin typeface="Century Gothic"/>
                <a:ea typeface="Century Gothic"/>
                <a:cs typeface="Century Gothic"/>
                <a:sym typeface="Century Gothic"/>
              </a:rPr>
              <a:t>Skill development: We do</a:t>
            </a:r>
            <a:endParaRPr dirty="0"/>
          </a:p>
        </p:txBody>
      </p:sp>
      <p:sp>
        <p:nvSpPr>
          <p:cNvPr id="228" name="Google Shape;228;p9"/>
          <p:cNvSpPr/>
          <p:nvPr/>
        </p:nvSpPr>
        <p:spPr>
          <a:xfrm>
            <a:off x="132950" y="543725"/>
            <a:ext cx="9045900" cy="95400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Choose an argumentative noun to fit the sentence.</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a:solidFill>
                  <a:schemeClr val="dk1"/>
                </a:solidFill>
                <a:latin typeface="Century Gothic"/>
                <a:ea typeface="Century Gothic"/>
                <a:cs typeface="Century Gothic"/>
                <a:sym typeface="Century Gothic"/>
              </a:rPr>
              <a:t>Underline the verb that describes the noun.</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a:solidFill>
                  <a:schemeClr val="dk1"/>
                </a:solidFill>
                <a:latin typeface="Century Gothic"/>
                <a:ea typeface="Century Gothic"/>
                <a:cs typeface="Century Gothic"/>
                <a:sym typeface="Century Gothic"/>
              </a:rPr>
              <a:t>Finish the sentence.</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p:txBody>
      </p:sp>
      <p:sp>
        <p:nvSpPr>
          <p:cNvPr id="229" name="Google Shape;229;p9"/>
          <p:cNvSpPr txBox="1"/>
          <p:nvPr/>
        </p:nvSpPr>
        <p:spPr>
          <a:xfrm>
            <a:off x="10203300" y="952668"/>
            <a:ext cx="1988700" cy="1815841"/>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did you select that noun? What does it imply about the opinion of the people it is referring to ?</a:t>
            </a:r>
            <a:endParaRPr lang="en-AU" dirty="0">
              <a:solidFill>
                <a:schemeClr val="dk1"/>
              </a:solidFill>
              <a:latin typeface="Century Gothic"/>
              <a:ea typeface="Century Gothic"/>
              <a:cs typeface="Century Gothic"/>
              <a:sym typeface="Century Gothic"/>
            </a:endParaRPr>
          </a:p>
        </p:txBody>
      </p:sp>
      <p:sp>
        <p:nvSpPr>
          <p:cNvPr id="233" name="Google Shape;233;p9"/>
          <p:cNvSpPr txBox="1"/>
          <p:nvPr/>
        </p:nvSpPr>
        <p:spPr>
          <a:xfrm>
            <a:off x="3469810" y="1819026"/>
            <a:ext cx="2901900"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 </a:t>
            </a:r>
            <a:r>
              <a:rPr lang="en-AU" sz="2800" dirty="0">
                <a:solidFill>
                  <a:srgbClr val="FF0000"/>
                </a:solidFill>
                <a:latin typeface="Century Gothic"/>
                <a:ea typeface="Century Gothic"/>
                <a:cs typeface="Century Gothic"/>
                <a:sym typeface="Century Gothic"/>
              </a:rPr>
              <a:t>critics</a:t>
            </a:r>
            <a:endParaRPr sz="1800" dirty="0">
              <a:solidFill>
                <a:srgbClr val="FF0000"/>
              </a:solidFill>
              <a:latin typeface="Century Gothic"/>
              <a:ea typeface="Century Gothic"/>
              <a:cs typeface="Century Gothic"/>
              <a:sym typeface="Century Gothic"/>
            </a:endParaRPr>
          </a:p>
        </p:txBody>
      </p:sp>
      <p:sp>
        <p:nvSpPr>
          <p:cNvPr id="235" name="Google Shape;235;p9"/>
          <p:cNvSpPr txBox="1"/>
          <p:nvPr/>
        </p:nvSpPr>
        <p:spPr>
          <a:xfrm>
            <a:off x="256975" y="1819006"/>
            <a:ext cx="2901900" cy="52320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00B050"/>
                </a:solidFill>
                <a:latin typeface="Century Gothic"/>
                <a:ea typeface="Century Gothic"/>
                <a:cs typeface="Century Gothic"/>
                <a:sym typeface="Century Gothic"/>
              </a:rPr>
              <a:t>advocates</a:t>
            </a:r>
            <a:endParaRPr sz="2800" dirty="0">
              <a:solidFill>
                <a:srgbClr val="00B050"/>
              </a:solidFill>
              <a:latin typeface="Century Gothic"/>
              <a:ea typeface="Century Gothic"/>
              <a:cs typeface="Century Gothic"/>
              <a:sym typeface="Century Gothic"/>
            </a:endParaRPr>
          </a:p>
        </p:txBody>
      </p:sp>
      <p:sp>
        <p:nvSpPr>
          <p:cNvPr id="236" name="Google Shape;236;p9"/>
          <p:cNvSpPr txBox="1"/>
          <p:nvPr/>
        </p:nvSpPr>
        <p:spPr>
          <a:xfrm>
            <a:off x="7777112" y="3709887"/>
            <a:ext cx="2078349" cy="523180"/>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dirty="0">
                <a:solidFill>
                  <a:srgbClr val="FF0000"/>
                </a:solidFill>
                <a:latin typeface="Century Gothic"/>
                <a:ea typeface="Century Gothic"/>
                <a:cs typeface="Century Gothic"/>
                <a:sym typeface="Century Gothic"/>
              </a:rPr>
              <a:t>critics</a:t>
            </a:r>
            <a:endParaRPr sz="1800" dirty="0">
              <a:solidFill>
                <a:srgbClr val="FF0000"/>
              </a:solidFill>
              <a:latin typeface="Century Gothic"/>
              <a:ea typeface="Century Gothic"/>
              <a:cs typeface="Century Gothic"/>
              <a:sym typeface="Century Gothic"/>
            </a:endParaRPr>
          </a:p>
        </p:txBody>
      </p:sp>
      <p:pic>
        <p:nvPicPr>
          <p:cNvPr id="17" name="Google Shape;242;p10" descr="Logo, icon&#10;&#10;Description automatically generated">
            <a:extLst>
              <a:ext uri="{FF2B5EF4-FFF2-40B4-BE49-F238E27FC236}">
                <a16:creationId xmlns:a16="http://schemas.microsoft.com/office/drawing/2014/main" id="{9728588F-7CC6-4D4C-A40B-FD4EE1C998BA}"/>
              </a:ext>
            </a:extLst>
          </p:cNvPr>
          <p:cNvPicPr preferRelativeResize="0"/>
          <p:nvPr/>
        </p:nvPicPr>
        <p:blipFill rotWithShape="1">
          <a:blip r:embed="rId3">
            <a:alphaModFix/>
          </a:blip>
          <a:srcRect/>
          <a:stretch/>
        </p:blipFill>
        <p:spPr>
          <a:xfrm>
            <a:off x="11327210" y="69145"/>
            <a:ext cx="674078" cy="674078"/>
          </a:xfrm>
          <a:prstGeom prst="rect">
            <a:avLst/>
          </a:prstGeom>
          <a:noFill/>
          <a:ln>
            <a:noFill/>
          </a:ln>
        </p:spPr>
      </p:pic>
      <p:pic>
        <p:nvPicPr>
          <p:cNvPr id="18" name="Google Shape;243;p10" descr="Icon&#10;&#10;Description automatically generated">
            <a:extLst>
              <a:ext uri="{FF2B5EF4-FFF2-40B4-BE49-F238E27FC236}">
                <a16:creationId xmlns:a16="http://schemas.microsoft.com/office/drawing/2014/main" id="{E5ADECD5-A8FF-444A-859B-4B23745BB9B5}"/>
              </a:ext>
            </a:extLst>
          </p:cNvPr>
          <p:cNvPicPr preferRelativeResize="0"/>
          <p:nvPr/>
        </p:nvPicPr>
        <p:blipFill rotWithShape="1">
          <a:blip r:embed="rId4">
            <a:alphaModFix/>
          </a:blip>
          <a:srcRect/>
          <a:stretch/>
        </p:blipFill>
        <p:spPr>
          <a:xfrm>
            <a:off x="10523589" y="99539"/>
            <a:ext cx="674079" cy="674079"/>
          </a:xfrm>
          <a:prstGeom prst="rect">
            <a:avLst/>
          </a:prstGeom>
          <a:noFill/>
          <a:ln>
            <a:noFill/>
          </a:ln>
        </p:spPr>
      </p:pic>
      <p:pic>
        <p:nvPicPr>
          <p:cNvPr id="19" name="Google Shape;244;p10" descr="Icon&#10;&#10;Description automatically generated">
            <a:extLst>
              <a:ext uri="{FF2B5EF4-FFF2-40B4-BE49-F238E27FC236}">
                <a16:creationId xmlns:a16="http://schemas.microsoft.com/office/drawing/2014/main" id="{F25CDF63-2388-4D8C-B82D-AE23731C508D}"/>
              </a:ext>
            </a:extLst>
          </p:cNvPr>
          <p:cNvPicPr preferRelativeResize="0"/>
          <p:nvPr/>
        </p:nvPicPr>
        <p:blipFill rotWithShape="1">
          <a:blip r:embed="rId5">
            <a:alphaModFix/>
          </a:blip>
          <a:srcRect/>
          <a:stretch/>
        </p:blipFill>
        <p:spPr>
          <a:xfrm>
            <a:off x="8958342" y="110605"/>
            <a:ext cx="674079" cy="674079"/>
          </a:xfrm>
          <a:prstGeom prst="rect">
            <a:avLst/>
          </a:prstGeom>
          <a:noFill/>
          <a:ln>
            <a:noFill/>
          </a:ln>
        </p:spPr>
      </p:pic>
      <p:pic>
        <p:nvPicPr>
          <p:cNvPr id="20" name="Google Shape;245;p10" descr="Icon&#10;&#10;Description automatically generated">
            <a:extLst>
              <a:ext uri="{FF2B5EF4-FFF2-40B4-BE49-F238E27FC236}">
                <a16:creationId xmlns:a16="http://schemas.microsoft.com/office/drawing/2014/main" id="{B6BA2877-7789-4B13-B80D-F09F405216D1}"/>
              </a:ext>
            </a:extLst>
          </p:cNvPr>
          <p:cNvPicPr preferRelativeResize="0"/>
          <p:nvPr/>
        </p:nvPicPr>
        <p:blipFill rotWithShape="1">
          <a:blip r:embed="rId6">
            <a:alphaModFix/>
          </a:blip>
          <a:srcRect/>
          <a:stretch/>
        </p:blipFill>
        <p:spPr>
          <a:xfrm>
            <a:off x="9719969" y="81393"/>
            <a:ext cx="674078" cy="674078"/>
          </a:xfrm>
          <a:prstGeom prst="rect">
            <a:avLst/>
          </a:prstGeom>
          <a:noFill/>
          <a:ln>
            <a:noFill/>
          </a:ln>
        </p:spPr>
      </p:pic>
    </p:spTree>
    <p:extLst>
      <p:ext uri="{BB962C8B-B14F-4D97-AF65-F5344CB8AC3E}">
        <p14:creationId xmlns:p14="http://schemas.microsoft.com/office/powerpoint/2010/main" val="345516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Skill development: You do</a:t>
            </a:r>
            <a:endParaRPr/>
          </a:p>
        </p:txBody>
      </p:sp>
      <p:sp>
        <p:nvSpPr>
          <p:cNvPr id="276" name="Google Shape;276;p16"/>
          <p:cNvSpPr/>
          <p:nvPr/>
        </p:nvSpPr>
        <p:spPr>
          <a:xfrm>
            <a:off x="0" y="563800"/>
            <a:ext cx="9290400" cy="1138200"/>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Select an argumentative noun to use at the start of each sentence.</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entury Gothic"/>
              <a:buAutoNum type="arabicPeriod"/>
            </a:pPr>
            <a:r>
              <a:rPr lang="en-AU" sz="2000">
                <a:solidFill>
                  <a:schemeClr val="dk1"/>
                </a:solidFill>
                <a:latin typeface="Century Gothic"/>
                <a:ea typeface="Century Gothic"/>
                <a:cs typeface="Century Gothic"/>
                <a:sym typeface="Century Gothic"/>
              </a:rPr>
              <a:t>Complete the sentence.</a:t>
            </a:r>
            <a:endParaRPr sz="2000">
              <a:solidFill>
                <a:schemeClr val="dk1"/>
              </a:solidFill>
              <a:latin typeface="Century Gothic"/>
              <a:ea typeface="Century Gothic"/>
              <a:cs typeface="Century Gothic"/>
              <a:sym typeface="Century Gothic"/>
            </a:endParaRPr>
          </a:p>
          <a:p>
            <a:pPr marL="457200" marR="0" lvl="0" indent="-457200" algn="l" rtl="0">
              <a:spcBef>
                <a:spcPts val="0"/>
              </a:spcBef>
              <a:spcAft>
                <a:spcPts val="0"/>
              </a:spcAft>
              <a:buClr>
                <a:schemeClr val="dk1"/>
              </a:buClr>
              <a:buSzPts val="2000"/>
              <a:buFont typeface="Calibri"/>
              <a:buAutoNum type="arabicPeriod"/>
            </a:pPr>
            <a:r>
              <a:rPr lang="en-AU" sz="2000">
                <a:solidFill>
                  <a:schemeClr val="dk1"/>
                </a:solidFill>
                <a:latin typeface="Century Gothic"/>
                <a:ea typeface="Century Gothic"/>
                <a:cs typeface="Century Gothic"/>
                <a:sym typeface="Century Gothic"/>
              </a:rPr>
              <a:t>Then write the whole sentence below.</a:t>
            </a: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a:p>
            <a:pPr marL="457200" marR="0" lvl="0" indent="0" algn="l" rtl="0">
              <a:spcBef>
                <a:spcPts val="0"/>
              </a:spcBef>
              <a:spcAft>
                <a:spcPts val="0"/>
              </a:spcAft>
              <a:buNone/>
            </a:pPr>
            <a:endParaRPr/>
          </a:p>
        </p:txBody>
      </p:sp>
      <p:pic>
        <p:nvPicPr>
          <p:cNvPr id="277" name="Google Shape;277;p16" descr="Icon&#10;&#10;Description automatically generated"/>
          <p:cNvPicPr preferRelativeResize="0"/>
          <p:nvPr/>
        </p:nvPicPr>
        <p:blipFill rotWithShape="1">
          <a:blip r:embed="rId3">
            <a:alphaModFix/>
          </a:blip>
          <a:srcRect/>
          <a:stretch/>
        </p:blipFill>
        <p:spPr>
          <a:xfrm>
            <a:off x="11412618" y="184665"/>
            <a:ext cx="674078" cy="674078"/>
          </a:xfrm>
          <a:prstGeom prst="rect">
            <a:avLst/>
          </a:prstGeom>
          <a:noFill/>
          <a:ln>
            <a:noFill/>
          </a:ln>
        </p:spPr>
      </p:pic>
      <p:sp>
        <p:nvSpPr>
          <p:cNvPr id="278" name="Google Shape;278;p16"/>
          <p:cNvSpPr txBox="1"/>
          <p:nvPr/>
        </p:nvSpPr>
        <p:spPr>
          <a:xfrm>
            <a:off x="175525" y="1893150"/>
            <a:ext cx="11108100" cy="954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AU" sz="2500" u="sng" dirty="0">
                <a:solidFill>
                  <a:schemeClr val="accent6"/>
                </a:solidFill>
                <a:latin typeface="Century Gothic"/>
                <a:ea typeface="Century Gothic"/>
                <a:cs typeface="Century Gothic"/>
                <a:sym typeface="Century Gothic"/>
              </a:rPr>
              <a:t>_____</a:t>
            </a:r>
            <a:r>
              <a:rPr lang="en-AU" sz="2500" dirty="0">
                <a:latin typeface="Century Gothic"/>
                <a:ea typeface="Century Gothic"/>
                <a:cs typeface="Century Gothic"/>
                <a:sym typeface="Century Gothic"/>
              </a:rPr>
              <a:t>of social media believe …………………………………………………….</a:t>
            </a:r>
            <a:br>
              <a:rPr lang="en-AU" sz="2500" dirty="0">
                <a:latin typeface="Century Gothic"/>
                <a:ea typeface="Century Gothic"/>
                <a:cs typeface="Century Gothic"/>
                <a:sym typeface="Century Gothic"/>
              </a:rPr>
            </a:br>
            <a:r>
              <a:rPr lang="en-AU" sz="2500" dirty="0">
                <a:latin typeface="Century Gothic"/>
                <a:ea typeface="Century Gothic"/>
                <a:cs typeface="Century Gothic"/>
                <a:sym typeface="Century Gothic"/>
              </a:rPr>
              <a:t>___________________________________________________________________</a:t>
            </a:r>
            <a:endParaRPr sz="2500" dirty="0">
              <a:latin typeface="Century Gothic"/>
              <a:ea typeface="Century Gothic"/>
              <a:cs typeface="Century Gothic"/>
              <a:sym typeface="Century Gothic"/>
            </a:endParaRPr>
          </a:p>
        </p:txBody>
      </p:sp>
      <p:sp>
        <p:nvSpPr>
          <p:cNvPr id="279" name="Google Shape;279;p16"/>
          <p:cNvSpPr txBox="1"/>
          <p:nvPr/>
        </p:nvSpPr>
        <p:spPr>
          <a:xfrm>
            <a:off x="175525" y="4380600"/>
            <a:ext cx="11108100" cy="954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AU" sz="2500" u="sng" dirty="0">
                <a:solidFill>
                  <a:schemeClr val="accent6"/>
                </a:solidFill>
                <a:latin typeface="Century Gothic"/>
                <a:ea typeface="Century Gothic"/>
                <a:cs typeface="Century Gothic"/>
                <a:sym typeface="Century Gothic"/>
              </a:rPr>
              <a:t>______ </a:t>
            </a:r>
            <a:r>
              <a:rPr lang="en-AU" sz="2500" dirty="0">
                <a:latin typeface="Century Gothic"/>
                <a:ea typeface="Century Gothic"/>
                <a:cs typeface="Century Gothic"/>
                <a:sym typeface="Century Gothic"/>
              </a:rPr>
              <a:t>of school uniforms claim …………………………………………….</a:t>
            </a:r>
            <a:br>
              <a:rPr lang="en-AU" sz="2500" dirty="0">
                <a:latin typeface="Century Gothic"/>
                <a:ea typeface="Century Gothic"/>
                <a:cs typeface="Century Gothic"/>
                <a:sym typeface="Century Gothic"/>
              </a:rPr>
            </a:br>
            <a:r>
              <a:rPr lang="en-AU" sz="2500" dirty="0">
                <a:latin typeface="Century Gothic"/>
                <a:ea typeface="Century Gothic"/>
                <a:cs typeface="Century Gothic"/>
                <a:sym typeface="Century Gothic"/>
              </a:rPr>
              <a:t>___________________________________________________________________</a:t>
            </a:r>
            <a:endParaRPr sz="2500" dirty="0">
              <a:latin typeface="Century Gothic"/>
              <a:ea typeface="Century Gothic"/>
              <a:cs typeface="Century Gothic"/>
              <a:sym typeface="Century Gothic"/>
            </a:endParaRPr>
          </a:p>
        </p:txBody>
      </p:sp>
      <p:sp>
        <p:nvSpPr>
          <p:cNvPr id="280" name="Google Shape;280;p16"/>
          <p:cNvSpPr txBox="1"/>
          <p:nvPr/>
        </p:nvSpPr>
        <p:spPr>
          <a:xfrm>
            <a:off x="156750" y="5478925"/>
            <a:ext cx="11108100" cy="954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AU" sz="2500" b="1" u="sng" dirty="0">
                <a:solidFill>
                  <a:schemeClr val="accent6"/>
                </a:solidFill>
                <a:latin typeface="Century Gothic"/>
                <a:ea typeface="Century Gothic"/>
                <a:cs typeface="Century Gothic"/>
                <a:sym typeface="Century Gothic"/>
              </a:rPr>
              <a:t>______</a:t>
            </a:r>
            <a:r>
              <a:rPr lang="en-AU" sz="2500" dirty="0">
                <a:latin typeface="Century Gothic"/>
                <a:ea typeface="Century Gothic"/>
                <a:cs typeface="Century Gothic"/>
                <a:sym typeface="Century Gothic"/>
              </a:rPr>
              <a:t> of school uniforms suggest ……………………………………………</a:t>
            </a:r>
            <a:br>
              <a:rPr lang="en-AU" sz="2500" dirty="0">
                <a:latin typeface="Century Gothic"/>
                <a:ea typeface="Century Gothic"/>
                <a:cs typeface="Century Gothic"/>
                <a:sym typeface="Century Gothic"/>
              </a:rPr>
            </a:br>
            <a:r>
              <a:rPr lang="en-AU" sz="2500" dirty="0">
                <a:latin typeface="Century Gothic"/>
                <a:ea typeface="Century Gothic"/>
                <a:cs typeface="Century Gothic"/>
                <a:sym typeface="Century Gothic"/>
              </a:rPr>
              <a:t>____________________________________________________________________</a:t>
            </a:r>
            <a:endParaRPr sz="2500" dirty="0">
              <a:latin typeface="Century Gothic"/>
              <a:ea typeface="Century Gothic"/>
              <a:cs typeface="Century Gothic"/>
              <a:sym typeface="Century Gothic"/>
            </a:endParaRPr>
          </a:p>
        </p:txBody>
      </p:sp>
      <p:sp>
        <p:nvSpPr>
          <p:cNvPr id="281" name="Google Shape;281;p16"/>
          <p:cNvSpPr txBox="1"/>
          <p:nvPr/>
        </p:nvSpPr>
        <p:spPr>
          <a:xfrm>
            <a:off x="175525" y="3113313"/>
            <a:ext cx="11108100" cy="954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AU" sz="2500" u="sng" dirty="0">
                <a:solidFill>
                  <a:schemeClr val="accent6"/>
                </a:solidFill>
                <a:latin typeface="Century Gothic"/>
                <a:ea typeface="Century Gothic"/>
                <a:cs typeface="Century Gothic"/>
                <a:sym typeface="Century Gothic"/>
              </a:rPr>
              <a:t>_____</a:t>
            </a:r>
            <a:r>
              <a:rPr lang="en-AU" sz="2500" dirty="0">
                <a:latin typeface="Century Gothic"/>
                <a:ea typeface="Century Gothic"/>
                <a:cs typeface="Century Gothic"/>
                <a:sym typeface="Century Gothic"/>
              </a:rPr>
              <a:t> of social media believe……………………………………………… .</a:t>
            </a:r>
            <a:br>
              <a:rPr lang="en-AU" sz="2500" dirty="0">
                <a:latin typeface="Century Gothic"/>
                <a:ea typeface="Century Gothic"/>
                <a:cs typeface="Century Gothic"/>
                <a:sym typeface="Century Gothic"/>
              </a:rPr>
            </a:br>
            <a:r>
              <a:rPr lang="en-AU" sz="2500" dirty="0">
                <a:latin typeface="Century Gothic"/>
                <a:ea typeface="Century Gothic"/>
                <a:cs typeface="Century Gothic"/>
                <a:sym typeface="Century Gothic"/>
              </a:rPr>
              <a:t>___________________________________________________________________</a:t>
            </a:r>
            <a:endParaRPr sz="2500" dirty="0">
              <a:latin typeface="Century Gothic"/>
              <a:ea typeface="Century Gothic"/>
              <a:cs typeface="Century Gothic"/>
              <a:sym typeface="Century Gothic"/>
            </a:endParaRPr>
          </a:p>
        </p:txBody>
      </p:sp>
      <p:sp>
        <p:nvSpPr>
          <p:cNvPr id="10" name="TextBox 9">
            <a:extLst>
              <a:ext uri="{FF2B5EF4-FFF2-40B4-BE49-F238E27FC236}">
                <a16:creationId xmlns:a16="http://schemas.microsoft.com/office/drawing/2014/main" id="{5C50B62E-B1DA-42F2-8865-DDD35441D4B7}"/>
              </a:ext>
            </a:extLst>
          </p:cNvPr>
          <p:cNvSpPr txBox="1"/>
          <p:nvPr/>
        </p:nvSpPr>
        <p:spPr>
          <a:xfrm>
            <a:off x="2784050" y="6409154"/>
            <a:ext cx="4870515" cy="307777"/>
          </a:xfrm>
          <a:prstGeom prst="rect">
            <a:avLst/>
          </a:prstGeom>
          <a:noFill/>
        </p:spPr>
        <p:txBody>
          <a:bodyPr wrap="square" rtlCol="0">
            <a:spAutoFit/>
          </a:bodyPr>
          <a:lstStyle/>
          <a:p>
            <a:r>
              <a:rPr lang="en-AU" dirty="0"/>
              <a:t>Edit based on topics covered in class for persuasive writing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Icon&#10;&#10;Description automatically generated"/>
          <p:cNvPicPr preferRelativeResize="0">
            <a:picLocks noGrp="1"/>
          </p:cNvPicPr>
          <p:nvPr>
            <p:ph type="body" idx="1"/>
          </p:nvPr>
        </p:nvPicPr>
        <p:blipFill rotWithShape="1">
          <a:blip r:embed="rId3">
            <a:alphaModFix/>
          </a:blip>
          <a:srcRect/>
          <a:stretch/>
        </p:blipFill>
        <p:spPr>
          <a:xfrm>
            <a:off x="10432839" y="4874453"/>
            <a:ext cx="674079" cy="674079"/>
          </a:xfrm>
          <a:prstGeom prst="rect">
            <a:avLst/>
          </a:prstGeom>
          <a:noFill/>
          <a:ln>
            <a:noFill/>
          </a:ln>
        </p:spPr>
      </p:pic>
      <p:pic>
        <p:nvPicPr>
          <p:cNvPr id="94" name="Google Shape;94;p2" descr="Logo, icon&#10;&#10;Description automatically generated"/>
          <p:cNvPicPr preferRelativeResize="0"/>
          <p:nvPr/>
        </p:nvPicPr>
        <p:blipFill rotWithShape="1">
          <a:blip r:embed="rId4">
            <a:alphaModFix/>
          </a:blip>
          <a:srcRect/>
          <a:stretch/>
        </p:blipFill>
        <p:spPr>
          <a:xfrm>
            <a:off x="4299121" y="4284569"/>
            <a:ext cx="674078" cy="674078"/>
          </a:xfrm>
          <a:prstGeom prst="rect">
            <a:avLst/>
          </a:prstGeom>
          <a:noFill/>
          <a:ln>
            <a:noFill/>
          </a:ln>
        </p:spPr>
      </p:pic>
      <p:pic>
        <p:nvPicPr>
          <p:cNvPr id="95" name="Google Shape;95;p2" descr="Icon&#10;&#10;Description automatically generated"/>
          <p:cNvPicPr preferRelativeResize="0"/>
          <p:nvPr/>
        </p:nvPicPr>
        <p:blipFill rotWithShape="1">
          <a:blip r:embed="rId5">
            <a:alphaModFix/>
          </a:blip>
          <a:srcRect/>
          <a:stretch/>
        </p:blipFill>
        <p:spPr>
          <a:xfrm>
            <a:off x="4294065" y="5632726"/>
            <a:ext cx="674078" cy="674078"/>
          </a:xfrm>
          <a:prstGeom prst="rect">
            <a:avLst/>
          </a:prstGeom>
          <a:noFill/>
          <a:ln>
            <a:noFill/>
          </a:ln>
        </p:spPr>
      </p:pic>
      <p:pic>
        <p:nvPicPr>
          <p:cNvPr id="96" name="Google Shape;96;p2" descr="Logo, icon&#10;&#10;Description automatically generated"/>
          <p:cNvPicPr preferRelativeResize="0"/>
          <p:nvPr/>
        </p:nvPicPr>
        <p:blipFill rotWithShape="1">
          <a:blip r:embed="rId6">
            <a:alphaModFix/>
          </a:blip>
          <a:srcRect/>
          <a:stretch/>
        </p:blipFill>
        <p:spPr>
          <a:xfrm>
            <a:off x="715322" y="2389965"/>
            <a:ext cx="674078" cy="674078"/>
          </a:xfrm>
          <a:prstGeom prst="rect">
            <a:avLst/>
          </a:prstGeom>
          <a:noFill/>
          <a:ln>
            <a:noFill/>
          </a:ln>
        </p:spPr>
      </p:pic>
      <p:pic>
        <p:nvPicPr>
          <p:cNvPr id="97" name="Google Shape;97;p2" descr="Icon&#10;&#10;Description automatically generated"/>
          <p:cNvPicPr preferRelativeResize="0"/>
          <p:nvPr/>
        </p:nvPicPr>
        <p:blipFill rotWithShape="1">
          <a:blip r:embed="rId7">
            <a:alphaModFix/>
          </a:blip>
          <a:srcRect/>
          <a:stretch/>
        </p:blipFill>
        <p:spPr>
          <a:xfrm>
            <a:off x="1389400" y="2389965"/>
            <a:ext cx="674078" cy="674078"/>
          </a:xfrm>
          <a:prstGeom prst="rect">
            <a:avLst/>
          </a:prstGeom>
          <a:noFill/>
          <a:ln>
            <a:noFill/>
          </a:ln>
        </p:spPr>
      </p:pic>
      <p:pic>
        <p:nvPicPr>
          <p:cNvPr id="98" name="Google Shape;98;p2" descr="Icon&#10;&#10;Description automatically generated"/>
          <p:cNvPicPr preferRelativeResize="0"/>
          <p:nvPr/>
        </p:nvPicPr>
        <p:blipFill rotWithShape="1">
          <a:blip r:embed="rId8">
            <a:alphaModFix/>
          </a:blip>
          <a:srcRect/>
          <a:stretch/>
        </p:blipFill>
        <p:spPr>
          <a:xfrm>
            <a:off x="715322" y="3064043"/>
            <a:ext cx="674078" cy="674078"/>
          </a:xfrm>
          <a:prstGeom prst="rect">
            <a:avLst/>
          </a:prstGeom>
          <a:noFill/>
          <a:ln>
            <a:noFill/>
          </a:ln>
        </p:spPr>
      </p:pic>
      <p:pic>
        <p:nvPicPr>
          <p:cNvPr id="99" name="Google Shape;99;p2" descr="Icon&#10;&#10;Description automatically generated"/>
          <p:cNvPicPr preferRelativeResize="0"/>
          <p:nvPr/>
        </p:nvPicPr>
        <p:blipFill rotWithShape="1">
          <a:blip r:embed="rId9">
            <a:alphaModFix/>
          </a:blip>
          <a:srcRect/>
          <a:stretch/>
        </p:blipFill>
        <p:spPr>
          <a:xfrm>
            <a:off x="1389400" y="3049933"/>
            <a:ext cx="674078" cy="674078"/>
          </a:xfrm>
          <a:prstGeom prst="rect">
            <a:avLst/>
          </a:prstGeom>
          <a:noFill/>
          <a:ln>
            <a:noFill/>
          </a:ln>
        </p:spPr>
      </p:pic>
      <p:pic>
        <p:nvPicPr>
          <p:cNvPr id="100" name="Google Shape;100;p2"/>
          <p:cNvPicPr preferRelativeResize="0"/>
          <p:nvPr/>
        </p:nvPicPr>
        <p:blipFill rotWithShape="1">
          <a:blip r:embed="rId10">
            <a:alphaModFix/>
          </a:blip>
          <a:srcRect/>
          <a:stretch/>
        </p:blipFill>
        <p:spPr>
          <a:xfrm>
            <a:off x="885384" y="5618025"/>
            <a:ext cx="674078" cy="674078"/>
          </a:xfrm>
          <a:prstGeom prst="rect">
            <a:avLst/>
          </a:prstGeom>
          <a:noFill/>
          <a:ln>
            <a:noFill/>
          </a:ln>
        </p:spPr>
      </p:pic>
      <p:pic>
        <p:nvPicPr>
          <p:cNvPr id="101" name="Google Shape;101;p2" descr="Icon&#10;&#10;Description automatically generated"/>
          <p:cNvPicPr preferRelativeResize="0"/>
          <p:nvPr/>
        </p:nvPicPr>
        <p:blipFill rotWithShape="1">
          <a:blip r:embed="rId11">
            <a:alphaModFix/>
          </a:blip>
          <a:srcRect/>
          <a:stretch/>
        </p:blipFill>
        <p:spPr>
          <a:xfrm>
            <a:off x="885384" y="4929837"/>
            <a:ext cx="674078" cy="674078"/>
          </a:xfrm>
          <a:prstGeom prst="rect">
            <a:avLst/>
          </a:prstGeom>
          <a:noFill/>
          <a:ln>
            <a:noFill/>
          </a:ln>
        </p:spPr>
      </p:pic>
      <p:pic>
        <p:nvPicPr>
          <p:cNvPr id="102" name="Google Shape;102;p2" descr="Icon&#10;&#10;Description automatically generated"/>
          <p:cNvPicPr preferRelativeResize="0"/>
          <p:nvPr/>
        </p:nvPicPr>
        <p:blipFill rotWithShape="1">
          <a:blip r:embed="rId12">
            <a:alphaModFix/>
          </a:blip>
          <a:srcRect/>
          <a:stretch/>
        </p:blipFill>
        <p:spPr>
          <a:xfrm>
            <a:off x="4299121" y="3604476"/>
            <a:ext cx="674078" cy="674078"/>
          </a:xfrm>
          <a:prstGeom prst="rect">
            <a:avLst/>
          </a:prstGeom>
          <a:noFill/>
          <a:ln>
            <a:noFill/>
          </a:ln>
        </p:spPr>
      </p:pic>
      <p:pic>
        <p:nvPicPr>
          <p:cNvPr id="103" name="Google Shape;103;p2" descr="Icon&#10;&#10;Description automatically generated"/>
          <p:cNvPicPr preferRelativeResize="0"/>
          <p:nvPr/>
        </p:nvPicPr>
        <p:blipFill rotWithShape="1">
          <a:blip r:embed="rId13">
            <a:alphaModFix/>
          </a:blip>
          <a:srcRect/>
          <a:stretch/>
        </p:blipFill>
        <p:spPr>
          <a:xfrm>
            <a:off x="4294064" y="4958647"/>
            <a:ext cx="674079" cy="674079"/>
          </a:xfrm>
          <a:prstGeom prst="rect">
            <a:avLst/>
          </a:prstGeom>
          <a:noFill/>
          <a:ln>
            <a:noFill/>
          </a:ln>
        </p:spPr>
      </p:pic>
      <p:sp>
        <p:nvSpPr>
          <p:cNvPr id="104" name="Google Shape;104;p2"/>
          <p:cNvSpPr txBox="1"/>
          <p:nvPr/>
        </p:nvSpPr>
        <p:spPr>
          <a:xfrm>
            <a:off x="1999476" y="2617597"/>
            <a:ext cx="1525356"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Multiple Choice </a:t>
            </a:r>
            <a:endParaRPr sz="2400" b="1" i="0" u="none" strike="noStrike" cap="none">
              <a:solidFill>
                <a:srgbClr val="000000"/>
              </a:solidFill>
              <a:latin typeface="Quattrocento Sans"/>
              <a:ea typeface="Quattrocento Sans"/>
              <a:cs typeface="Quattrocento Sans"/>
              <a:sym typeface="Quattrocento Sans"/>
            </a:endParaRPr>
          </a:p>
        </p:txBody>
      </p:sp>
      <p:sp>
        <p:nvSpPr>
          <p:cNvPr id="105" name="Google Shape;105;p2"/>
          <p:cNvSpPr txBox="1"/>
          <p:nvPr/>
        </p:nvSpPr>
        <p:spPr>
          <a:xfrm>
            <a:off x="1026266" y="538194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Vote</a:t>
            </a:r>
            <a:endParaRPr sz="2400" b="1" i="0" u="none" strike="noStrike" cap="none">
              <a:solidFill>
                <a:srgbClr val="000000"/>
              </a:solidFill>
              <a:latin typeface="Quattrocento Sans"/>
              <a:ea typeface="Quattrocento Sans"/>
              <a:cs typeface="Quattrocento Sans"/>
              <a:sym typeface="Quattrocento Sans"/>
            </a:endParaRPr>
          </a:p>
        </p:txBody>
      </p:sp>
      <p:sp>
        <p:nvSpPr>
          <p:cNvPr id="106" name="Google Shape;106;p2"/>
          <p:cNvSpPr txBox="1"/>
          <p:nvPr/>
        </p:nvSpPr>
        <p:spPr>
          <a:xfrm>
            <a:off x="5005000" y="378255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Pair Share</a:t>
            </a:r>
            <a:endParaRPr sz="2400" b="1" i="0" u="none" strike="noStrike" cap="none">
              <a:solidFill>
                <a:srgbClr val="000000"/>
              </a:solidFill>
              <a:latin typeface="Quattrocento Sans"/>
              <a:ea typeface="Quattrocento Sans"/>
              <a:cs typeface="Quattrocento Sans"/>
              <a:sym typeface="Quattrocento Sans"/>
            </a:endParaRPr>
          </a:p>
        </p:txBody>
      </p:sp>
      <p:sp>
        <p:nvSpPr>
          <p:cNvPr id="107" name="Google Shape;107;p2"/>
          <p:cNvSpPr txBox="1"/>
          <p:nvPr/>
        </p:nvSpPr>
        <p:spPr>
          <a:xfrm>
            <a:off x="5005000" y="4447989"/>
            <a:ext cx="2630530"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Pick a Stick/Answer (non-volunteer)</a:t>
            </a:r>
            <a:endParaRPr sz="2400" b="1" i="0" u="none" strike="noStrike" cap="none">
              <a:solidFill>
                <a:srgbClr val="000000"/>
              </a:solidFill>
              <a:latin typeface="Quattrocento Sans"/>
              <a:ea typeface="Quattrocento Sans"/>
              <a:cs typeface="Quattrocento Sans"/>
              <a:sym typeface="Quattrocento Sans"/>
            </a:endParaRPr>
          </a:p>
        </p:txBody>
      </p:sp>
      <p:sp>
        <p:nvSpPr>
          <p:cNvPr id="108" name="Google Shape;108;p2"/>
          <p:cNvSpPr txBox="1"/>
          <p:nvPr/>
        </p:nvSpPr>
        <p:spPr>
          <a:xfrm>
            <a:off x="5005000" y="5113419"/>
            <a:ext cx="1807327"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Whiteboards</a:t>
            </a:r>
            <a:endParaRPr sz="2400" b="1" i="0" u="none" strike="noStrike" cap="none">
              <a:solidFill>
                <a:srgbClr val="000000"/>
              </a:solidFill>
              <a:latin typeface="Quattrocento Sans"/>
              <a:ea typeface="Quattrocento Sans"/>
              <a:cs typeface="Quattrocento Sans"/>
              <a:sym typeface="Quattrocento Sans"/>
            </a:endParaRPr>
          </a:p>
        </p:txBody>
      </p:sp>
      <p:sp>
        <p:nvSpPr>
          <p:cNvPr id="109" name="Google Shape;109;p2"/>
          <p:cNvSpPr txBox="1"/>
          <p:nvPr/>
        </p:nvSpPr>
        <p:spPr>
          <a:xfrm>
            <a:off x="5005000" y="5787509"/>
            <a:ext cx="2485458" cy="50459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In Your Workbook</a:t>
            </a:r>
            <a:endParaRPr sz="2400" b="1" i="0" u="none" strike="noStrike" cap="none">
              <a:solidFill>
                <a:srgbClr val="000000"/>
              </a:solidFill>
              <a:latin typeface="Quattrocento Sans"/>
              <a:ea typeface="Quattrocento Sans"/>
              <a:cs typeface="Quattrocento Sans"/>
              <a:sym typeface="Quattrocento Sans"/>
            </a:endParaRPr>
          </a:p>
        </p:txBody>
      </p:sp>
      <p:sp>
        <p:nvSpPr>
          <p:cNvPr id="110" name="Google Shape;110;p2"/>
          <p:cNvSpPr txBox="1"/>
          <p:nvPr/>
        </p:nvSpPr>
        <p:spPr>
          <a:xfrm>
            <a:off x="9834568" y="5527738"/>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Read with me</a:t>
            </a:r>
            <a:endParaRPr sz="2400" b="1" i="0" u="none" strike="noStrike" cap="none">
              <a:solidFill>
                <a:srgbClr val="000000"/>
              </a:solidFill>
              <a:latin typeface="Quattrocento Sans"/>
              <a:ea typeface="Quattrocento Sans"/>
              <a:cs typeface="Quattrocento Sans"/>
              <a:sym typeface="Quattrocento Sans"/>
            </a:endParaRPr>
          </a:p>
        </p:txBody>
      </p:sp>
      <p:pic>
        <p:nvPicPr>
          <p:cNvPr id="111" name="Google Shape;111;p2" descr="Icon&#10;&#10;Description automatically generated"/>
          <p:cNvPicPr preferRelativeResize="0"/>
          <p:nvPr/>
        </p:nvPicPr>
        <p:blipFill rotWithShape="1">
          <a:blip r:embed="rId14">
            <a:alphaModFix/>
          </a:blip>
          <a:srcRect/>
          <a:stretch/>
        </p:blipFill>
        <p:spPr>
          <a:xfrm>
            <a:off x="10391324" y="3607995"/>
            <a:ext cx="693813" cy="679158"/>
          </a:xfrm>
          <a:prstGeom prst="rect">
            <a:avLst/>
          </a:prstGeom>
          <a:noFill/>
          <a:ln>
            <a:noFill/>
          </a:ln>
        </p:spPr>
      </p:pic>
      <p:sp>
        <p:nvSpPr>
          <p:cNvPr id="112" name="Google Shape;112;p2"/>
          <p:cNvSpPr txBox="1"/>
          <p:nvPr/>
        </p:nvSpPr>
        <p:spPr>
          <a:xfrm>
            <a:off x="9866214" y="4295514"/>
            <a:ext cx="1807327" cy="504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1800"/>
              <a:buFont typeface="Quattrocento Sans"/>
              <a:buNone/>
            </a:pPr>
            <a:r>
              <a:rPr lang="en-AU" sz="1800" b="1" i="0" u="none" strike="noStrike" cap="none">
                <a:solidFill>
                  <a:srgbClr val="000000"/>
                </a:solidFill>
                <a:latin typeface="Quattrocento Sans"/>
                <a:ea typeface="Quattrocento Sans"/>
                <a:cs typeface="Quattrocento Sans"/>
                <a:sym typeface="Quattrocento Sans"/>
              </a:rPr>
              <a:t>Track with me</a:t>
            </a:r>
            <a:endParaRPr sz="2400" b="1" i="0" u="none" strike="noStrike" cap="non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p:nvPr/>
        </p:nvSpPr>
        <p:spPr>
          <a:xfrm>
            <a:off x="923925" y="2190750"/>
            <a:ext cx="10553700" cy="954300"/>
          </a:xfrm>
          <a:prstGeom prst="rect">
            <a:avLst/>
          </a:prstGeom>
          <a:solidFill>
            <a:schemeClr val="lt1"/>
          </a:solidFill>
          <a:ln w="19050" cap="flat" cmpd="sng">
            <a:solidFill>
              <a:srgbClr val="00B050"/>
            </a:solidFill>
            <a:prstDash val="solid"/>
            <a:round/>
            <a:headEnd type="none" w="sm" len="sm"/>
            <a:tailEnd type="none" w="sm" len="sm"/>
          </a:ln>
          <a:effectLst>
            <a:outerShdw blurRad="57785" dist="33020" dir="3180000" algn="ctr">
              <a:srgbClr val="000000">
                <a:alpha val="2980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AU" sz="2800" b="0" i="0" u="none" strike="noStrike" cap="none">
                <a:solidFill>
                  <a:schemeClr val="dk1"/>
                </a:solidFill>
                <a:latin typeface="Century Gothic"/>
                <a:ea typeface="Century Gothic"/>
                <a:cs typeface="Century Gothic"/>
                <a:sym typeface="Century Gothic"/>
              </a:rPr>
              <a:t>We are learning to </a:t>
            </a:r>
            <a:r>
              <a:rPr lang="en-AU" sz="2800">
                <a:solidFill>
                  <a:schemeClr val="dk1"/>
                </a:solidFill>
                <a:latin typeface="Century Gothic"/>
                <a:ea typeface="Century Gothic"/>
                <a:cs typeface="Century Gothic"/>
                <a:sym typeface="Century Gothic"/>
              </a:rPr>
              <a:t>upgrade nouns to add weight/strength to an argument.</a:t>
            </a:r>
            <a:endParaRPr/>
          </a:p>
        </p:txBody>
      </p:sp>
      <p:sp>
        <p:nvSpPr>
          <p:cNvPr id="118" name="Google Shape;118;p3"/>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i="0" u="none" strike="noStrike" cap="none">
                <a:solidFill>
                  <a:schemeClr val="lt1"/>
                </a:solidFill>
                <a:latin typeface="Century Gothic"/>
                <a:ea typeface="Century Gothic"/>
                <a:cs typeface="Century Gothic"/>
                <a:sym typeface="Century Gothic"/>
              </a:rPr>
              <a:t>Learning Objective</a:t>
            </a:r>
            <a:endParaRPr/>
          </a:p>
        </p:txBody>
      </p:sp>
      <p:pic>
        <p:nvPicPr>
          <p:cNvPr id="119" name="Google Shape;119;p3" descr="Icon&#10;&#10;Description automatically generated"/>
          <p:cNvPicPr preferRelativeResize="0">
            <a:picLocks noGrp="1"/>
          </p:cNvPicPr>
          <p:nvPr>
            <p:ph type="body" idx="1"/>
          </p:nvPr>
        </p:nvPicPr>
        <p:blipFill rotWithShape="1">
          <a:blip r:embed="rId3">
            <a:alphaModFix/>
          </a:blip>
          <a:srcRect/>
          <a:stretch/>
        </p:blipFill>
        <p:spPr>
          <a:xfrm>
            <a:off x="11296539" y="129365"/>
            <a:ext cx="674100" cy="674100"/>
          </a:xfrm>
          <a:prstGeom prst="rect">
            <a:avLst/>
          </a:prstGeom>
          <a:noFill/>
          <a:ln>
            <a:noFill/>
          </a:ln>
        </p:spPr>
      </p:pic>
      <p:sp>
        <p:nvSpPr>
          <p:cNvPr id="2" name="TextBox 1">
            <a:extLst>
              <a:ext uri="{FF2B5EF4-FFF2-40B4-BE49-F238E27FC236}">
                <a16:creationId xmlns:a16="http://schemas.microsoft.com/office/drawing/2014/main" id="{CEC4852B-01E8-4EFD-926A-FEBEE5637650}"/>
              </a:ext>
            </a:extLst>
          </p:cNvPr>
          <p:cNvSpPr txBox="1"/>
          <p:nvPr/>
        </p:nvSpPr>
        <p:spPr>
          <a:xfrm>
            <a:off x="1916784" y="5147034"/>
            <a:ext cx="9153426" cy="738664"/>
          </a:xfrm>
          <a:prstGeom prst="rect">
            <a:avLst/>
          </a:prstGeom>
          <a:noFill/>
        </p:spPr>
        <p:txBody>
          <a:bodyPr wrap="square" rtlCol="0">
            <a:spAutoFit/>
          </a:bodyPr>
          <a:lstStyle/>
          <a:p>
            <a:r>
              <a:rPr lang="en-AU" dirty="0"/>
              <a:t>Many of the words in this lesson should be linked to your vocabulary instruction (tier 2). Once the words have been explicitly taught, use this lesson to demonstrate how to upgrade nouns within a sentence to add weight/strength to an argument.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p:txBody>
      </p:sp>
      <p:sp>
        <p:nvSpPr>
          <p:cNvPr id="125" name="Google Shape;125;p4"/>
          <p:cNvSpPr txBox="1"/>
          <p:nvPr/>
        </p:nvSpPr>
        <p:spPr>
          <a:xfrm>
            <a:off x="106493" y="494211"/>
            <a:ext cx="8858464" cy="234260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noun names a person, place, thing or idea.</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Century Gothic"/>
              <a:buChar char="▪"/>
            </a:pPr>
            <a:r>
              <a:rPr lang="en-AU" sz="2000" dirty="0">
                <a:solidFill>
                  <a:schemeClr val="dk1"/>
                </a:solidFill>
                <a:latin typeface="Century Gothic"/>
                <a:ea typeface="Century Gothic"/>
                <a:cs typeface="Century Gothic"/>
                <a:sym typeface="Century Gothic"/>
              </a:rPr>
              <a:t>Nouns can serve as subjects or objects in a clause or sentence.</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your argument by choosing upgraded nouns.</a:t>
            </a:r>
            <a:endParaRPr sz="2000" dirty="0">
              <a:solidFill>
                <a:schemeClr val="dk1"/>
              </a:solidFill>
              <a:latin typeface="Century Gothic"/>
              <a:ea typeface="Century Gothic"/>
              <a:cs typeface="Century Gothic"/>
              <a:sym typeface="Century Gothic"/>
            </a:endParaRPr>
          </a:p>
        </p:txBody>
      </p:sp>
      <p:sp>
        <p:nvSpPr>
          <p:cNvPr id="130" name="Google Shape;130;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31" name="Google Shape;131;p4"/>
          <p:cNvSpPr txBox="1"/>
          <p:nvPr/>
        </p:nvSpPr>
        <p:spPr>
          <a:xfrm>
            <a:off x="10181939" y="1250631"/>
            <a:ext cx="1988700" cy="1384954"/>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are some upgraded nouns you could use for ‘people who support’</a:t>
            </a:r>
            <a:endParaRPr dirty="0"/>
          </a:p>
        </p:txBody>
      </p:sp>
      <p:pic>
        <p:nvPicPr>
          <p:cNvPr id="132" name="Google Shape;132;p4"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5">
            <a:alphaModFix/>
          </a:blip>
          <a:srcRect/>
          <a:stretch/>
        </p:blipFill>
        <p:spPr>
          <a:xfrm>
            <a:off x="9771566" y="154632"/>
            <a:ext cx="693813" cy="679158"/>
          </a:xfrm>
          <a:prstGeom prst="rect">
            <a:avLst/>
          </a:prstGeom>
          <a:noFill/>
          <a:ln>
            <a:noFill/>
          </a:ln>
        </p:spPr>
      </p:pic>
      <p:graphicFrame>
        <p:nvGraphicFramePr>
          <p:cNvPr id="2" name="Table 2">
            <a:extLst>
              <a:ext uri="{FF2B5EF4-FFF2-40B4-BE49-F238E27FC236}">
                <a16:creationId xmlns:a16="http://schemas.microsoft.com/office/drawing/2014/main" id="{76F8FBED-314C-4469-8AF1-61EF9EE598C1}"/>
              </a:ext>
            </a:extLst>
          </p:cNvPr>
          <p:cNvGraphicFramePr>
            <a:graphicFrameLocks noGrp="1"/>
          </p:cNvGraphicFramePr>
          <p:nvPr>
            <p:extLst>
              <p:ext uri="{D42A27DB-BD31-4B8C-83A1-F6EECF244321}">
                <p14:modId xmlns:p14="http://schemas.microsoft.com/office/powerpoint/2010/main" val="3746603130"/>
              </p:ext>
            </p:extLst>
          </p:nvPr>
        </p:nvGraphicFramePr>
        <p:xfrm>
          <a:off x="191589" y="1473042"/>
          <a:ext cx="9788989" cy="3108960"/>
        </p:xfrm>
        <a:graphic>
          <a:graphicData uri="http://schemas.openxmlformats.org/drawingml/2006/table">
            <a:tbl>
              <a:tblPr firstRow="1" bandRow="1">
                <a:tableStyleId>{7E9639D4-E3E2-4D34-9284-5A2195B3D0D7}</a:tableStyleId>
              </a:tblPr>
              <a:tblGrid>
                <a:gridCol w="9788989">
                  <a:extLst>
                    <a:ext uri="{9D8B030D-6E8A-4147-A177-3AD203B41FA5}">
                      <a16:colId xmlns:a16="http://schemas.microsoft.com/office/drawing/2014/main" val="2555838259"/>
                    </a:ext>
                  </a:extLst>
                </a:gridCol>
              </a:tblGrid>
              <a:tr h="250369">
                <a:tc>
                  <a:txBody>
                    <a:bodyPr/>
                    <a:lstStyle/>
                    <a:p>
                      <a:r>
                        <a:rPr lang="en-AU" sz="1600" dirty="0">
                          <a:latin typeface="Century Gothic" panose="020B0502020202020204" pitchFamily="34" charset="0"/>
                        </a:rPr>
                        <a:t>Words for people who agree/support</a:t>
                      </a:r>
                    </a:p>
                  </a:txBody>
                  <a:tcPr/>
                </a:tc>
                <a:extLst>
                  <a:ext uri="{0D108BD9-81ED-4DB2-BD59-A6C34878D82A}">
                    <a16:rowId xmlns:a16="http://schemas.microsoft.com/office/drawing/2014/main" val="381370661"/>
                  </a:ext>
                </a:extLst>
              </a:tr>
              <a:tr h="2510544">
                <a:tc>
                  <a:txBody>
                    <a:bodyPr/>
                    <a:lstStyle/>
                    <a:p>
                      <a:r>
                        <a:rPr lang="en-AU" sz="2000" b="1" dirty="0">
                          <a:latin typeface="Century Gothic" panose="020B0502020202020204" pitchFamily="34" charset="0"/>
                        </a:rPr>
                        <a:t>Advocates: </a:t>
                      </a:r>
                      <a:r>
                        <a:rPr lang="en-AU" sz="2000" b="0" dirty="0">
                          <a:latin typeface="Century Gothic" panose="020B0502020202020204" pitchFamily="34" charset="0"/>
                        </a:rPr>
                        <a:t>those who </a:t>
                      </a:r>
                      <a:r>
                        <a:rPr lang="en-AU" sz="2000" dirty="0">
                          <a:latin typeface="Century Gothic" panose="020B0502020202020204" pitchFamily="34" charset="0"/>
                        </a:rPr>
                        <a:t>actively promote or support a cause or idea.</a:t>
                      </a:r>
                    </a:p>
                    <a:p>
                      <a:endParaRPr lang="en-AU" sz="2000" dirty="0">
                        <a:latin typeface="Century Gothic" panose="020B0502020202020204" pitchFamily="34" charset="0"/>
                      </a:endParaRPr>
                    </a:p>
                    <a:p>
                      <a:r>
                        <a:rPr lang="en-AU" sz="2000" b="1" dirty="0">
                          <a:latin typeface="Century Gothic" panose="020B0502020202020204" pitchFamily="34" charset="0"/>
                        </a:rPr>
                        <a:t>Proponents: </a:t>
                      </a:r>
                      <a:r>
                        <a:rPr lang="en-AU" sz="2000" b="0" dirty="0">
                          <a:latin typeface="Century Gothic" panose="020B0502020202020204" pitchFamily="34" charset="0"/>
                        </a:rPr>
                        <a:t>those who </a:t>
                      </a:r>
                      <a:r>
                        <a:rPr lang="en-AU" sz="2000" dirty="0">
                          <a:latin typeface="Century Gothic" panose="020B0502020202020204" pitchFamily="34" charset="0"/>
                        </a:rPr>
                        <a:t>argue in favour of a specific proposal or belief.</a:t>
                      </a:r>
                    </a:p>
                    <a:p>
                      <a:endParaRPr lang="en-AU" sz="2000" b="1" dirty="0">
                        <a:latin typeface="Century Gothic" panose="020B0502020202020204" pitchFamily="34" charset="0"/>
                      </a:endParaRPr>
                    </a:p>
                    <a:p>
                      <a:r>
                        <a:rPr lang="en-AU" sz="2000" b="1" dirty="0">
                          <a:latin typeface="Century Gothic" panose="020B0502020202020204" pitchFamily="34" charset="0"/>
                        </a:rPr>
                        <a:t>Champions: </a:t>
                      </a:r>
                      <a:r>
                        <a:rPr lang="en-AU" sz="2000" b="0" dirty="0">
                          <a:latin typeface="Century Gothic" panose="020B0502020202020204" pitchFamily="34" charset="0"/>
                        </a:rPr>
                        <a:t>those who </a:t>
                      </a:r>
                      <a:r>
                        <a:rPr lang="en-AU" sz="2000" dirty="0">
                          <a:latin typeface="Century Gothic" panose="020B0502020202020204" pitchFamily="34" charset="0"/>
                        </a:rPr>
                        <a:t>passionately support and defend a particular cause or individual.</a:t>
                      </a:r>
                    </a:p>
                    <a:p>
                      <a:endParaRPr lang="en-AU" sz="2000" dirty="0">
                        <a:latin typeface="Century Gothic" panose="020B0502020202020204" pitchFamily="34" charset="0"/>
                      </a:endParaRPr>
                    </a:p>
                    <a:p>
                      <a:r>
                        <a:rPr lang="en-AU" sz="2000" b="1" dirty="0">
                          <a:latin typeface="Century Gothic" panose="020B0502020202020204" pitchFamily="34" charset="0"/>
                        </a:rPr>
                        <a:t>Supporters: </a:t>
                      </a:r>
                      <a:r>
                        <a:rPr lang="en-AU" sz="2000" b="0" dirty="0">
                          <a:latin typeface="Century Gothic" panose="020B0502020202020204" pitchFamily="34" charset="0"/>
                        </a:rPr>
                        <a:t>those who </a:t>
                      </a:r>
                      <a:r>
                        <a:rPr lang="en-AU" sz="2000" dirty="0">
                          <a:latin typeface="Century Gothic" panose="020B0502020202020204" pitchFamily="34" charset="0"/>
                        </a:rPr>
                        <a:t>back or endorse a person, group, or cause.</a:t>
                      </a:r>
                    </a:p>
                    <a:p>
                      <a:endParaRPr lang="en-AU" sz="1600" dirty="0">
                        <a:latin typeface="Century Gothic" panose="020B0502020202020204" pitchFamily="34" charset="0"/>
                      </a:endParaRPr>
                    </a:p>
                  </a:txBody>
                  <a:tcPr/>
                </a:tc>
                <a:extLst>
                  <a:ext uri="{0D108BD9-81ED-4DB2-BD59-A6C34878D82A}">
                    <a16:rowId xmlns:a16="http://schemas.microsoft.com/office/drawing/2014/main" val="3366288665"/>
                  </a:ext>
                </a:extLst>
              </a:tr>
            </a:tbl>
          </a:graphicData>
        </a:graphic>
      </p:graphicFrame>
      <p:sp>
        <p:nvSpPr>
          <p:cNvPr id="16" name="TextBox 15">
            <a:extLst>
              <a:ext uri="{FF2B5EF4-FFF2-40B4-BE49-F238E27FC236}">
                <a16:creationId xmlns:a16="http://schemas.microsoft.com/office/drawing/2014/main" id="{708D9E24-56B0-404C-91F9-E298E35D3A16}"/>
              </a:ext>
            </a:extLst>
          </p:cNvPr>
          <p:cNvSpPr txBox="1"/>
          <p:nvPr/>
        </p:nvSpPr>
        <p:spPr>
          <a:xfrm>
            <a:off x="2784050" y="6409154"/>
            <a:ext cx="4870515" cy="523220"/>
          </a:xfrm>
          <a:prstGeom prst="rect">
            <a:avLst/>
          </a:prstGeom>
          <a:noFill/>
        </p:spPr>
        <p:txBody>
          <a:bodyPr wrap="square" rtlCol="0">
            <a:spAutoFit/>
          </a:bodyPr>
          <a:lstStyle/>
          <a:p>
            <a:r>
              <a:rPr lang="en-AU" dirty="0"/>
              <a:t>Teachers: you can delete any and focus on certain ones to make this lesson easier</a:t>
            </a:r>
          </a:p>
        </p:txBody>
      </p:sp>
    </p:spTree>
    <p:extLst>
      <p:ext uri="{BB962C8B-B14F-4D97-AF65-F5344CB8AC3E}">
        <p14:creationId xmlns:p14="http://schemas.microsoft.com/office/powerpoint/2010/main" val="415729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p:txBody>
      </p:sp>
      <p:sp>
        <p:nvSpPr>
          <p:cNvPr id="125" name="Google Shape;125;p4"/>
          <p:cNvSpPr txBox="1"/>
          <p:nvPr/>
        </p:nvSpPr>
        <p:spPr>
          <a:xfrm>
            <a:off x="106493" y="494211"/>
            <a:ext cx="8858464" cy="234260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noun names a person, place, thing or idea.</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Century Gothic"/>
              <a:buChar char="▪"/>
            </a:pPr>
            <a:r>
              <a:rPr lang="en-AU" sz="2000" dirty="0">
                <a:solidFill>
                  <a:schemeClr val="dk1"/>
                </a:solidFill>
                <a:latin typeface="Century Gothic"/>
                <a:ea typeface="Century Gothic"/>
                <a:cs typeface="Century Gothic"/>
                <a:sym typeface="Century Gothic"/>
              </a:rPr>
              <a:t>Nouns can serve as subjects or objects in a clause or sentence.</a:t>
            </a:r>
            <a:endParaRPr sz="2000" dirty="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your argument by choosing upgraded nouns.</a:t>
            </a:r>
            <a:endParaRPr sz="2000" dirty="0">
              <a:solidFill>
                <a:schemeClr val="dk1"/>
              </a:solidFill>
              <a:latin typeface="Century Gothic"/>
              <a:ea typeface="Century Gothic"/>
              <a:cs typeface="Century Gothic"/>
              <a:sym typeface="Century Gothic"/>
            </a:endParaRPr>
          </a:p>
        </p:txBody>
      </p:sp>
      <p:sp>
        <p:nvSpPr>
          <p:cNvPr id="130" name="Google Shape;130;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31" name="Google Shape;131;p4"/>
          <p:cNvSpPr txBox="1"/>
          <p:nvPr/>
        </p:nvSpPr>
        <p:spPr>
          <a:xfrm>
            <a:off x="10181939" y="1250631"/>
            <a:ext cx="1988700" cy="1600398"/>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are some upgraded nouns you could use for ‘people who disagree/don’t support’?</a:t>
            </a:r>
            <a:endParaRPr dirty="0"/>
          </a:p>
        </p:txBody>
      </p:sp>
      <p:pic>
        <p:nvPicPr>
          <p:cNvPr id="132" name="Google Shape;132;p4" descr="Logo, icon&#10;&#10;Description automatically generated"/>
          <p:cNvPicPr preferRelativeResize="0"/>
          <p:nvPr/>
        </p:nvPicPr>
        <p:blipFill rotWithShape="1">
          <a:blip r:embed="rId3">
            <a:alphaModFix/>
          </a:blip>
          <a:srcRect/>
          <a:stretch/>
        </p:blipFill>
        <p:spPr>
          <a:xfrm>
            <a:off x="11411429" y="111175"/>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4">
            <a:alphaModFix/>
          </a:blip>
          <a:srcRect/>
          <a:stretch/>
        </p:blipFill>
        <p:spPr>
          <a:xfrm>
            <a:off x="10604475" y="127102"/>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5">
            <a:alphaModFix/>
          </a:blip>
          <a:srcRect/>
          <a:stretch/>
        </p:blipFill>
        <p:spPr>
          <a:xfrm>
            <a:off x="9771566" y="154632"/>
            <a:ext cx="693813" cy="679158"/>
          </a:xfrm>
          <a:prstGeom prst="rect">
            <a:avLst/>
          </a:prstGeom>
          <a:noFill/>
          <a:ln>
            <a:noFill/>
          </a:ln>
        </p:spPr>
      </p:pic>
      <p:graphicFrame>
        <p:nvGraphicFramePr>
          <p:cNvPr id="2" name="Table 2">
            <a:extLst>
              <a:ext uri="{FF2B5EF4-FFF2-40B4-BE49-F238E27FC236}">
                <a16:creationId xmlns:a16="http://schemas.microsoft.com/office/drawing/2014/main" id="{76F8FBED-314C-4469-8AF1-61EF9EE598C1}"/>
              </a:ext>
            </a:extLst>
          </p:cNvPr>
          <p:cNvGraphicFramePr>
            <a:graphicFrameLocks noGrp="1"/>
          </p:cNvGraphicFramePr>
          <p:nvPr>
            <p:extLst>
              <p:ext uri="{D42A27DB-BD31-4B8C-83A1-F6EECF244321}">
                <p14:modId xmlns:p14="http://schemas.microsoft.com/office/powerpoint/2010/main" val="3513651587"/>
              </p:ext>
            </p:extLst>
          </p:nvPr>
        </p:nvGraphicFramePr>
        <p:xfrm>
          <a:off x="106494" y="1488970"/>
          <a:ext cx="9905218" cy="3474720"/>
        </p:xfrm>
        <a:graphic>
          <a:graphicData uri="http://schemas.openxmlformats.org/drawingml/2006/table">
            <a:tbl>
              <a:tblPr firstRow="1" bandRow="1">
                <a:tableStyleId>{7E9639D4-E3E2-4D34-9284-5A2195B3D0D7}</a:tableStyleId>
              </a:tblPr>
              <a:tblGrid>
                <a:gridCol w="9905218">
                  <a:extLst>
                    <a:ext uri="{9D8B030D-6E8A-4147-A177-3AD203B41FA5}">
                      <a16:colId xmlns:a16="http://schemas.microsoft.com/office/drawing/2014/main" val="2555838259"/>
                    </a:ext>
                  </a:extLst>
                </a:gridCol>
              </a:tblGrid>
              <a:tr h="212435">
                <a:tc>
                  <a:txBody>
                    <a:bodyPr/>
                    <a:lstStyle/>
                    <a:p>
                      <a:r>
                        <a:rPr lang="en-AU" sz="1600" dirty="0">
                          <a:latin typeface="Century Gothic" panose="020B0502020202020204" pitchFamily="34" charset="0"/>
                        </a:rPr>
                        <a:t>Words for people who disagree/don’t support</a:t>
                      </a:r>
                    </a:p>
                  </a:txBody>
                  <a:tcPr/>
                </a:tc>
                <a:extLst>
                  <a:ext uri="{0D108BD9-81ED-4DB2-BD59-A6C34878D82A}">
                    <a16:rowId xmlns:a16="http://schemas.microsoft.com/office/drawing/2014/main" val="381370661"/>
                  </a:ext>
                </a:extLst>
              </a:tr>
              <a:tr h="2130171">
                <a:tc>
                  <a:txBody>
                    <a:bodyPr/>
                    <a:lstStyle/>
                    <a:p>
                      <a:r>
                        <a:rPr lang="en-AU" sz="2000" b="1" dirty="0">
                          <a:latin typeface="Century Gothic" panose="020B0502020202020204" pitchFamily="34" charset="0"/>
                        </a:rPr>
                        <a:t>Opponents: </a:t>
                      </a:r>
                      <a:r>
                        <a:rPr lang="en-AU" sz="2000" b="0" dirty="0">
                          <a:latin typeface="Century Gothic" panose="020B0502020202020204" pitchFamily="34" charset="0"/>
                        </a:rPr>
                        <a:t>those who are against or in conflict with a specific proposal or belief.</a:t>
                      </a:r>
                    </a:p>
                    <a:p>
                      <a:endParaRPr lang="en-AU" sz="2000" b="0" dirty="0">
                        <a:latin typeface="Century Gothic" panose="020B0502020202020204" pitchFamily="34" charset="0"/>
                      </a:endParaRPr>
                    </a:p>
                    <a:p>
                      <a:r>
                        <a:rPr lang="en-AU" sz="2000" b="1" dirty="0">
                          <a:latin typeface="Century Gothic" panose="020B0502020202020204" pitchFamily="34" charset="0"/>
                        </a:rPr>
                        <a:t>Critics: </a:t>
                      </a:r>
                      <a:r>
                        <a:rPr lang="en-AU" sz="2000" b="0" dirty="0">
                          <a:latin typeface="Century Gothic" panose="020B0502020202020204" pitchFamily="34" charset="0"/>
                        </a:rPr>
                        <a:t>those who analyse and offer negative judgments or assessments of a work, idea, or action.</a:t>
                      </a:r>
                    </a:p>
                    <a:p>
                      <a:endParaRPr lang="en-AU" sz="2000" b="0" dirty="0">
                        <a:latin typeface="Century Gothic" panose="020B0502020202020204" pitchFamily="34" charset="0"/>
                      </a:endParaRPr>
                    </a:p>
                    <a:p>
                      <a:r>
                        <a:rPr lang="en-AU" sz="2000" b="1" dirty="0">
                          <a:latin typeface="Century Gothic" panose="020B0502020202020204" pitchFamily="34" charset="0"/>
                        </a:rPr>
                        <a:t>Naysayers: </a:t>
                      </a:r>
                      <a:r>
                        <a:rPr lang="en-AU" sz="2000" b="0" dirty="0">
                          <a:latin typeface="Century Gothic" panose="020B0502020202020204" pitchFamily="34" charset="0"/>
                        </a:rPr>
                        <a:t>those who express negativity or scepticism about ideas or plans.</a:t>
                      </a:r>
                    </a:p>
                    <a:p>
                      <a:endParaRPr lang="en-AU" sz="2000" b="0" dirty="0">
                        <a:latin typeface="Century Gothic" panose="020B0502020202020204" pitchFamily="34" charset="0"/>
                      </a:endParaRPr>
                    </a:p>
                    <a:p>
                      <a:r>
                        <a:rPr lang="en-AU" sz="2000" b="1" dirty="0">
                          <a:latin typeface="Century Gothic" panose="020B0502020202020204" pitchFamily="34" charset="0"/>
                        </a:rPr>
                        <a:t>Opposers: </a:t>
                      </a:r>
                      <a:r>
                        <a:rPr lang="en-AU" sz="2000" b="0" dirty="0">
                          <a:latin typeface="Century Gothic" panose="020B0502020202020204" pitchFamily="34" charset="0"/>
                        </a:rPr>
                        <a:t>People who stand in opposition to a particular cause, policy, or action.</a:t>
                      </a:r>
                    </a:p>
                  </a:txBody>
                  <a:tcPr/>
                </a:tc>
                <a:extLst>
                  <a:ext uri="{0D108BD9-81ED-4DB2-BD59-A6C34878D82A}">
                    <a16:rowId xmlns:a16="http://schemas.microsoft.com/office/drawing/2014/main" val="3366288665"/>
                  </a:ext>
                </a:extLst>
              </a:tr>
            </a:tbl>
          </a:graphicData>
        </a:graphic>
      </p:graphicFrame>
      <p:sp>
        <p:nvSpPr>
          <p:cNvPr id="10" name="TextBox 9">
            <a:extLst>
              <a:ext uri="{FF2B5EF4-FFF2-40B4-BE49-F238E27FC236}">
                <a16:creationId xmlns:a16="http://schemas.microsoft.com/office/drawing/2014/main" id="{C9955117-4065-4772-B53C-79F70FD28236}"/>
              </a:ext>
            </a:extLst>
          </p:cNvPr>
          <p:cNvSpPr txBox="1"/>
          <p:nvPr/>
        </p:nvSpPr>
        <p:spPr>
          <a:xfrm>
            <a:off x="2784050" y="6409154"/>
            <a:ext cx="4870515" cy="523220"/>
          </a:xfrm>
          <a:prstGeom prst="rect">
            <a:avLst/>
          </a:prstGeom>
          <a:noFill/>
        </p:spPr>
        <p:txBody>
          <a:bodyPr wrap="square" rtlCol="0">
            <a:spAutoFit/>
          </a:bodyPr>
          <a:lstStyle/>
          <a:p>
            <a:r>
              <a:rPr lang="en-AU" dirty="0"/>
              <a:t>Teachers: you can delete any and focus on certain ones to make this lesson easier</a:t>
            </a:r>
          </a:p>
        </p:txBody>
      </p:sp>
    </p:spTree>
    <p:extLst>
      <p:ext uri="{BB962C8B-B14F-4D97-AF65-F5344CB8AC3E}">
        <p14:creationId xmlns:p14="http://schemas.microsoft.com/office/powerpoint/2010/main" val="191809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125" name="Google Shape;125;p4"/>
          <p:cNvSpPr txBox="1"/>
          <p:nvPr/>
        </p:nvSpPr>
        <p:spPr>
          <a:xfrm>
            <a:off x="154907" y="766354"/>
            <a:ext cx="8858464" cy="234260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noun names a person, place, thing or idea.</a:t>
            </a:r>
            <a:endParaRPr sz="200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Century Gothic"/>
              <a:buChar char="▪"/>
            </a:pPr>
            <a:r>
              <a:rPr lang="en-AU" sz="2000">
                <a:solidFill>
                  <a:schemeClr val="dk1"/>
                </a:solidFill>
                <a:latin typeface="Century Gothic"/>
                <a:ea typeface="Century Gothic"/>
                <a:cs typeface="Century Gothic"/>
                <a:sym typeface="Century Gothic"/>
              </a:rPr>
              <a:t>Nouns can serve as subjects or objects in a clause or sentence.</a:t>
            </a:r>
            <a:endParaRPr sz="200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You can strengthen your argument by choosing upgraded nouns.</a:t>
            </a:r>
            <a:endParaRPr sz="2000">
              <a:solidFill>
                <a:schemeClr val="dk1"/>
              </a:solidFill>
              <a:latin typeface="Century Gothic"/>
              <a:ea typeface="Century Gothic"/>
              <a:cs typeface="Century Gothic"/>
              <a:sym typeface="Century Gothic"/>
            </a:endParaRPr>
          </a:p>
        </p:txBody>
      </p:sp>
      <p:sp>
        <p:nvSpPr>
          <p:cNvPr id="126" name="Google Shape;126;p4"/>
          <p:cNvSpPr/>
          <p:nvPr/>
        </p:nvSpPr>
        <p:spPr>
          <a:xfrm>
            <a:off x="325099" y="2412958"/>
            <a:ext cx="185826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dirty="0">
                <a:solidFill>
                  <a:srgbClr val="00B050"/>
                </a:solidFill>
                <a:latin typeface="Century Gothic"/>
                <a:ea typeface="Century Gothic"/>
                <a:cs typeface="Century Gothic"/>
                <a:sym typeface="Century Gothic"/>
              </a:rPr>
              <a:t>Examples:</a:t>
            </a:r>
            <a:endParaRPr dirty="0"/>
          </a:p>
        </p:txBody>
      </p:sp>
      <p:sp>
        <p:nvSpPr>
          <p:cNvPr id="127" name="Google Shape;127;p4"/>
          <p:cNvSpPr txBox="1"/>
          <p:nvPr/>
        </p:nvSpPr>
        <p:spPr>
          <a:xfrm>
            <a:off x="5840014" y="3089645"/>
            <a:ext cx="4207211" cy="15837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lvl="0">
              <a:lnSpc>
                <a:spcPct val="90000"/>
              </a:lnSpc>
              <a:buClr>
                <a:schemeClr val="dk1"/>
              </a:buClr>
              <a:buSzPts val="2000"/>
            </a:pPr>
            <a:r>
              <a:rPr lang="en-AU" sz="2000" dirty="0">
                <a:solidFill>
                  <a:schemeClr val="dk1"/>
                </a:solidFill>
                <a:latin typeface="Century Gothic"/>
                <a:ea typeface="Century Gothic"/>
                <a:cs typeface="Century Gothic"/>
                <a:sym typeface="Century Gothic"/>
              </a:rPr>
              <a:t>Although some </a:t>
            </a:r>
            <a:r>
              <a:rPr lang="en-AU" sz="2000" u="sng" dirty="0">
                <a:solidFill>
                  <a:schemeClr val="dk1"/>
                </a:solidFill>
                <a:latin typeface="Century Gothic"/>
                <a:ea typeface="Century Gothic"/>
                <a:cs typeface="Century Gothic"/>
                <a:sym typeface="Century Gothic"/>
              </a:rPr>
              <a:t>supporters</a:t>
            </a:r>
            <a:r>
              <a:rPr lang="en-AU" sz="2000" dirty="0">
                <a:solidFill>
                  <a:schemeClr val="dk1"/>
                </a:solidFill>
                <a:latin typeface="Century Gothic"/>
                <a:ea typeface="Century Gothic"/>
                <a:cs typeface="Century Gothic"/>
                <a:sym typeface="Century Gothic"/>
              </a:rPr>
              <a:t> have praised Anthony Albanese as a strong Prime Minister, some </a:t>
            </a:r>
            <a:r>
              <a:rPr lang="en-AU" sz="2000" u="sng" dirty="0">
                <a:solidFill>
                  <a:schemeClr val="dk1"/>
                </a:solidFill>
                <a:latin typeface="Century Gothic"/>
                <a:ea typeface="Century Gothic"/>
                <a:cs typeface="Century Gothic"/>
                <a:sym typeface="Century Gothic"/>
              </a:rPr>
              <a:t>critics</a:t>
            </a:r>
            <a:r>
              <a:rPr lang="en-AU" sz="2000" dirty="0">
                <a:solidFill>
                  <a:schemeClr val="dk1"/>
                </a:solidFill>
                <a:latin typeface="Century Gothic"/>
                <a:ea typeface="Century Gothic"/>
                <a:cs typeface="Century Gothic"/>
                <a:sym typeface="Century Gothic"/>
              </a:rPr>
              <a:t> have scrutinised his leadership.</a:t>
            </a:r>
            <a:endParaRPr lang="en-AU" sz="2000" dirty="0"/>
          </a:p>
        </p:txBody>
      </p:sp>
      <p:pic>
        <p:nvPicPr>
          <p:cNvPr id="129" name="Google Shape;129;p4" descr="https://cdn3.vectorstock.com/i/1000x1000/77/52/yes-tick-icon-vector-22957752.jpg"/>
          <p:cNvPicPr preferRelativeResize="0"/>
          <p:nvPr/>
        </p:nvPicPr>
        <p:blipFill rotWithShape="1">
          <a:blip r:embed="rId3">
            <a:alphaModFix/>
          </a:blip>
          <a:srcRect b="10582"/>
          <a:stretch/>
        </p:blipFill>
        <p:spPr>
          <a:xfrm>
            <a:off x="7034020" y="2270044"/>
            <a:ext cx="837870" cy="621089"/>
          </a:xfrm>
          <a:prstGeom prst="rect">
            <a:avLst/>
          </a:prstGeom>
          <a:noFill/>
          <a:ln>
            <a:noFill/>
          </a:ln>
        </p:spPr>
      </p:pic>
      <p:sp>
        <p:nvSpPr>
          <p:cNvPr id="130" name="Google Shape;130;p4"/>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31" name="Google Shape;131;p4"/>
          <p:cNvSpPr txBox="1"/>
          <p:nvPr/>
        </p:nvSpPr>
        <p:spPr>
          <a:xfrm>
            <a:off x="10181939" y="1250631"/>
            <a:ext cx="1988700" cy="2462700"/>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is a</a:t>
            </a:r>
            <a:r>
              <a:rPr lang="en-AU" dirty="0">
                <a:solidFill>
                  <a:schemeClr val="dk1"/>
                </a:solidFill>
                <a:latin typeface="Century Gothic"/>
                <a:ea typeface="Century Gothic"/>
                <a:cs typeface="Century Gothic"/>
                <a:sym typeface="Century Gothic"/>
              </a:rPr>
              <a:t> noun</a:t>
            </a:r>
            <a:r>
              <a:rPr lang="en-AU" sz="1400" dirty="0">
                <a:solidFill>
                  <a:schemeClr val="dk1"/>
                </a:solidFill>
                <a:latin typeface="Century Gothic"/>
                <a:ea typeface="Century Gothic"/>
                <a:cs typeface="Century Gothic"/>
                <a:sym typeface="Century Gothic"/>
              </a:rPr>
              <a:t>? </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is this an example of a sentence </a:t>
            </a:r>
            <a:r>
              <a:rPr lang="en-AU" dirty="0">
                <a:solidFill>
                  <a:schemeClr val="dk1"/>
                </a:solidFill>
                <a:latin typeface="Century Gothic"/>
                <a:ea typeface="Century Gothic"/>
                <a:cs typeface="Century Gothic"/>
                <a:sym typeface="Century Gothic"/>
              </a:rPr>
              <a:t>with an argumentative noun</a:t>
            </a:r>
            <a:r>
              <a:rPr lang="en-AU" sz="1400" dirty="0">
                <a:solidFill>
                  <a:schemeClr val="dk1"/>
                </a:solidFill>
                <a:latin typeface="Century Gothic"/>
                <a:ea typeface="Century Gothic"/>
                <a:cs typeface="Century Gothic"/>
                <a:sym typeface="Century Gothic"/>
              </a:rPr>
              <a:t>? </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is the </a:t>
            </a:r>
            <a:r>
              <a:rPr lang="en-AU" dirty="0">
                <a:solidFill>
                  <a:schemeClr val="dk1"/>
                </a:solidFill>
                <a:latin typeface="Century Gothic"/>
                <a:ea typeface="Century Gothic"/>
                <a:cs typeface="Century Gothic"/>
                <a:sym typeface="Century Gothic"/>
              </a:rPr>
              <a:t>argumentative noun in these sentences?</a:t>
            </a:r>
            <a:endParaRPr dirty="0"/>
          </a:p>
        </p:txBody>
      </p:sp>
      <p:pic>
        <p:nvPicPr>
          <p:cNvPr id="132" name="Google Shape;132;p4"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33" name="Google Shape;133;p4"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34" name="Google Shape;134;p4"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135" name="Google Shape;135;p4"/>
          <p:cNvSpPr txBox="1"/>
          <p:nvPr/>
        </p:nvSpPr>
        <p:spPr>
          <a:xfrm>
            <a:off x="5166200" y="3429000"/>
            <a:ext cx="539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b="1">
                <a:latin typeface="Century Gothic"/>
                <a:ea typeface="Century Gothic"/>
                <a:cs typeface="Century Gothic"/>
                <a:sym typeface="Century Gothic"/>
              </a:rPr>
              <a:t>VS</a:t>
            </a:r>
            <a:endParaRPr b="1">
              <a:latin typeface="Century Gothic"/>
              <a:ea typeface="Century Gothic"/>
              <a:cs typeface="Century Gothic"/>
              <a:sym typeface="Century Gothic"/>
            </a:endParaRPr>
          </a:p>
        </p:txBody>
      </p:sp>
      <p:sp>
        <p:nvSpPr>
          <p:cNvPr id="136" name="Google Shape;136;p4"/>
          <p:cNvSpPr txBox="1"/>
          <p:nvPr/>
        </p:nvSpPr>
        <p:spPr>
          <a:xfrm>
            <a:off x="474023" y="3169358"/>
            <a:ext cx="4578743" cy="15837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dirty="0">
                <a:solidFill>
                  <a:schemeClr val="dk1"/>
                </a:solidFill>
                <a:latin typeface="Century Gothic"/>
                <a:ea typeface="Century Gothic"/>
                <a:cs typeface="Century Gothic"/>
                <a:sym typeface="Century Gothic"/>
              </a:rPr>
              <a:t>Although some </a:t>
            </a:r>
            <a:r>
              <a:rPr lang="en-AU" sz="2000" u="sng" dirty="0">
                <a:solidFill>
                  <a:schemeClr val="dk1"/>
                </a:solidFill>
                <a:latin typeface="Century Gothic"/>
                <a:ea typeface="Century Gothic"/>
                <a:cs typeface="Century Gothic"/>
                <a:sym typeface="Century Gothic"/>
              </a:rPr>
              <a:t>people</a:t>
            </a:r>
            <a:r>
              <a:rPr lang="en-AU" sz="2000" dirty="0">
                <a:solidFill>
                  <a:schemeClr val="dk1"/>
                </a:solidFill>
                <a:latin typeface="Century Gothic"/>
                <a:ea typeface="Century Gothic"/>
                <a:cs typeface="Century Gothic"/>
                <a:sym typeface="Century Gothic"/>
              </a:rPr>
              <a:t> have praised Anthony Albanese as a strong Prime Minister, some </a:t>
            </a:r>
            <a:r>
              <a:rPr lang="en-AU" sz="2000" u="sng" dirty="0">
                <a:solidFill>
                  <a:schemeClr val="dk1"/>
                </a:solidFill>
                <a:latin typeface="Century Gothic"/>
                <a:ea typeface="Century Gothic"/>
                <a:cs typeface="Century Gothic"/>
                <a:sym typeface="Century Gothic"/>
              </a:rPr>
              <a:t>others</a:t>
            </a:r>
            <a:r>
              <a:rPr lang="en-AU" sz="2000" dirty="0">
                <a:solidFill>
                  <a:schemeClr val="dk1"/>
                </a:solidFill>
                <a:latin typeface="Century Gothic"/>
                <a:ea typeface="Century Gothic"/>
                <a:cs typeface="Century Gothic"/>
                <a:sym typeface="Century Gothic"/>
              </a:rPr>
              <a:t> have scrutinised his leadership.</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2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1000"/>
                                        <p:tgtEl>
                                          <p:spTgt spid="1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1"/>
                                        </p:tgtEl>
                                        <p:attrNameLst>
                                          <p:attrName>style.visibility</p:attrName>
                                        </p:attrNameLst>
                                      </p:cBhvr>
                                      <p:to>
                                        <p:strVal val="visible"/>
                                      </p:to>
                                    </p:set>
                                    <p:animEffect transition="in" filter="fade">
                                      <p:cBhvr>
                                        <p:cTn id="2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3cf005e54c_0_2"/>
          <p:cNvSpPr txBox="1">
            <a:spLocks noGrp="1"/>
          </p:cNvSpPr>
          <p:nvPr>
            <p:ph type="body" idx="1"/>
          </p:nvPr>
        </p:nvSpPr>
        <p:spPr>
          <a:xfrm>
            <a:off x="154907" y="766354"/>
            <a:ext cx="11845500" cy="5904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dirty="0"/>
          </a:p>
          <a:p>
            <a:pPr marL="228600" lvl="0" indent="-101600" algn="l" rtl="0">
              <a:lnSpc>
                <a:spcPct val="90000"/>
              </a:lnSpc>
              <a:spcBef>
                <a:spcPts val="1000"/>
              </a:spcBef>
              <a:spcAft>
                <a:spcPts val="0"/>
              </a:spcAft>
              <a:buClr>
                <a:schemeClr val="dk1"/>
              </a:buClr>
              <a:buSzPts val="2000"/>
              <a:buFont typeface="Noto Sans Symbols"/>
              <a:buNone/>
            </a:pPr>
            <a:endParaRPr dirty="0"/>
          </a:p>
          <a:p>
            <a:pPr marL="0" lvl="0" indent="0" algn="l" rtl="0">
              <a:lnSpc>
                <a:spcPct val="90000"/>
              </a:lnSpc>
              <a:spcBef>
                <a:spcPts val="1000"/>
              </a:spcBef>
              <a:spcAft>
                <a:spcPts val="0"/>
              </a:spcAft>
              <a:buClr>
                <a:schemeClr val="dk1"/>
              </a:buClr>
              <a:buSzPts val="2000"/>
              <a:buNone/>
            </a:pPr>
            <a:endParaRPr sz="2000" dirty="0"/>
          </a:p>
        </p:txBody>
      </p:sp>
      <p:sp>
        <p:nvSpPr>
          <p:cNvPr id="142" name="Google Shape;142;g13cf005e54c_0_2"/>
          <p:cNvSpPr txBox="1"/>
          <p:nvPr/>
        </p:nvSpPr>
        <p:spPr>
          <a:xfrm>
            <a:off x="154907" y="766354"/>
            <a:ext cx="8858400" cy="2342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noun names a person, place, thing or idea.</a:t>
            </a:r>
            <a:endParaRPr sz="200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Century Gothic"/>
              <a:buChar char="▪"/>
            </a:pPr>
            <a:r>
              <a:rPr lang="en-AU" sz="2000">
                <a:solidFill>
                  <a:schemeClr val="dk1"/>
                </a:solidFill>
                <a:latin typeface="Century Gothic"/>
                <a:ea typeface="Century Gothic"/>
                <a:cs typeface="Century Gothic"/>
                <a:sym typeface="Century Gothic"/>
              </a:rPr>
              <a:t>Nouns can serve as subjects or objects in a clause or sentence.</a:t>
            </a:r>
            <a:endParaRPr sz="2000">
              <a:solidFill>
                <a:schemeClr val="dk1"/>
              </a:solidFill>
              <a:latin typeface="Century Gothic"/>
              <a:ea typeface="Century Gothic"/>
              <a:cs typeface="Century Gothic"/>
              <a:sym typeface="Century Gothic"/>
            </a:endParaRPr>
          </a:p>
          <a:p>
            <a:pPr marL="228600" marR="0" lvl="0" indent="-228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You can strengthen your argument by choosing upgraded nouns.</a:t>
            </a:r>
            <a:endParaRPr sz="2000">
              <a:solidFill>
                <a:schemeClr val="dk1"/>
              </a:solidFill>
              <a:latin typeface="Century Gothic"/>
              <a:ea typeface="Century Gothic"/>
              <a:cs typeface="Century Gothic"/>
              <a:sym typeface="Century Gothic"/>
            </a:endParaRPr>
          </a:p>
        </p:txBody>
      </p:sp>
      <p:sp>
        <p:nvSpPr>
          <p:cNvPr id="143" name="Google Shape;143;g13cf005e54c_0_2"/>
          <p:cNvSpPr/>
          <p:nvPr/>
        </p:nvSpPr>
        <p:spPr>
          <a:xfrm>
            <a:off x="325099" y="2315204"/>
            <a:ext cx="18582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400" b="1" dirty="0">
                <a:solidFill>
                  <a:srgbClr val="00B050"/>
                </a:solidFill>
                <a:latin typeface="Century Gothic"/>
                <a:ea typeface="Century Gothic"/>
                <a:cs typeface="Century Gothic"/>
                <a:sym typeface="Century Gothic"/>
              </a:rPr>
              <a:t>Examples:</a:t>
            </a:r>
            <a:endParaRPr dirty="0"/>
          </a:p>
        </p:txBody>
      </p:sp>
      <p:sp>
        <p:nvSpPr>
          <p:cNvPr id="144" name="Google Shape;144;g13cf005e54c_0_2"/>
          <p:cNvSpPr txBox="1"/>
          <p:nvPr/>
        </p:nvSpPr>
        <p:spPr>
          <a:xfrm>
            <a:off x="5722663" y="2892994"/>
            <a:ext cx="4327018" cy="27072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lvl="0">
              <a:lnSpc>
                <a:spcPct val="90000"/>
              </a:lnSpc>
              <a:buClr>
                <a:schemeClr val="dk1"/>
              </a:buClr>
              <a:buSzPts val="2000"/>
            </a:pPr>
            <a:r>
              <a:rPr lang="en-AU" sz="2000" dirty="0">
                <a:solidFill>
                  <a:schemeClr val="dk1"/>
                </a:solidFill>
                <a:latin typeface="Century Gothic"/>
                <a:ea typeface="Century Gothic"/>
                <a:cs typeface="Century Gothic"/>
                <a:sym typeface="Century Gothic"/>
              </a:rPr>
              <a:t>Technology has become a debatable topic, where </a:t>
            </a:r>
            <a:r>
              <a:rPr lang="en-AU" sz="2000" b="1" dirty="0">
                <a:solidFill>
                  <a:schemeClr val="dk1"/>
                </a:solidFill>
                <a:latin typeface="Century Gothic"/>
                <a:ea typeface="Century Gothic"/>
                <a:cs typeface="Century Gothic"/>
                <a:sym typeface="Century Gothic"/>
              </a:rPr>
              <a:t>proponents</a:t>
            </a:r>
            <a:r>
              <a:rPr lang="en-AU" sz="2000" dirty="0">
                <a:solidFill>
                  <a:schemeClr val="dk1"/>
                </a:solidFill>
                <a:latin typeface="Century Gothic"/>
                <a:ea typeface="Century Gothic"/>
                <a:cs typeface="Century Gothic"/>
                <a:sym typeface="Century Gothic"/>
              </a:rPr>
              <a:t> encourage the movement towards an advanced future, while </a:t>
            </a:r>
            <a:r>
              <a:rPr lang="en-AU" sz="2000" b="1" dirty="0">
                <a:solidFill>
                  <a:schemeClr val="dk1"/>
                </a:solidFill>
                <a:latin typeface="Century Gothic"/>
                <a:ea typeface="Century Gothic"/>
                <a:cs typeface="Century Gothic"/>
                <a:sym typeface="Century Gothic"/>
              </a:rPr>
              <a:t>opponents</a:t>
            </a:r>
            <a:r>
              <a:rPr lang="en-AU" sz="2000" dirty="0">
                <a:solidFill>
                  <a:schemeClr val="dk1"/>
                </a:solidFill>
                <a:latin typeface="Century Gothic"/>
                <a:ea typeface="Century Gothic"/>
                <a:cs typeface="Century Gothic"/>
                <a:sym typeface="Century Gothic"/>
              </a:rPr>
              <a:t> are cautious of the influence it is placing on society.</a:t>
            </a:r>
            <a:endParaRPr lang="en-AU" sz="2000" dirty="0"/>
          </a:p>
        </p:txBody>
      </p:sp>
      <p:pic>
        <p:nvPicPr>
          <p:cNvPr id="145" name="Google Shape;145;g13cf005e54c_0_2" descr="https://cdn3.vectorstock.com/i/1000x1000/77/52/yes-tick-icon-vector-22957752.jpg"/>
          <p:cNvPicPr preferRelativeResize="0"/>
          <p:nvPr/>
        </p:nvPicPr>
        <p:blipFill rotWithShape="1">
          <a:blip r:embed="rId3">
            <a:alphaModFix/>
          </a:blip>
          <a:srcRect b="10578"/>
          <a:stretch/>
        </p:blipFill>
        <p:spPr>
          <a:xfrm>
            <a:off x="3923175" y="2253569"/>
            <a:ext cx="837870" cy="621089"/>
          </a:xfrm>
          <a:prstGeom prst="rect">
            <a:avLst/>
          </a:prstGeom>
          <a:noFill/>
          <a:ln>
            <a:noFill/>
          </a:ln>
        </p:spPr>
      </p:pic>
      <p:sp>
        <p:nvSpPr>
          <p:cNvPr id="146" name="Google Shape;146;g13cf005e54c_0_2"/>
          <p:cNvSpPr txBox="1"/>
          <p:nvPr/>
        </p:nvSpPr>
        <p:spPr>
          <a:xfrm>
            <a:off x="0" y="-1"/>
            <a:ext cx="3600600" cy="369300"/>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47" name="Google Shape;147;g13cf005e54c_0_2"/>
          <p:cNvSpPr txBox="1"/>
          <p:nvPr/>
        </p:nvSpPr>
        <p:spPr>
          <a:xfrm>
            <a:off x="10181939" y="1250631"/>
            <a:ext cx="1988700" cy="2031285"/>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indent="-285750">
              <a:buClr>
                <a:schemeClr val="dk1"/>
              </a:buClr>
              <a:buSzPts val="1400"/>
              <a:buFont typeface="Arial"/>
              <a:buChar char="•"/>
            </a:pPr>
            <a:r>
              <a:rPr lang="en-AU" dirty="0">
                <a:solidFill>
                  <a:schemeClr val="dk1"/>
                </a:solidFill>
                <a:latin typeface="Century Gothic"/>
                <a:ea typeface="Century Gothic"/>
                <a:cs typeface="Century Gothic"/>
                <a:sym typeface="Century Gothic"/>
              </a:rPr>
              <a:t>What is the upgraded noun in these sentences?</a:t>
            </a:r>
            <a:endParaRPr lang="en-AU"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Why is this an example of a sentence </a:t>
            </a:r>
            <a:r>
              <a:rPr lang="en-AU" dirty="0">
                <a:solidFill>
                  <a:schemeClr val="dk1"/>
                </a:solidFill>
                <a:latin typeface="Century Gothic"/>
                <a:ea typeface="Century Gothic"/>
                <a:cs typeface="Century Gothic"/>
                <a:sym typeface="Century Gothic"/>
              </a:rPr>
              <a:t>with an upgraded noun</a:t>
            </a:r>
            <a:r>
              <a:rPr lang="en-AU" sz="1400" dirty="0">
                <a:solidFill>
                  <a:schemeClr val="dk1"/>
                </a:solidFill>
                <a:latin typeface="Century Gothic"/>
                <a:ea typeface="Century Gothic"/>
                <a:cs typeface="Century Gothic"/>
                <a:sym typeface="Century Gothic"/>
              </a:rPr>
              <a:t>? </a:t>
            </a:r>
            <a:endParaRPr dirty="0"/>
          </a:p>
        </p:txBody>
      </p:sp>
      <p:pic>
        <p:nvPicPr>
          <p:cNvPr id="148" name="Google Shape;148;g13cf005e54c_0_2" descr="Logo, icon&#10;&#10;Description automatically generated"/>
          <p:cNvPicPr preferRelativeResize="0"/>
          <p:nvPr/>
        </p:nvPicPr>
        <p:blipFill rotWithShape="1">
          <a:blip r:embed="rId4">
            <a:alphaModFix/>
          </a:blip>
          <a:srcRect/>
          <a:stretch/>
        </p:blipFill>
        <p:spPr>
          <a:xfrm>
            <a:off x="11411429" y="111175"/>
            <a:ext cx="674079" cy="674079"/>
          </a:xfrm>
          <a:prstGeom prst="rect">
            <a:avLst/>
          </a:prstGeom>
          <a:noFill/>
          <a:ln>
            <a:noFill/>
          </a:ln>
        </p:spPr>
      </p:pic>
      <p:pic>
        <p:nvPicPr>
          <p:cNvPr id="149" name="Google Shape;149;g13cf005e54c_0_2" descr="Icon&#10;&#10;Description automatically generated"/>
          <p:cNvPicPr preferRelativeResize="0"/>
          <p:nvPr/>
        </p:nvPicPr>
        <p:blipFill rotWithShape="1">
          <a:blip r:embed="rId5">
            <a:alphaModFix/>
          </a:blip>
          <a:srcRect/>
          <a:stretch/>
        </p:blipFill>
        <p:spPr>
          <a:xfrm>
            <a:off x="10604475" y="127102"/>
            <a:ext cx="674079" cy="674079"/>
          </a:xfrm>
          <a:prstGeom prst="rect">
            <a:avLst/>
          </a:prstGeom>
          <a:noFill/>
          <a:ln>
            <a:noFill/>
          </a:ln>
        </p:spPr>
      </p:pic>
      <p:pic>
        <p:nvPicPr>
          <p:cNvPr id="150" name="Google Shape;150;g13cf005e54c_0_2" descr="Icon&#10;&#10;Description automatically generated"/>
          <p:cNvPicPr preferRelativeResize="0"/>
          <p:nvPr/>
        </p:nvPicPr>
        <p:blipFill rotWithShape="1">
          <a:blip r:embed="rId6">
            <a:alphaModFix/>
          </a:blip>
          <a:srcRect/>
          <a:stretch/>
        </p:blipFill>
        <p:spPr>
          <a:xfrm>
            <a:off x="9771566" y="154632"/>
            <a:ext cx="693813" cy="679158"/>
          </a:xfrm>
          <a:prstGeom prst="rect">
            <a:avLst/>
          </a:prstGeom>
          <a:noFill/>
          <a:ln>
            <a:noFill/>
          </a:ln>
        </p:spPr>
      </p:pic>
      <p:sp>
        <p:nvSpPr>
          <p:cNvPr id="151" name="Google Shape;151;g13cf005e54c_0_2"/>
          <p:cNvSpPr txBox="1"/>
          <p:nvPr/>
        </p:nvSpPr>
        <p:spPr>
          <a:xfrm>
            <a:off x="5020528" y="3429000"/>
            <a:ext cx="5391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b="1" dirty="0">
                <a:latin typeface="Century Gothic"/>
                <a:ea typeface="Century Gothic"/>
                <a:cs typeface="Century Gothic"/>
                <a:sym typeface="Century Gothic"/>
              </a:rPr>
              <a:t>VS</a:t>
            </a:r>
            <a:endParaRPr b="1" dirty="0">
              <a:latin typeface="Century Gothic"/>
              <a:ea typeface="Century Gothic"/>
              <a:cs typeface="Century Gothic"/>
              <a:sym typeface="Century Gothic"/>
            </a:endParaRPr>
          </a:p>
        </p:txBody>
      </p:sp>
      <p:sp>
        <p:nvSpPr>
          <p:cNvPr id="152" name="Google Shape;152;g13cf005e54c_0_2"/>
          <p:cNvSpPr txBox="1"/>
          <p:nvPr/>
        </p:nvSpPr>
        <p:spPr>
          <a:xfrm>
            <a:off x="220249" y="2943109"/>
            <a:ext cx="4292116" cy="2707200"/>
          </a:xfrm>
          <a:prstGeom prst="rect">
            <a:avLst/>
          </a:prstGeom>
          <a:noFill/>
          <a:ln w="2857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dirty="0">
                <a:solidFill>
                  <a:schemeClr val="dk1"/>
                </a:solidFill>
                <a:latin typeface="Century Gothic"/>
                <a:ea typeface="Century Gothic"/>
                <a:cs typeface="Century Gothic"/>
                <a:sym typeface="Century Gothic"/>
              </a:rPr>
              <a:t>Technology has become a debatable topic, where </a:t>
            </a:r>
            <a:r>
              <a:rPr lang="en-AU" sz="2000" u="sng" dirty="0">
                <a:solidFill>
                  <a:schemeClr val="dk1"/>
                </a:solidFill>
                <a:latin typeface="Century Gothic"/>
                <a:ea typeface="Century Gothic"/>
                <a:cs typeface="Century Gothic"/>
                <a:sym typeface="Century Gothic"/>
              </a:rPr>
              <a:t>some people</a:t>
            </a:r>
            <a:r>
              <a:rPr lang="en-AU" sz="2000" dirty="0">
                <a:solidFill>
                  <a:schemeClr val="dk1"/>
                </a:solidFill>
                <a:latin typeface="Century Gothic"/>
                <a:ea typeface="Century Gothic"/>
                <a:cs typeface="Century Gothic"/>
                <a:sym typeface="Century Gothic"/>
              </a:rPr>
              <a:t> encourage the movement towards an advanced future, while </a:t>
            </a:r>
            <a:r>
              <a:rPr lang="en-AU" sz="2000" u="sng" dirty="0">
                <a:solidFill>
                  <a:schemeClr val="dk1"/>
                </a:solidFill>
                <a:latin typeface="Century Gothic"/>
                <a:ea typeface="Century Gothic"/>
                <a:cs typeface="Century Gothic"/>
                <a:sym typeface="Century Gothic"/>
              </a:rPr>
              <a:t>others</a:t>
            </a:r>
            <a:r>
              <a:rPr lang="en-AU" sz="2000" dirty="0">
                <a:solidFill>
                  <a:schemeClr val="dk1"/>
                </a:solidFill>
                <a:latin typeface="Century Gothic"/>
                <a:ea typeface="Century Gothic"/>
                <a:cs typeface="Century Gothic"/>
                <a:sym typeface="Century Gothic"/>
              </a:rPr>
              <a:t> are cautious of the influence it is placing on society.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animBg="1"/>
      <p:bldP spid="147" grpId="0" animBg="1"/>
      <p:bldP spid="1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body" idx="1"/>
          </p:nvPr>
        </p:nvSpPr>
        <p:spPr>
          <a:xfrm>
            <a:off x="154907" y="766354"/>
            <a:ext cx="11845504" cy="590441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a:p>
            <a:pPr marL="228600" lvl="0" indent="-101600" algn="l" rtl="0">
              <a:lnSpc>
                <a:spcPct val="90000"/>
              </a:lnSpc>
              <a:spcBef>
                <a:spcPts val="1000"/>
              </a:spcBef>
              <a:spcAft>
                <a:spcPts val="0"/>
              </a:spcAft>
              <a:buClr>
                <a:schemeClr val="dk1"/>
              </a:buClr>
              <a:buSzPts val="2000"/>
              <a:buFont typeface="Noto Sans Symbols"/>
              <a:buNone/>
            </a:pPr>
            <a:endParaRPr/>
          </a:p>
          <a:p>
            <a:pPr marL="0" lvl="0" indent="0" algn="l" rtl="0">
              <a:lnSpc>
                <a:spcPct val="90000"/>
              </a:lnSpc>
              <a:spcBef>
                <a:spcPts val="1000"/>
              </a:spcBef>
              <a:spcAft>
                <a:spcPts val="0"/>
              </a:spcAft>
              <a:buClr>
                <a:schemeClr val="dk1"/>
              </a:buClr>
              <a:buSzPts val="2000"/>
              <a:buNone/>
            </a:pPr>
            <a:endParaRPr sz="2000"/>
          </a:p>
        </p:txBody>
      </p:sp>
      <p:sp>
        <p:nvSpPr>
          <p:cNvPr id="158" name="Google Shape;158;p5"/>
          <p:cNvSpPr txBox="1"/>
          <p:nvPr/>
        </p:nvSpPr>
        <p:spPr>
          <a:xfrm>
            <a:off x="154907" y="766354"/>
            <a:ext cx="9297003" cy="2342606"/>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A noun names a person, place, thing or idea.</a:t>
            </a:r>
            <a:endParaRPr sz="2000">
              <a:solidFill>
                <a:schemeClr val="dk1"/>
              </a:solidFill>
              <a:latin typeface="Century Gothic"/>
              <a:ea typeface="Century Gothic"/>
              <a:cs typeface="Century Gothic"/>
              <a:sym typeface="Century Gothic"/>
            </a:endParaRPr>
          </a:p>
          <a:p>
            <a:pPr marL="457200" lvl="0" indent="-355600" algn="l" rtl="0">
              <a:lnSpc>
                <a:spcPct val="90000"/>
              </a:lnSpc>
              <a:spcBef>
                <a:spcPts val="0"/>
              </a:spcBef>
              <a:spcAft>
                <a:spcPts val="0"/>
              </a:spcAft>
              <a:buClr>
                <a:schemeClr val="dk1"/>
              </a:buClr>
              <a:buSzPts val="2000"/>
              <a:buFont typeface="Century Gothic"/>
              <a:buChar char="▪"/>
            </a:pPr>
            <a:r>
              <a:rPr lang="en-AU" sz="2000">
                <a:solidFill>
                  <a:schemeClr val="dk1"/>
                </a:solidFill>
                <a:latin typeface="Century Gothic"/>
                <a:ea typeface="Century Gothic"/>
                <a:cs typeface="Century Gothic"/>
                <a:sym typeface="Century Gothic"/>
              </a:rPr>
              <a:t>Nouns can serve as subjects or objects in a clause or sentence.</a:t>
            </a:r>
            <a:endParaRPr sz="2000">
              <a:solidFill>
                <a:schemeClr val="dk1"/>
              </a:solidFill>
              <a:latin typeface="Century Gothic"/>
              <a:ea typeface="Century Gothic"/>
              <a:cs typeface="Century Gothic"/>
              <a:sym typeface="Century Gothic"/>
            </a:endParaRPr>
          </a:p>
          <a:p>
            <a:pPr marL="457200" lvl="0" indent="-355600" algn="l" rtl="0">
              <a:lnSpc>
                <a:spcPct val="90000"/>
              </a:lnSpc>
              <a:spcBef>
                <a:spcPts val="0"/>
              </a:spcBef>
              <a:spcAft>
                <a:spcPts val="0"/>
              </a:spcAft>
              <a:buClr>
                <a:schemeClr val="dk1"/>
              </a:buClr>
              <a:buSzPts val="2000"/>
              <a:buFont typeface="Noto Sans Symbols"/>
              <a:buChar char="▪"/>
            </a:pPr>
            <a:r>
              <a:rPr lang="en-AU" sz="2000">
                <a:solidFill>
                  <a:schemeClr val="dk1"/>
                </a:solidFill>
                <a:latin typeface="Century Gothic"/>
                <a:ea typeface="Century Gothic"/>
                <a:cs typeface="Century Gothic"/>
                <a:sym typeface="Century Gothic"/>
              </a:rPr>
              <a:t>You can strengthen your argument by choosing upgraded nouns.</a:t>
            </a:r>
            <a:endParaRPr sz="200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a:solidFill>
                <a:schemeClr val="dk1"/>
              </a:solidFill>
              <a:latin typeface="Century Gothic"/>
              <a:ea typeface="Century Gothic"/>
              <a:cs typeface="Century Gothic"/>
              <a:sym typeface="Century Gothic"/>
            </a:endParaRPr>
          </a:p>
        </p:txBody>
      </p:sp>
      <p:sp>
        <p:nvSpPr>
          <p:cNvPr id="159" name="Google Shape;159;p5"/>
          <p:cNvSpPr/>
          <p:nvPr/>
        </p:nvSpPr>
        <p:spPr>
          <a:xfrm>
            <a:off x="334429" y="2528638"/>
            <a:ext cx="259266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dirty="0">
                <a:solidFill>
                  <a:srgbClr val="FF0000"/>
                </a:solidFill>
                <a:latin typeface="Century Gothic"/>
                <a:ea typeface="Century Gothic"/>
                <a:cs typeface="Century Gothic"/>
                <a:sym typeface="Century Gothic"/>
              </a:rPr>
              <a:t>Non-Examples:</a:t>
            </a:r>
            <a:endParaRPr dirty="0"/>
          </a:p>
        </p:txBody>
      </p:sp>
      <p:sp>
        <p:nvSpPr>
          <p:cNvPr id="160" name="Google Shape;160;p5"/>
          <p:cNvSpPr txBox="1"/>
          <p:nvPr/>
        </p:nvSpPr>
        <p:spPr>
          <a:xfrm>
            <a:off x="258597" y="3330572"/>
            <a:ext cx="11845500" cy="544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b="1" dirty="0">
                <a:solidFill>
                  <a:schemeClr val="dk1"/>
                </a:solidFill>
                <a:latin typeface="Century Gothic"/>
                <a:ea typeface="Century Gothic"/>
                <a:cs typeface="Century Gothic"/>
                <a:sym typeface="Century Gothic"/>
              </a:rPr>
              <a:t>Some people </a:t>
            </a:r>
            <a:r>
              <a:rPr lang="en-AU" sz="2000" dirty="0">
                <a:solidFill>
                  <a:schemeClr val="dk1"/>
                </a:solidFill>
                <a:latin typeface="Century Gothic"/>
                <a:ea typeface="Century Gothic"/>
                <a:cs typeface="Century Gothic"/>
                <a:sym typeface="Century Gothic"/>
              </a:rPr>
              <a:t>believe that it’s cruel to keep animals in captivity.  </a:t>
            </a:r>
            <a:endParaRPr dirty="0"/>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p:txBody>
      </p:sp>
      <p:sp>
        <p:nvSpPr>
          <p:cNvPr id="161" name="Google Shape;161;p5"/>
          <p:cNvSpPr txBox="1"/>
          <p:nvPr/>
        </p:nvSpPr>
        <p:spPr>
          <a:xfrm>
            <a:off x="258600" y="4617726"/>
            <a:ext cx="11845500" cy="63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Calibri"/>
              <a:buNone/>
            </a:pPr>
            <a:r>
              <a:rPr lang="en-AU" sz="2000" dirty="0">
                <a:solidFill>
                  <a:schemeClr val="dk1"/>
                </a:solidFill>
                <a:latin typeface="Century Gothic"/>
                <a:ea typeface="Century Gothic"/>
                <a:cs typeface="Century Gothic"/>
                <a:sym typeface="Century Gothic"/>
              </a:rPr>
              <a:t>Despite recommendations of getting a vaccination to prevent serious illness, there are still </a:t>
            </a:r>
            <a:r>
              <a:rPr lang="en-AU" sz="2000" b="1" dirty="0">
                <a:solidFill>
                  <a:schemeClr val="dk1"/>
                </a:solidFill>
                <a:latin typeface="Century Gothic"/>
                <a:ea typeface="Century Gothic"/>
                <a:cs typeface="Century Gothic"/>
                <a:sym typeface="Century Gothic"/>
              </a:rPr>
              <a:t>some people </a:t>
            </a:r>
            <a:r>
              <a:rPr lang="en-AU" sz="2000" dirty="0">
                <a:solidFill>
                  <a:schemeClr val="dk1"/>
                </a:solidFill>
                <a:latin typeface="Century Gothic"/>
                <a:ea typeface="Century Gothic"/>
                <a:cs typeface="Century Gothic"/>
                <a:sym typeface="Century Gothic"/>
              </a:rPr>
              <a:t>who disagree with the government's decision.</a:t>
            </a:r>
            <a:endParaRPr dirty="0"/>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p:txBody>
      </p:sp>
      <p:sp>
        <p:nvSpPr>
          <p:cNvPr id="162" name="Google Shape;162;p5"/>
          <p:cNvSpPr txBox="1"/>
          <p:nvPr/>
        </p:nvSpPr>
        <p:spPr>
          <a:xfrm>
            <a:off x="1184987" y="3773561"/>
            <a:ext cx="8601295" cy="369332"/>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dirty="0">
                <a:solidFill>
                  <a:srgbClr val="FF0000"/>
                </a:solidFill>
                <a:latin typeface="Century Gothic"/>
                <a:ea typeface="Century Gothic"/>
                <a:cs typeface="Century Gothic"/>
                <a:sym typeface="Century Gothic"/>
              </a:rPr>
              <a:t>This sentence contains a nouns but it is NOT an upgraded noun.</a:t>
            </a:r>
            <a:endParaRPr dirty="0"/>
          </a:p>
        </p:txBody>
      </p:sp>
      <p:sp>
        <p:nvSpPr>
          <p:cNvPr id="163" name="Google Shape;163;p5"/>
          <p:cNvSpPr txBox="1"/>
          <p:nvPr/>
        </p:nvSpPr>
        <p:spPr>
          <a:xfrm>
            <a:off x="1207760" y="5413374"/>
            <a:ext cx="8555700" cy="646500"/>
          </a:xfrm>
          <a:prstGeom prst="rect">
            <a:avLst/>
          </a:prstGeom>
          <a:solidFill>
            <a:schemeClr val="lt1"/>
          </a:solidFill>
          <a:ln w="9525"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AU" sz="1800" dirty="0">
                <a:solidFill>
                  <a:srgbClr val="FF0000"/>
                </a:solidFill>
                <a:latin typeface="Century Gothic"/>
                <a:ea typeface="Century Gothic"/>
                <a:cs typeface="Century Gothic"/>
                <a:sym typeface="Century Gothic"/>
              </a:rPr>
              <a:t>This sentence uses agree and disagree. The words agree and disagree signal verbs, not nouns. </a:t>
            </a:r>
            <a:endParaRPr dirty="0"/>
          </a:p>
        </p:txBody>
      </p:sp>
      <p:pic>
        <p:nvPicPr>
          <p:cNvPr id="164" name="Google Shape;164;p5" descr="See the source image"/>
          <p:cNvPicPr preferRelativeResize="0"/>
          <p:nvPr/>
        </p:nvPicPr>
        <p:blipFill rotWithShape="1">
          <a:blip r:embed="rId3">
            <a:alphaModFix/>
          </a:blip>
          <a:srcRect l="50750"/>
          <a:stretch/>
        </p:blipFill>
        <p:spPr>
          <a:xfrm>
            <a:off x="5157528" y="2419123"/>
            <a:ext cx="857250" cy="784725"/>
          </a:xfrm>
          <a:prstGeom prst="rect">
            <a:avLst/>
          </a:prstGeom>
          <a:noFill/>
          <a:ln>
            <a:noFill/>
          </a:ln>
        </p:spPr>
      </p:pic>
      <p:sp>
        <p:nvSpPr>
          <p:cNvPr id="165" name="Google Shape;165;p5"/>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66" name="Google Shape;166;p5"/>
          <p:cNvSpPr txBox="1"/>
          <p:nvPr/>
        </p:nvSpPr>
        <p:spPr>
          <a:xfrm>
            <a:off x="10203336" y="1141144"/>
            <a:ext cx="1988700" cy="1446509"/>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lvl="0" indent="-285750">
              <a:buClr>
                <a:schemeClr val="dk1"/>
              </a:buClr>
              <a:buSzPts val="1400"/>
              <a:buFont typeface="Arial"/>
              <a:buChar char="•"/>
            </a:pPr>
            <a:r>
              <a:rPr lang="en-AU" dirty="0">
                <a:solidFill>
                  <a:schemeClr val="dk1"/>
                </a:solidFill>
                <a:latin typeface="Century Gothic"/>
                <a:ea typeface="Century Gothic"/>
                <a:cs typeface="Century Gothic"/>
                <a:sym typeface="Century Gothic"/>
              </a:rPr>
              <a:t>Why is this not an example of a sentence with an upgraded noun? </a:t>
            </a:r>
            <a:endParaRPr lang="en-AU" dirty="0"/>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entury Gothic"/>
              <a:ea typeface="Century Gothic"/>
              <a:cs typeface="Century Gothic"/>
              <a:sym typeface="Century Gothic"/>
            </a:endParaRPr>
          </a:p>
        </p:txBody>
      </p:sp>
      <p:pic>
        <p:nvPicPr>
          <p:cNvPr id="167" name="Google Shape;167;p5" descr="Logo, icon&#10;&#10;Description automatically generated"/>
          <p:cNvPicPr preferRelativeResize="0"/>
          <p:nvPr/>
        </p:nvPicPr>
        <p:blipFill rotWithShape="1">
          <a:blip r:embed="rId4">
            <a:alphaModFix/>
          </a:blip>
          <a:srcRect/>
          <a:stretch/>
        </p:blipFill>
        <p:spPr>
          <a:xfrm>
            <a:off x="11411429" y="111175"/>
            <a:ext cx="674078" cy="674078"/>
          </a:xfrm>
          <a:prstGeom prst="rect">
            <a:avLst/>
          </a:prstGeom>
          <a:noFill/>
          <a:ln>
            <a:noFill/>
          </a:ln>
        </p:spPr>
      </p:pic>
      <p:pic>
        <p:nvPicPr>
          <p:cNvPr id="168" name="Google Shape;168;p5" descr="Icon&#10;&#10;Description automatically generated"/>
          <p:cNvPicPr preferRelativeResize="0"/>
          <p:nvPr/>
        </p:nvPicPr>
        <p:blipFill rotWithShape="1">
          <a:blip r:embed="rId5">
            <a:alphaModFix/>
          </a:blip>
          <a:srcRect/>
          <a:stretch/>
        </p:blipFill>
        <p:spPr>
          <a:xfrm>
            <a:off x="10604475" y="127102"/>
            <a:ext cx="674078" cy="674078"/>
          </a:xfrm>
          <a:prstGeom prst="rect">
            <a:avLst/>
          </a:prstGeom>
          <a:noFill/>
          <a:ln>
            <a:noFill/>
          </a:ln>
        </p:spPr>
      </p:pic>
      <p:pic>
        <p:nvPicPr>
          <p:cNvPr id="169" name="Google Shape;169;p5" descr="Icon&#10;&#10;Description automatically generated"/>
          <p:cNvPicPr preferRelativeResize="0"/>
          <p:nvPr/>
        </p:nvPicPr>
        <p:blipFill rotWithShape="1">
          <a:blip r:embed="rId6">
            <a:alphaModFix/>
          </a:blip>
          <a:srcRect/>
          <a:stretch/>
        </p:blipFill>
        <p:spPr>
          <a:xfrm>
            <a:off x="9786282" y="142360"/>
            <a:ext cx="693813" cy="6791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0"/>
                                        </p:tgtEl>
                                        <p:attrNameLst>
                                          <p:attrName>style.visibility</p:attrName>
                                        </p:attrNameLst>
                                      </p:cBhvr>
                                      <p:to>
                                        <p:strVal val="visible"/>
                                      </p:to>
                                    </p:set>
                                    <p:animEffect transition="in" filter="fade">
                                      <p:cBhvr>
                                        <p:cTn id="18" dur="1000"/>
                                        <p:tgtEl>
                                          <p:spTgt spid="16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2"/>
                                        </p:tgtEl>
                                        <p:attrNameLst>
                                          <p:attrName>style.visibility</p:attrName>
                                        </p:attrNameLst>
                                      </p:cBhvr>
                                      <p:to>
                                        <p:strVal val="visible"/>
                                      </p:to>
                                    </p:set>
                                    <p:animEffect transition="in" filter="fade">
                                      <p:cBhvr>
                                        <p:cTn id="23" dur="1000"/>
                                        <p:tgtEl>
                                          <p:spTgt spid="16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1"/>
                                        </p:tgtEl>
                                        <p:attrNameLst>
                                          <p:attrName>style.visibility</p:attrName>
                                        </p:attrNameLst>
                                      </p:cBhvr>
                                      <p:to>
                                        <p:strVal val="visible"/>
                                      </p:to>
                                    </p:set>
                                    <p:animEffect transition="in" filter="fade">
                                      <p:cBhvr>
                                        <p:cTn id="28" dur="1000"/>
                                        <p:tgtEl>
                                          <p:spTgt spid="16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3"/>
                                        </p:tgtEl>
                                        <p:attrNameLst>
                                          <p:attrName>style.visibility</p:attrName>
                                        </p:attrNameLst>
                                      </p:cBhvr>
                                      <p:to>
                                        <p:strVal val="visible"/>
                                      </p:to>
                                    </p:set>
                                    <p:animEffect transition="in" filter="fade">
                                      <p:cBhvr>
                                        <p:cTn id="33" dur="1000"/>
                                        <p:tgtEl>
                                          <p:spTgt spid="16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6"/>
                                        </p:tgtEl>
                                        <p:attrNameLst>
                                          <p:attrName>style.visibility</p:attrName>
                                        </p:attrNameLst>
                                      </p:cBhvr>
                                      <p:to>
                                        <p:strVal val="visible"/>
                                      </p:to>
                                    </p:set>
                                    <p:animEffect transition="in" filter="fade">
                                      <p:cBhvr>
                                        <p:cTn id="38"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6"/>
          <p:cNvSpPr txBox="1"/>
          <p:nvPr/>
        </p:nvSpPr>
        <p:spPr>
          <a:xfrm>
            <a:off x="154907" y="766354"/>
            <a:ext cx="8793300" cy="2342700"/>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A noun names a person, place, thing or idea.</a:t>
            </a:r>
            <a:endParaRPr sz="2000" dirty="0">
              <a:solidFill>
                <a:schemeClr val="dk1"/>
              </a:solidFill>
              <a:latin typeface="Century Gothic"/>
              <a:ea typeface="Century Gothic"/>
              <a:cs typeface="Century Gothic"/>
              <a:sym typeface="Century Gothic"/>
            </a:endParaRPr>
          </a:p>
          <a:p>
            <a:pPr marL="457200" lvl="0" indent="-355600" algn="l" rtl="0">
              <a:lnSpc>
                <a:spcPct val="90000"/>
              </a:lnSpc>
              <a:spcBef>
                <a:spcPts val="0"/>
              </a:spcBef>
              <a:spcAft>
                <a:spcPts val="0"/>
              </a:spcAft>
              <a:buClr>
                <a:schemeClr val="dk1"/>
              </a:buClr>
              <a:buSzPts val="2000"/>
              <a:buFont typeface="Century Gothic"/>
              <a:buChar char="▪"/>
            </a:pPr>
            <a:r>
              <a:rPr lang="en-AU" sz="2000" dirty="0">
                <a:solidFill>
                  <a:schemeClr val="dk1"/>
                </a:solidFill>
                <a:latin typeface="Century Gothic"/>
                <a:ea typeface="Century Gothic"/>
                <a:cs typeface="Century Gothic"/>
                <a:sym typeface="Century Gothic"/>
              </a:rPr>
              <a:t>Nouns can serve as subjects or objects in a clause or sentence.</a:t>
            </a:r>
            <a:endParaRPr sz="2000" dirty="0">
              <a:solidFill>
                <a:schemeClr val="dk1"/>
              </a:solidFill>
              <a:latin typeface="Century Gothic"/>
              <a:ea typeface="Century Gothic"/>
              <a:cs typeface="Century Gothic"/>
              <a:sym typeface="Century Gothic"/>
            </a:endParaRPr>
          </a:p>
          <a:p>
            <a:pPr marL="457200" lvl="0" indent="-355600" algn="l" rtl="0">
              <a:lnSpc>
                <a:spcPct val="90000"/>
              </a:lnSpc>
              <a:spcBef>
                <a:spcPts val="0"/>
              </a:spcBef>
              <a:spcAft>
                <a:spcPts val="0"/>
              </a:spcAft>
              <a:buClr>
                <a:schemeClr val="dk1"/>
              </a:buClr>
              <a:buSzPts val="2000"/>
              <a:buFont typeface="Noto Sans Symbols"/>
              <a:buChar char="▪"/>
            </a:pPr>
            <a:r>
              <a:rPr lang="en-AU" sz="2000" dirty="0">
                <a:solidFill>
                  <a:schemeClr val="dk1"/>
                </a:solidFill>
                <a:latin typeface="Century Gothic"/>
                <a:ea typeface="Century Gothic"/>
                <a:cs typeface="Century Gothic"/>
                <a:sym typeface="Century Gothic"/>
              </a:rPr>
              <a:t>You can strengthen your argument by choosing upgraded nouns.</a:t>
            </a:r>
            <a:endParaRPr sz="2000" dirty="0">
              <a:solidFill>
                <a:schemeClr val="dk1"/>
              </a:solidFill>
              <a:latin typeface="Century Gothic"/>
              <a:ea typeface="Century Gothic"/>
              <a:cs typeface="Century Gothic"/>
              <a:sym typeface="Century Gothic"/>
            </a:endParaRPr>
          </a:p>
          <a:p>
            <a:pPr marL="0" marR="0" lvl="0" indent="0" algn="l" rtl="0">
              <a:lnSpc>
                <a:spcPct val="90000"/>
              </a:lnSpc>
              <a:spcBef>
                <a:spcPts val="1000"/>
              </a:spcBef>
              <a:spcAft>
                <a:spcPts val="0"/>
              </a:spcAft>
              <a:buClr>
                <a:schemeClr val="dk1"/>
              </a:buClr>
              <a:buSzPts val="2000"/>
              <a:buFont typeface="Calibri"/>
              <a:buNone/>
            </a:pPr>
            <a:endParaRPr sz="2000" dirty="0">
              <a:solidFill>
                <a:schemeClr val="dk1"/>
              </a:solidFill>
              <a:latin typeface="Century Gothic"/>
              <a:ea typeface="Century Gothic"/>
              <a:cs typeface="Century Gothic"/>
              <a:sym typeface="Century Gothic"/>
            </a:endParaRPr>
          </a:p>
        </p:txBody>
      </p:sp>
      <p:sp>
        <p:nvSpPr>
          <p:cNvPr id="175" name="Google Shape;175;p6"/>
          <p:cNvSpPr/>
          <p:nvPr/>
        </p:nvSpPr>
        <p:spPr>
          <a:xfrm>
            <a:off x="154900" y="2382550"/>
            <a:ext cx="7337100" cy="400069"/>
          </a:xfrm>
          <a:prstGeom prst="rect">
            <a:avLst/>
          </a:prstGeom>
          <a:solidFill>
            <a:schemeClr val="lt1"/>
          </a:solidFill>
          <a:ln w="381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000"/>
              <a:buFont typeface="Calibri"/>
              <a:buAutoNum type="arabicPeriod"/>
            </a:pPr>
            <a:r>
              <a:rPr lang="en-AU" sz="2000" dirty="0">
                <a:solidFill>
                  <a:schemeClr val="dk1"/>
                </a:solidFill>
                <a:latin typeface="Century Gothic"/>
                <a:ea typeface="Century Gothic"/>
                <a:cs typeface="Century Gothic"/>
                <a:sym typeface="Century Gothic"/>
              </a:rPr>
              <a:t>Underline the upgraded noun in each sentence.</a:t>
            </a:r>
            <a:endParaRPr dirty="0"/>
          </a:p>
        </p:txBody>
      </p:sp>
      <p:sp>
        <p:nvSpPr>
          <p:cNvPr id="176" name="Google Shape;176;p6"/>
          <p:cNvSpPr txBox="1"/>
          <p:nvPr/>
        </p:nvSpPr>
        <p:spPr>
          <a:xfrm>
            <a:off x="0" y="-1"/>
            <a:ext cx="3600450"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800" b="1">
                <a:solidFill>
                  <a:schemeClr val="lt1"/>
                </a:solidFill>
                <a:latin typeface="Century Gothic"/>
                <a:ea typeface="Century Gothic"/>
                <a:cs typeface="Century Gothic"/>
                <a:sym typeface="Century Gothic"/>
              </a:rPr>
              <a:t>Concept Development</a:t>
            </a:r>
            <a:endParaRPr/>
          </a:p>
        </p:txBody>
      </p:sp>
      <p:sp>
        <p:nvSpPr>
          <p:cNvPr id="177" name="Google Shape;177;p6"/>
          <p:cNvSpPr txBox="1"/>
          <p:nvPr/>
        </p:nvSpPr>
        <p:spPr>
          <a:xfrm>
            <a:off x="10221800" y="1027753"/>
            <a:ext cx="1988700" cy="1446509"/>
          </a:xfrm>
          <a:prstGeom prst="rect">
            <a:avLst/>
          </a:prstGeom>
          <a:solidFill>
            <a:srgbClr val="79FF9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1400" b="1" dirty="0">
                <a:solidFill>
                  <a:schemeClr val="dk1"/>
                </a:solidFill>
                <a:latin typeface="Century Gothic"/>
                <a:ea typeface="Century Gothic"/>
                <a:cs typeface="Century Gothic"/>
                <a:sym typeface="Century Gothic"/>
              </a:rPr>
              <a:t>CFU:</a:t>
            </a:r>
            <a:endParaRPr dirty="0"/>
          </a:p>
          <a:p>
            <a:pPr marL="285750" marR="0" lvl="0" indent="-285750" algn="l" rtl="0">
              <a:spcBef>
                <a:spcPts val="0"/>
              </a:spcBef>
              <a:spcAft>
                <a:spcPts val="0"/>
              </a:spcAft>
              <a:buClr>
                <a:schemeClr val="dk1"/>
              </a:buClr>
              <a:buSzPts val="1400"/>
              <a:buFont typeface="Arial"/>
              <a:buChar char="•"/>
            </a:pPr>
            <a:r>
              <a:rPr lang="en-AU" sz="1400" dirty="0">
                <a:solidFill>
                  <a:schemeClr val="dk1"/>
                </a:solidFill>
                <a:latin typeface="Century Gothic"/>
                <a:ea typeface="Century Gothic"/>
                <a:cs typeface="Century Gothic"/>
                <a:sym typeface="Century Gothic"/>
              </a:rPr>
              <a:t>What is the upgraded noun? What does it mean?</a:t>
            </a:r>
            <a:endParaRPr dirty="0">
              <a:solidFill>
                <a:schemeClr val="dk1"/>
              </a:solidFill>
              <a:latin typeface="Century Gothic"/>
              <a:ea typeface="Century Gothic"/>
              <a:cs typeface="Century Gothic"/>
              <a:sym typeface="Century Gothic"/>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entury Gothic"/>
              <a:ea typeface="Century Gothic"/>
              <a:cs typeface="Century Gothic"/>
              <a:sym typeface="Century Gothic"/>
            </a:endParaRPr>
          </a:p>
        </p:txBody>
      </p:sp>
      <p:pic>
        <p:nvPicPr>
          <p:cNvPr id="178" name="Google Shape;178;p6" descr="Logo, icon&#10;&#10;Description automatically generated"/>
          <p:cNvPicPr preferRelativeResize="0"/>
          <p:nvPr/>
        </p:nvPicPr>
        <p:blipFill rotWithShape="1">
          <a:blip r:embed="rId3">
            <a:alphaModFix/>
          </a:blip>
          <a:srcRect/>
          <a:stretch/>
        </p:blipFill>
        <p:spPr>
          <a:xfrm>
            <a:off x="10976594" y="89736"/>
            <a:ext cx="674078" cy="674078"/>
          </a:xfrm>
          <a:prstGeom prst="rect">
            <a:avLst/>
          </a:prstGeom>
          <a:noFill/>
          <a:ln>
            <a:noFill/>
          </a:ln>
        </p:spPr>
      </p:pic>
      <p:pic>
        <p:nvPicPr>
          <p:cNvPr id="179" name="Google Shape;179;p6" descr="Icon&#10;&#10;Description automatically generated"/>
          <p:cNvPicPr preferRelativeResize="0"/>
          <p:nvPr/>
        </p:nvPicPr>
        <p:blipFill rotWithShape="1">
          <a:blip r:embed="rId4">
            <a:alphaModFix/>
          </a:blip>
          <a:srcRect/>
          <a:stretch/>
        </p:blipFill>
        <p:spPr>
          <a:xfrm>
            <a:off x="10182166" y="89735"/>
            <a:ext cx="674079" cy="674079"/>
          </a:xfrm>
          <a:prstGeom prst="rect">
            <a:avLst/>
          </a:prstGeom>
          <a:noFill/>
          <a:ln>
            <a:noFill/>
          </a:ln>
        </p:spPr>
      </p:pic>
      <p:pic>
        <p:nvPicPr>
          <p:cNvPr id="180" name="Google Shape;180;p6" descr="Icon&#10;&#10;Description automatically generated"/>
          <p:cNvPicPr preferRelativeResize="0"/>
          <p:nvPr/>
        </p:nvPicPr>
        <p:blipFill rotWithShape="1">
          <a:blip r:embed="rId5">
            <a:alphaModFix/>
          </a:blip>
          <a:srcRect/>
          <a:stretch/>
        </p:blipFill>
        <p:spPr>
          <a:xfrm>
            <a:off x="9387738" y="100831"/>
            <a:ext cx="674079" cy="674079"/>
          </a:xfrm>
          <a:prstGeom prst="rect">
            <a:avLst/>
          </a:prstGeom>
          <a:noFill/>
          <a:ln>
            <a:noFill/>
          </a:ln>
        </p:spPr>
      </p:pic>
      <p:sp>
        <p:nvSpPr>
          <p:cNvPr id="181" name="Google Shape;181;p6"/>
          <p:cNvSpPr txBox="1"/>
          <p:nvPr/>
        </p:nvSpPr>
        <p:spPr>
          <a:xfrm>
            <a:off x="154900" y="3044427"/>
            <a:ext cx="11586000" cy="923299"/>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The opponents of the new school policy argued that it would limit students' creativity.</a:t>
            </a:r>
            <a:endParaRPr sz="2400" dirty="0">
              <a:latin typeface="Century Gothic"/>
              <a:ea typeface="Century Gothic"/>
              <a:cs typeface="Century Gothic"/>
              <a:sym typeface="Century Gothic"/>
            </a:endParaRPr>
          </a:p>
        </p:txBody>
      </p:sp>
      <p:cxnSp>
        <p:nvCxnSpPr>
          <p:cNvPr id="182" name="Google Shape;182;p6"/>
          <p:cNvCxnSpPr/>
          <p:nvPr/>
        </p:nvCxnSpPr>
        <p:spPr>
          <a:xfrm>
            <a:off x="845785" y="3520658"/>
            <a:ext cx="1539300" cy="0"/>
          </a:xfrm>
          <a:prstGeom prst="straightConnector1">
            <a:avLst/>
          </a:prstGeom>
          <a:noFill/>
          <a:ln w="76200" cap="flat" cmpd="sng">
            <a:solidFill>
              <a:schemeClr val="accent6"/>
            </a:solidFill>
            <a:prstDash val="solid"/>
            <a:round/>
            <a:headEnd type="none" w="med" len="med"/>
            <a:tailEnd type="none" w="med" len="med"/>
          </a:ln>
        </p:spPr>
      </p:cxnSp>
      <p:sp>
        <p:nvSpPr>
          <p:cNvPr id="183" name="Google Shape;183;p6"/>
          <p:cNvSpPr txBox="1"/>
          <p:nvPr/>
        </p:nvSpPr>
        <p:spPr>
          <a:xfrm>
            <a:off x="154899" y="4155165"/>
            <a:ext cx="11317521" cy="923299"/>
          </a:xfrm>
          <a:prstGeom prst="rect">
            <a:avLst/>
          </a:prstGeom>
          <a:noFill/>
          <a:ln>
            <a:noFill/>
          </a:ln>
        </p:spPr>
        <p:txBody>
          <a:bodyPr spcFirstLastPara="1" wrap="square" lIns="91425" tIns="91425" rIns="91425" bIns="91425" anchor="t" anchorCtr="0">
            <a:spAutoFit/>
          </a:bodyPr>
          <a:lstStyle/>
          <a:p>
            <a:pPr lvl="0"/>
            <a:r>
              <a:rPr lang="en-AU" sz="2400" dirty="0">
                <a:latin typeface="Century Gothic"/>
                <a:ea typeface="Century Gothic"/>
                <a:cs typeface="Century Gothic"/>
                <a:sym typeface="Century Gothic"/>
              </a:rPr>
              <a:t>Despite the success of the project, there were still some critics who doubted its long-term impact.</a:t>
            </a:r>
            <a:endParaRPr sz="2400" dirty="0">
              <a:latin typeface="Century Gothic"/>
              <a:ea typeface="Century Gothic"/>
              <a:cs typeface="Century Gothic"/>
              <a:sym typeface="Century Gothic"/>
            </a:endParaRPr>
          </a:p>
        </p:txBody>
      </p:sp>
      <p:cxnSp>
        <p:nvCxnSpPr>
          <p:cNvPr id="184" name="Google Shape;184;p6"/>
          <p:cNvCxnSpPr>
            <a:cxnSpLocks/>
          </p:cNvCxnSpPr>
          <p:nvPr/>
        </p:nvCxnSpPr>
        <p:spPr>
          <a:xfrm>
            <a:off x="8256326" y="4612846"/>
            <a:ext cx="1131412" cy="0"/>
          </a:xfrm>
          <a:prstGeom prst="straightConnector1">
            <a:avLst/>
          </a:prstGeom>
          <a:noFill/>
          <a:ln w="76200" cap="flat" cmpd="sng">
            <a:solidFill>
              <a:schemeClr val="accent6"/>
            </a:solidFill>
            <a:prstDash val="solid"/>
            <a:round/>
            <a:headEnd type="none" w="med" len="med"/>
            <a:tailEnd type="none" w="med" len="med"/>
          </a:ln>
        </p:spPr>
      </p:cxnSp>
      <p:sp>
        <p:nvSpPr>
          <p:cNvPr id="185" name="Google Shape;185;p6"/>
          <p:cNvSpPr txBox="1"/>
          <p:nvPr/>
        </p:nvSpPr>
        <p:spPr>
          <a:xfrm>
            <a:off x="154899" y="5355538"/>
            <a:ext cx="9641700" cy="92329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400" dirty="0">
                <a:latin typeface="Century Gothic"/>
                <a:ea typeface="Century Gothic"/>
                <a:cs typeface="Century Gothic"/>
                <a:sym typeface="Century Gothic"/>
              </a:rPr>
              <a:t>There are always going to be naysayers who say it cannot be done. </a:t>
            </a:r>
            <a:endParaRPr sz="2400" dirty="0">
              <a:latin typeface="Century Gothic"/>
              <a:ea typeface="Century Gothic"/>
              <a:cs typeface="Century Gothic"/>
              <a:sym typeface="Century Gothic"/>
            </a:endParaRPr>
          </a:p>
        </p:txBody>
      </p:sp>
      <p:cxnSp>
        <p:nvCxnSpPr>
          <p:cNvPr id="186" name="Google Shape;186;p6"/>
          <p:cNvCxnSpPr/>
          <p:nvPr/>
        </p:nvCxnSpPr>
        <p:spPr>
          <a:xfrm>
            <a:off x="4727400" y="5828154"/>
            <a:ext cx="1368600" cy="2100"/>
          </a:xfrm>
          <a:prstGeom prst="straightConnector1">
            <a:avLst/>
          </a:prstGeom>
          <a:noFill/>
          <a:ln w="76200" cap="flat" cmpd="sng">
            <a:solidFill>
              <a:schemeClr val="accent6"/>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5"/>
                                        </p:tgtEl>
                                        <p:attrNameLst>
                                          <p:attrName>style.visibility</p:attrName>
                                        </p:attrNameLst>
                                      </p:cBhvr>
                                      <p:to>
                                        <p:strVal val="visible"/>
                                      </p:to>
                                    </p:set>
                                    <p:animEffect transition="in" filter="fade">
                                      <p:cBhvr>
                                        <p:cTn id="12" dur="1000"/>
                                        <p:tgtEl>
                                          <p:spTgt spid="1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1"/>
                                        </p:tgtEl>
                                        <p:attrNameLst>
                                          <p:attrName>style.visibility</p:attrName>
                                        </p:attrNameLst>
                                      </p:cBhvr>
                                      <p:to>
                                        <p:strVal val="visible"/>
                                      </p:to>
                                    </p:set>
                                    <p:animEffect transition="in" filter="fade">
                                      <p:cBhvr>
                                        <p:cTn id="17" dur="1000"/>
                                        <p:tgtEl>
                                          <p:spTgt spid="1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2"/>
                                        </p:tgtEl>
                                        <p:attrNameLst>
                                          <p:attrName>style.visibility</p:attrName>
                                        </p:attrNameLst>
                                      </p:cBhvr>
                                      <p:to>
                                        <p:strVal val="visible"/>
                                      </p:to>
                                    </p:set>
                                    <p:animEffect transition="in" filter="fade">
                                      <p:cBhvr>
                                        <p:cTn id="22" dur="1000"/>
                                        <p:tgtEl>
                                          <p:spTgt spid="1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3"/>
                                        </p:tgtEl>
                                        <p:attrNameLst>
                                          <p:attrName>style.visibility</p:attrName>
                                        </p:attrNameLst>
                                      </p:cBhvr>
                                      <p:to>
                                        <p:strVal val="visible"/>
                                      </p:to>
                                    </p:set>
                                    <p:animEffect transition="in" filter="fade">
                                      <p:cBhvr>
                                        <p:cTn id="27" dur="1000"/>
                                        <p:tgtEl>
                                          <p:spTgt spid="1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
                                        </p:tgtEl>
                                        <p:attrNameLst>
                                          <p:attrName>style.visibility</p:attrName>
                                        </p:attrNameLst>
                                      </p:cBhvr>
                                      <p:to>
                                        <p:strVal val="visible"/>
                                      </p:to>
                                    </p:set>
                                    <p:animEffect transition="in" filter="fade">
                                      <p:cBhvr>
                                        <p:cTn id="32" dur="1000"/>
                                        <p:tgtEl>
                                          <p:spTgt spid="18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5"/>
                                        </p:tgtEl>
                                        <p:attrNameLst>
                                          <p:attrName>style.visibility</p:attrName>
                                        </p:attrNameLst>
                                      </p:cBhvr>
                                      <p:to>
                                        <p:strVal val="visible"/>
                                      </p:to>
                                    </p:set>
                                    <p:animEffect transition="in" filter="fade">
                                      <p:cBhvr>
                                        <p:cTn id="37" dur="1000"/>
                                        <p:tgtEl>
                                          <p:spTgt spid="18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6"/>
                                        </p:tgtEl>
                                        <p:attrNameLst>
                                          <p:attrName>style.visibility</p:attrName>
                                        </p:attrNameLst>
                                      </p:cBhvr>
                                      <p:to>
                                        <p:strVal val="visible"/>
                                      </p:to>
                                    </p:set>
                                    <p:animEffect transition="in" filter="fade">
                                      <p:cBhvr>
                                        <p:cTn id="42" dur="1000"/>
                                        <p:tgtEl>
                                          <p:spTgt spid="18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7"/>
                                        </p:tgtEl>
                                        <p:attrNameLst>
                                          <p:attrName>style.visibility</p:attrName>
                                        </p:attrNameLst>
                                      </p:cBhvr>
                                      <p:to>
                                        <p:strVal val="visible"/>
                                      </p:to>
                                    </p:set>
                                    <p:animEffect transition="in" filter="fade">
                                      <p:cBhvr>
                                        <p:cTn id="47"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1634</Words>
  <Application>Microsoft Office PowerPoint</Application>
  <PresentationFormat>Widescreen</PresentationFormat>
  <Paragraphs>183</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Noto Sans Symbols</vt:lpstr>
      <vt:lpstr>Arial Rounded</vt:lpstr>
      <vt:lpstr>Calibri</vt:lpstr>
      <vt:lpstr>Quattrocento Sans</vt:lpstr>
      <vt:lpstr>Century 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LIEVRE Stephanie [Serpentine Primary School]</dc:creator>
  <cp:lastModifiedBy>LE LIEVRE Stephanie [Serpentine Primary School]</cp:lastModifiedBy>
  <cp:revision>4</cp:revision>
  <dcterms:created xsi:type="dcterms:W3CDTF">2021-08-04T08:19:39Z</dcterms:created>
  <dcterms:modified xsi:type="dcterms:W3CDTF">2023-09-28T04:13:57Z</dcterms:modified>
</cp:coreProperties>
</file>