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70" r:id="rId5"/>
    <p:sldId id="271" r:id="rId6"/>
    <p:sldId id="259" r:id="rId7"/>
    <p:sldId id="278" r:id="rId8"/>
    <p:sldId id="261" r:id="rId9"/>
    <p:sldId id="262" r:id="rId10"/>
    <p:sldId id="263" r:id="rId11"/>
    <p:sldId id="265" r:id="rId12"/>
    <p:sldId id="273" r:id="rId13"/>
    <p:sldId id="275" r:id="rId14"/>
    <p:sldId id="276" r:id="rId15"/>
    <p:sldId id="277" r:id="rId16"/>
    <p:sldId id="26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Quattrocento Sans" panose="020B05020500000200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mvGUWNNuvo6BO3YysGEO0Gpg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1" d="100"/>
          <a:sy n="81" d="100"/>
        </p:scale>
        <p:origin x="74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97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06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81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88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4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31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26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a:spLocks noGrp="1"/>
          </p:cNvSpPr>
          <p:nvPr>
            <p:ph type="pic" idx="2"/>
          </p:nvPr>
        </p:nvSpPr>
        <p:spPr>
          <a:xfrm>
            <a:off x="5183188" y="987425"/>
            <a:ext cx="6172200" cy="4873625"/>
          </a:xfrm>
          <a:prstGeom prst="rect">
            <a:avLst/>
          </a:prstGeom>
          <a:noFill/>
          <a:ln>
            <a:noFill/>
          </a:ln>
        </p:spPr>
      </p:sp>
      <p:sp>
        <p:nvSpPr>
          <p:cNvPr id="66" name="Google Shape;6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400"/>
              <a:buNone/>
            </a:pPr>
            <a:r>
              <a:rPr lang="en-AU" b="1" dirty="0"/>
              <a:t>Year: 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 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Upgrade verbs to add weight/strength to an argument.</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a:t>
            </a:r>
            <a:r>
              <a:rPr lang="en-AU" dirty="0"/>
              <a:t>Stephanie Le Lievre, Hayley Howard, Nicole Page &amp; Michelle Thomas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191899" y="714736"/>
            <a:ext cx="9941100" cy="572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dirty="0">
                <a:latin typeface="Century Gothic"/>
                <a:ea typeface="Century Gothic"/>
                <a:cs typeface="Century Gothic"/>
                <a:sym typeface="Century Gothic"/>
              </a:rPr>
              <a:t>What sentences contains upgraded </a:t>
            </a:r>
            <a:r>
              <a:rPr lang="en-AU" dirty="0"/>
              <a:t>nouns for people who agree/disagree?</a:t>
            </a:r>
            <a:r>
              <a:rPr lang="en-AU" dirty="0">
                <a:latin typeface="Century Gothic"/>
                <a:ea typeface="Century Gothic"/>
                <a:cs typeface="Century Gothic"/>
                <a:sym typeface="Century Gothic"/>
              </a:rPr>
              <a:t> </a:t>
            </a:r>
            <a:endParaRPr dirty="0"/>
          </a:p>
          <a:p>
            <a:pPr marL="228600" lvl="0" indent="-50800" algn="l" rtl="0">
              <a:lnSpc>
                <a:spcPct val="90000"/>
              </a:lnSpc>
              <a:spcBef>
                <a:spcPts val="1000"/>
              </a:spcBef>
              <a:spcAft>
                <a:spcPts val="0"/>
              </a:spcAft>
              <a:buClr>
                <a:schemeClr val="dk1"/>
              </a:buClr>
              <a:buSzPts val="2800"/>
              <a:buNone/>
            </a:pPr>
            <a:endParaRPr sz="2000" dirty="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Some students criticise the quality of school lunches, pointing out that healthier and more diverse options would improve students' nutrition.</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Young gamers often oppose strict video game restrictions, arguing that responsible gaming can coexist with fun and entertainment.</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The students said they didn’t agree with the homework .</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Environmental activists say the expansion of recycling programs are crucial in reducing waste and conserving resources.</a:t>
            </a:r>
            <a:endParaRPr sz="2000" dirty="0"/>
          </a:p>
          <a:p>
            <a:pPr marL="514350" lvl="0" indent="-336550" algn="l" rtl="0">
              <a:lnSpc>
                <a:spcPct val="90000"/>
              </a:lnSpc>
              <a:spcBef>
                <a:spcPts val="1000"/>
              </a:spcBef>
              <a:spcAft>
                <a:spcPts val="0"/>
              </a:spcAft>
              <a:buClr>
                <a:schemeClr val="dk1"/>
              </a:buClr>
              <a:buSzPts val="2800"/>
              <a:buFont typeface="Calibri"/>
              <a:buNone/>
            </a:pPr>
            <a:endParaRPr dirty="0">
              <a:solidFill>
                <a:srgbClr val="333333"/>
              </a:solidFill>
              <a:latin typeface="Century Gothic"/>
              <a:ea typeface="Century Gothic"/>
              <a:cs typeface="Century Gothic"/>
              <a:sym typeface="Century Gothic"/>
            </a:endParaRPr>
          </a:p>
          <a:p>
            <a:pPr marL="514350" lvl="0" indent="-336550" algn="l" rtl="0">
              <a:lnSpc>
                <a:spcPct val="90000"/>
              </a:lnSpc>
              <a:spcBef>
                <a:spcPts val="1000"/>
              </a:spcBef>
              <a:spcAft>
                <a:spcPts val="0"/>
              </a:spcAft>
              <a:buClr>
                <a:schemeClr val="dk1"/>
              </a:buClr>
              <a:buSzPts val="2800"/>
              <a:buFont typeface="Calibri"/>
              <a:buNone/>
            </a:pPr>
            <a:endParaRPr b="1" dirty="0">
              <a:latin typeface="Arial Rounded"/>
              <a:ea typeface="Arial Rounded"/>
              <a:cs typeface="Arial Rounded"/>
              <a:sym typeface="Arial Rounded"/>
            </a:endParaRPr>
          </a:p>
        </p:txBody>
      </p:sp>
      <p:sp>
        <p:nvSpPr>
          <p:cNvPr id="194" name="Google Shape;194;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pic>
        <p:nvPicPr>
          <p:cNvPr id="196" name="Google Shape;196;p7" descr="https://cdn3.vectorstock.com/i/1000x1000/77/52/yes-tick-icon-vector-22957752.jpg"/>
          <p:cNvPicPr preferRelativeResize="0"/>
          <p:nvPr/>
        </p:nvPicPr>
        <p:blipFill rotWithShape="1">
          <a:blip r:embed="rId3">
            <a:alphaModFix/>
          </a:blip>
          <a:srcRect b="10582"/>
          <a:stretch/>
        </p:blipFill>
        <p:spPr>
          <a:xfrm>
            <a:off x="9701952" y="2314866"/>
            <a:ext cx="395901" cy="293470"/>
          </a:xfrm>
          <a:prstGeom prst="rect">
            <a:avLst/>
          </a:prstGeom>
          <a:noFill/>
          <a:ln>
            <a:noFill/>
          </a:ln>
        </p:spPr>
      </p:pic>
      <p:pic>
        <p:nvPicPr>
          <p:cNvPr id="197" name="Google Shape;197;p7" descr="See the source image"/>
          <p:cNvPicPr preferRelativeResize="0"/>
          <p:nvPr/>
        </p:nvPicPr>
        <p:blipFill rotWithShape="1">
          <a:blip r:embed="rId4">
            <a:alphaModFix/>
          </a:blip>
          <a:srcRect l="50750"/>
          <a:stretch/>
        </p:blipFill>
        <p:spPr>
          <a:xfrm>
            <a:off x="9840518" y="4150915"/>
            <a:ext cx="350327" cy="320689"/>
          </a:xfrm>
          <a:prstGeom prst="rect">
            <a:avLst/>
          </a:prstGeom>
          <a:noFill/>
          <a:ln>
            <a:noFill/>
          </a:ln>
        </p:spPr>
      </p:pic>
      <p:pic>
        <p:nvPicPr>
          <p:cNvPr id="198" name="Google Shape;198;p7" descr="https://cdn3.vectorstock.com/i/1000x1000/77/52/yes-tick-icon-vector-22957752.jpg"/>
          <p:cNvPicPr preferRelativeResize="0"/>
          <p:nvPr/>
        </p:nvPicPr>
        <p:blipFill rotWithShape="1">
          <a:blip r:embed="rId3">
            <a:alphaModFix/>
          </a:blip>
          <a:srcRect b="10582"/>
          <a:stretch/>
        </p:blipFill>
        <p:spPr>
          <a:xfrm>
            <a:off x="9794944" y="3313063"/>
            <a:ext cx="395901" cy="293470"/>
          </a:xfrm>
          <a:prstGeom prst="rect">
            <a:avLst/>
          </a:prstGeom>
          <a:noFill/>
          <a:ln>
            <a:noFill/>
          </a:ln>
        </p:spPr>
      </p:pic>
      <p:pic>
        <p:nvPicPr>
          <p:cNvPr id="199" name="Google Shape;199;p7" descr="See the source image"/>
          <p:cNvPicPr preferRelativeResize="0"/>
          <p:nvPr/>
        </p:nvPicPr>
        <p:blipFill rotWithShape="1">
          <a:blip r:embed="rId4">
            <a:alphaModFix/>
          </a:blip>
          <a:srcRect l="50750"/>
          <a:stretch/>
        </p:blipFill>
        <p:spPr>
          <a:xfrm>
            <a:off x="10317437" y="5289745"/>
            <a:ext cx="350327" cy="320689"/>
          </a:xfrm>
          <a:prstGeom prst="rect">
            <a:avLst/>
          </a:prstGeom>
          <a:noFill/>
          <a:ln>
            <a:noFill/>
          </a:ln>
        </p:spPr>
      </p:pic>
      <p:pic>
        <p:nvPicPr>
          <p:cNvPr id="200" name="Google Shape;200;p7" descr="Icon&#10;&#10;Description automatically generated"/>
          <p:cNvPicPr preferRelativeResize="0"/>
          <p:nvPr/>
        </p:nvPicPr>
        <p:blipFill rotWithShape="1">
          <a:blip r:embed="rId5">
            <a:alphaModFix/>
          </a:blip>
          <a:srcRect/>
          <a:stretch/>
        </p:blipFill>
        <p:spPr>
          <a:xfrm>
            <a:off x="10190845" y="89736"/>
            <a:ext cx="674079" cy="674079"/>
          </a:xfrm>
          <a:prstGeom prst="rect">
            <a:avLst/>
          </a:prstGeom>
          <a:noFill/>
          <a:ln>
            <a:noFill/>
          </a:ln>
        </p:spPr>
      </p:pic>
      <p:pic>
        <p:nvPicPr>
          <p:cNvPr id="201" name="Google Shape;201;p7" descr="Logo, icon&#10;&#10;Description automatically generated"/>
          <p:cNvPicPr preferRelativeResize="0"/>
          <p:nvPr/>
        </p:nvPicPr>
        <p:blipFill rotWithShape="1">
          <a:blip r:embed="rId6">
            <a:alphaModFix/>
          </a:blip>
          <a:srcRect/>
          <a:stretch/>
        </p:blipFill>
        <p:spPr>
          <a:xfrm>
            <a:off x="10976594" y="89736"/>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Several parents and teachers __________ the school uniform policy, </a:t>
            </a:r>
            <a:r>
              <a:rPr lang="en-AU" sz="3200" b="1" dirty="0">
                <a:solidFill>
                  <a:schemeClr val="dk1"/>
                </a:solidFill>
                <a:latin typeface="Century Gothic"/>
                <a:ea typeface="Century Gothic"/>
                <a:cs typeface="Century Gothic"/>
                <a:sym typeface="Century Gothic"/>
              </a:rPr>
              <a:t>believing</a:t>
            </a:r>
            <a:r>
              <a:rPr lang="en-AU" sz="3200" dirty="0">
                <a:solidFill>
                  <a:schemeClr val="dk1"/>
                </a:solidFill>
                <a:latin typeface="Century Gothic"/>
                <a:ea typeface="Century Gothic"/>
                <a:cs typeface="Century Gothic"/>
                <a:sym typeface="Century Gothic"/>
              </a:rPr>
              <a:t> that it fosters a sense of equality among students and minimises distractions in the classroom</a:t>
            </a:r>
            <a:r>
              <a:rPr lang="en-AU" sz="3200" b="1" dirty="0">
                <a:solidFill>
                  <a:schemeClr val="dk1"/>
                </a:solidFill>
                <a:latin typeface="Century Gothic"/>
                <a:ea typeface="Century Gothic"/>
                <a:cs typeface="Century Gothic"/>
                <a:sym typeface="Century Gothic"/>
              </a:rPr>
              <a: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32" name="Google Shape;232;p9"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33" name="Google Shape;233;p9"/>
          <p:cNvSpPr txBox="1"/>
          <p:nvPr/>
        </p:nvSpPr>
        <p:spPr>
          <a:xfrm>
            <a:off x="256975" y="1747004"/>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defend</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474908" y="1747004"/>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oppose </a:t>
            </a:r>
            <a:endParaRPr sz="1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6371391" y="3754592"/>
            <a:ext cx="1999611"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defend</a:t>
            </a:r>
            <a:endParaRPr sz="1800" dirty="0">
              <a:solidFill>
                <a:srgbClr val="00B050"/>
              </a:solidFill>
              <a:latin typeface="Century Gothic"/>
              <a:ea typeface="Century Gothic"/>
              <a:cs typeface="Century Gothic"/>
              <a:sym typeface="Century Gothic"/>
            </a:endParaRPr>
          </a:p>
        </p:txBody>
      </p:sp>
      <p:sp>
        <p:nvSpPr>
          <p:cNvPr id="15" name="Google Shape;228;p9">
            <a:extLst>
              <a:ext uri="{FF2B5EF4-FFF2-40B4-BE49-F238E27FC236}">
                <a16:creationId xmlns:a16="http://schemas.microsoft.com/office/drawing/2014/main" id="{3B8F4550-63D4-44DD-B797-E42425746744}"/>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6" name="Google Shape;229;p9">
            <a:extLst>
              <a:ext uri="{FF2B5EF4-FFF2-40B4-BE49-F238E27FC236}">
                <a16:creationId xmlns:a16="http://schemas.microsoft.com/office/drawing/2014/main" id="{BBC43A6D-4554-47A9-9D83-EF13E1573051}"/>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1569620"/>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and educators support the school uniform policy, there are also those who ___________ it as they believe it restricts students' freedom of expression.</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33" name="Google Shape;233;p9"/>
          <p:cNvSpPr txBox="1"/>
          <p:nvPr/>
        </p:nvSpPr>
        <p:spPr>
          <a:xfrm>
            <a:off x="256975" y="1751619"/>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defend</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445159" y="1751619"/>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oppose</a:t>
            </a:r>
            <a:endParaRPr sz="1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8268388" y="4262320"/>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oppose</a:t>
            </a:r>
            <a:endParaRPr sz="1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3" name="Google Shape;228;p9">
            <a:extLst>
              <a:ext uri="{FF2B5EF4-FFF2-40B4-BE49-F238E27FC236}">
                <a16:creationId xmlns:a16="http://schemas.microsoft.com/office/drawing/2014/main" id="{16BA86B0-7968-4F57-8C18-6936423C0072}"/>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4" name="Google Shape;229;p9">
            <a:extLst>
              <a:ext uri="{FF2B5EF4-FFF2-40B4-BE49-F238E27FC236}">
                <a16:creationId xmlns:a16="http://schemas.microsoft.com/office/drawing/2014/main" id="{1EC138E7-0939-4E38-825A-71AD05D54811}"/>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931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94682" y="3747838"/>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Some parents ______________the idea of making school sports compulsory every day, as it may lead to excessive physical strain on students, limit their academic focus, and infringe on their freedom to choose their extracurricular activities.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34" name="Google Shape;234;p9"/>
          <p:cNvSpPr txBox="1"/>
          <p:nvPr/>
        </p:nvSpPr>
        <p:spPr>
          <a:xfrm>
            <a:off x="400125" y="1867150"/>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argue</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3496043" y="1860376"/>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criticise </a:t>
            </a:r>
            <a:endParaRPr sz="2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3" name="Google Shape;235;p9">
            <a:extLst>
              <a:ext uri="{FF2B5EF4-FFF2-40B4-BE49-F238E27FC236}">
                <a16:creationId xmlns:a16="http://schemas.microsoft.com/office/drawing/2014/main" id="{8B4FBE87-386A-42E4-9DEF-C66A4962A236}"/>
              </a:ext>
            </a:extLst>
          </p:cNvPr>
          <p:cNvSpPr txBox="1"/>
          <p:nvPr/>
        </p:nvSpPr>
        <p:spPr>
          <a:xfrm>
            <a:off x="3486894" y="3741064"/>
            <a:ext cx="2338011"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criticise </a:t>
            </a:r>
            <a:endParaRPr sz="2800" dirty="0">
              <a:solidFill>
                <a:srgbClr val="FF0000"/>
              </a:solidFill>
              <a:latin typeface="Century Gothic"/>
              <a:ea typeface="Century Gothic"/>
              <a:cs typeface="Century Gothic"/>
              <a:sym typeface="Century Gothic"/>
            </a:endParaRPr>
          </a:p>
        </p:txBody>
      </p:sp>
      <p:sp>
        <p:nvSpPr>
          <p:cNvPr id="14" name="Google Shape;228;p9">
            <a:extLst>
              <a:ext uri="{FF2B5EF4-FFF2-40B4-BE49-F238E27FC236}">
                <a16:creationId xmlns:a16="http://schemas.microsoft.com/office/drawing/2014/main" id="{474D96F3-B036-40D7-847B-C943CEEEF94B}"/>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5" name="Google Shape;229;p9">
            <a:extLst>
              <a:ext uri="{FF2B5EF4-FFF2-40B4-BE49-F238E27FC236}">
                <a16:creationId xmlns:a16="http://schemas.microsoft.com/office/drawing/2014/main" id="{FCF5BF20-50D1-4D13-8CE8-D9B5D03749F2}"/>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304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4" y="3739100"/>
            <a:ext cx="11935025"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__________that children should be able to watch TV before bedtime as a way to relax and wind down, others are concerned about the potential impact on sleep quality and prefer other bedtime routines.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33" name="Google Shape;233;p9"/>
          <p:cNvSpPr txBox="1"/>
          <p:nvPr/>
        </p:nvSpPr>
        <p:spPr>
          <a:xfrm>
            <a:off x="151575" y="1879675"/>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argue</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3204950" y="1860588"/>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criticise </a:t>
            </a:r>
            <a:endParaRPr sz="2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4302163" y="3735759"/>
            <a:ext cx="1922323"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argue</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3" name="Google Shape;228;p9">
            <a:extLst>
              <a:ext uri="{FF2B5EF4-FFF2-40B4-BE49-F238E27FC236}">
                <a16:creationId xmlns:a16="http://schemas.microsoft.com/office/drawing/2014/main" id="{F44A36E6-B2E2-41CE-AD6A-F19658852CE6}"/>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4" name="Google Shape;229;p9">
            <a:extLst>
              <a:ext uri="{FF2B5EF4-FFF2-40B4-BE49-F238E27FC236}">
                <a16:creationId xmlns:a16="http://schemas.microsoft.com/office/drawing/2014/main" id="{1D16F1ED-5150-4144-8271-EC082316AD5A}"/>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467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375300" y="3949639"/>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Some child development experts __________ to allowing children to watch TV before bedtime, citing concerns about the potential negative effects on sleep patterns and cognitive development.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8" name="Google Shape;228;p9"/>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229" name="Google Shape;229;p9"/>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3469810" y="1819026"/>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object</a:t>
            </a:r>
            <a:endParaRPr sz="1800" dirty="0">
              <a:solidFill>
                <a:srgbClr val="FF0000"/>
              </a:solidFill>
              <a:latin typeface="Century Gothic"/>
              <a:ea typeface="Century Gothic"/>
              <a:cs typeface="Century Gothic"/>
              <a:sym typeface="Century Gothic"/>
            </a:endParaRPr>
          </a:p>
        </p:txBody>
      </p:sp>
      <p:sp>
        <p:nvSpPr>
          <p:cNvPr id="235" name="Google Shape;235;p9"/>
          <p:cNvSpPr txBox="1"/>
          <p:nvPr/>
        </p:nvSpPr>
        <p:spPr>
          <a:xfrm>
            <a:off x="256975" y="1819006"/>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propose</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7100501" y="3978852"/>
            <a:ext cx="2078349"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object</a:t>
            </a:r>
            <a:endParaRPr sz="1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Tree>
    <p:extLst>
      <p:ext uri="{BB962C8B-B14F-4D97-AF65-F5344CB8AC3E}">
        <p14:creationId xmlns:p14="http://schemas.microsoft.com/office/powerpoint/2010/main" val="34551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276" name="Google Shape;276;p16"/>
          <p:cNvSpPr/>
          <p:nvPr/>
        </p:nvSpPr>
        <p:spPr>
          <a:xfrm>
            <a:off x="0" y="339936"/>
            <a:ext cx="10397765" cy="123106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Select an upgraded verb to use at the start of each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Complete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Then write the whole sentence below.</a:t>
            </a:r>
            <a:endParaRPr sz="2000" dirty="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dirty="0"/>
          </a:p>
        </p:txBody>
      </p:sp>
      <p:pic>
        <p:nvPicPr>
          <p:cNvPr id="277" name="Google Shape;277;p16" descr="Icon&#10;&#10;Description automatically generated"/>
          <p:cNvPicPr preferRelativeResize="0"/>
          <p:nvPr/>
        </p:nvPicPr>
        <p:blipFill rotWithShape="1">
          <a:blip r:embed="rId3">
            <a:alphaModFix/>
          </a:blip>
          <a:srcRect/>
          <a:stretch/>
        </p:blipFill>
        <p:spPr>
          <a:xfrm>
            <a:off x="11412618" y="184665"/>
            <a:ext cx="674078" cy="674078"/>
          </a:xfrm>
          <a:prstGeom prst="rect">
            <a:avLst/>
          </a:prstGeom>
          <a:noFill/>
          <a:ln>
            <a:noFill/>
          </a:ln>
        </p:spPr>
      </p:pic>
      <p:sp>
        <p:nvSpPr>
          <p:cNvPr id="278" name="Google Shape;278;p16"/>
          <p:cNvSpPr txBox="1"/>
          <p:nvPr/>
        </p:nvSpPr>
        <p:spPr>
          <a:xfrm>
            <a:off x="156750" y="1667789"/>
            <a:ext cx="11108100" cy="56935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dirty="0">
                <a:latin typeface="Century Gothic"/>
                <a:ea typeface="Century Gothic"/>
                <a:cs typeface="Century Gothic"/>
                <a:sym typeface="Century Gothic"/>
              </a:rPr>
              <a:t>Many people __________  the use of social media because ….</a:t>
            </a:r>
            <a:endParaRPr sz="2500" dirty="0">
              <a:latin typeface="Century Gothic"/>
              <a:ea typeface="Century Gothic"/>
              <a:cs typeface="Century Gothic"/>
              <a:sym typeface="Century Gothic"/>
            </a:endParaRPr>
          </a:p>
        </p:txBody>
      </p:sp>
      <p:sp>
        <p:nvSpPr>
          <p:cNvPr id="280" name="Google Shape;280;p16"/>
          <p:cNvSpPr txBox="1"/>
          <p:nvPr/>
        </p:nvSpPr>
        <p:spPr>
          <a:xfrm>
            <a:off x="156750" y="3409430"/>
            <a:ext cx="11108100" cy="56935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dirty="0">
                <a:latin typeface="Century Gothic"/>
                <a:ea typeface="Century Gothic"/>
                <a:cs typeface="Century Gothic"/>
                <a:sym typeface="Century Gothic"/>
              </a:rPr>
              <a:t>Students ____________ the school policy of mobile phones because… </a:t>
            </a:r>
            <a:endParaRPr sz="2500" dirty="0">
              <a:latin typeface="Century Gothic"/>
              <a:ea typeface="Century Gothic"/>
              <a:cs typeface="Century Gothic"/>
              <a:sym typeface="Century Gothic"/>
            </a:endParaRPr>
          </a:p>
        </p:txBody>
      </p:sp>
      <p:sp>
        <p:nvSpPr>
          <p:cNvPr id="281" name="Google Shape;281;p16"/>
          <p:cNvSpPr txBox="1"/>
          <p:nvPr/>
        </p:nvSpPr>
        <p:spPr>
          <a:xfrm>
            <a:off x="156750" y="2515021"/>
            <a:ext cx="11108100" cy="56935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dirty="0">
                <a:latin typeface="Century Gothic"/>
                <a:ea typeface="Century Gothic"/>
                <a:cs typeface="Century Gothic"/>
                <a:sym typeface="Century Gothic"/>
              </a:rPr>
              <a:t>Parenting specialists __________ for screen time limits because…..</a:t>
            </a:r>
            <a:endParaRPr sz="2500" dirty="0">
              <a:latin typeface="Century Gothic"/>
              <a:ea typeface="Century Gothic"/>
              <a:cs typeface="Century Gothic"/>
              <a:sym typeface="Century Gothic"/>
            </a:endParaRPr>
          </a:p>
        </p:txBody>
      </p:sp>
      <p:sp>
        <p:nvSpPr>
          <p:cNvPr id="10" name="TextBox 9">
            <a:extLst>
              <a:ext uri="{FF2B5EF4-FFF2-40B4-BE49-F238E27FC236}">
                <a16:creationId xmlns:a16="http://schemas.microsoft.com/office/drawing/2014/main" id="{5C50B62E-B1DA-42F2-8865-DDD35441D4B7}"/>
              </a:ext>
            </a:extLst>
          </p:cNvPr>
          <p:cNvSpPr txBox="1"/>
          <p:nvPr/>
        </p:nvSpPr>
        <p:spPr>
          <a:xfrm>
            <a:off x="2784050" y="6409154"/>
            <a:ext cx="4870515" cy="307777"/>
          </a:xfrm>
          <a:prstGeom prst="rect">
            <a:avLst/>
          </a:prstGeom>
          <a:noFill/>
        </p:spPr>
        <p:txBody>
          <a:bodyPr wrap="square" rtlCol="0">
            <a:spAutoFit/>
          </a:bodyPr>
          <a:lstStyle/>
          <a:p>
            <a:r>
              <a:rPr lang="en-AU" dirty="0"/>
              <a:t>Edit based on topics covered in class for persuasive writing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p:nvPr/>
        </p:nvSpPr>
        <p:spPr>
          <a:xfrm>
            <a:off x="923925" y="2190750"/>
            <a:ext cx="10553700" cy="954300"/>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0" i="0" u="none" strike="noStrike" cap="none" dirty="0">
                <a:solidFill>
                  <a:schemeClr val="dk1"/>
                </a:solidFill>
                <a:latin typeface="Century Gothic"/>
                <a:ea typeface="Century Gothic"/>
                <a:cs typeface="Century Gothic"/>
                <a:sym typeface="Century Gothic"/>
              </a:rPr>
              <a:t>We are learning to </a:t>
            </a:r>
            <a:r>
              <a:rPr lang="en-AU" sz="2800" dirty="0">
                <a:solidFill>
                  <a:schemeClr val="dk1"/>
                </a:solidFill>
                <a:latin typeface="Century Gothic"/>
                <a:ea typeface="Century Gothic"/>
                <a:cs typeface="Century Gothic"/>
                <a:sym typeface="Century Gothic"/>
              </a:rPr>
              <a:t>upgrade verbs to add weight/strength to an argument.</a:t>
            </a:r>
            <a:endParaRPr dirty="0"/>
          </a:p>
        </p:txBody>
      </p:sp>
      <p:sp>
        <p:nvSpPr>
          <p:cNvPr id="118" name="Google Shape;118;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i="0" u="none" strike="noStrike" cap="none">
                <a:solidFill>
                  <a:schemeClr val="lt1"/>
                </a:solidFill>
                <a:latin typeface="Century Gothic"/>
                <a:ea typeface="Century Gothic"/>
                <a:cs typeface="Century Gothic"/>
                <a:sym typeface="Century Gothic"/>
              </a:rPr>
              <a:t>Learning Objective</a:t>
            </a:r>
            <a:endParaRPr/>
          </a:p>
        </p:txBody>
      </p:sp>
      <p:pic>
        <p:nvPicPr>
          <p:cNvPr id="119" name="Google Shape;119;p3" descr="Icon&#10;&#10;Description automatically generated"/>
          <p:cNvPicPr preferRelativeResize="0">
            <a:picLocks noGrp="1"/>
          </p:cNvPicPr>
          <p:nvPr>
            <p:ph type="body" idx="1"/>
          </p:nvPr>
        </p:nvPicPr>
        <p:blipFill rotWithShape="1">
          <a:blip r:embed="rId3">
            <a:alphaModFix/>
          </a:blip>
          <a:srcRect/>
          <a:stretch/>
        </p:blipFill>
        <p:spPr>
          <a:xfrm>
            <a:off x="11296539" y="129365"/>
            <a:ext cx="674100" cy="674100"/>
          </a:xfrm>
          <a:prstGeom prst="rect">
            <a:avLst/>
          </a:prstGeom>
          <a:noFill/>
          <a:ln>
            <a:noFill/>
          </a:ln>
        </p:spPr>
      </p:pic>
      <p:sp>
        <p:nvSpPr>
          <p:cNvPr id="2" name="TextBox 1">
            <a:extLst>
              <a:ext uri="{FF2B5EF4-FFF2-40B4-BE49-F238E27FC236}">
                <a16:creationId xmlns:a16="http://schemas.microsoft.com/office/drawing/2014/main" id="{CEC4852B-01E8-4EFD-926A-FEBEE5637650}"/>
              </a:ext>
            </a:extLst>
          </p:cNvPr>
          <p:cNvSpPr txBox="1"/>
          <p:nvPr/>
        </p:nvSpPr>
        <p:spPr>
          <a:xfrm>
            <a:off x="1916784" y="5147034"/>
            <a:ext cx="9153426" cy="738664"/>
          </a:xfrm>
          <a:prstGeom prst="rect">
            <a:avLst/>
          </a:prstGeom>
          <a:noFill/>
        </p:spPr>
        <p:txBody>
          <a:bodyPr wrap="square" rtlCol="0">
            <a:spAutoFit/>
          </a:bodyPr>
          <a:lstStyle/>
          <a:p>
            <a:r>
              <a:rPr lang="en-AU" dirty="0"/>
              <a:t>Many of the words in this lesson should be linked to your vocabulary instruction (tier 2). Once the words have been explicitly taught, use this lesson to demonstrate how to upgrade nouns within a sentence to add weight/strength to an argument.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25" name="Google Shape;125;p4"/>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are some upgraded </a:t>
            </a:r>
            <a:r>
              <a:rPr lang="en-AU" dirty="0">
                <a:solidFill>
                  <a:schemeClr val="dk1"/>
                </a:solidFill>
                <a:latin typeface="Century Gothic"/>
                <a:ea typeface="Century Gothic"/>
                <a:cs typeface="Century Gothic"/>
                <a:sym typeface="Century Gothic"/>
              </a:rPr>
              <a:t>verbs</a:t>
            </a:r>
            <a:r>
              <a:rPr lang="en-AU" sz="1400" dirty="0">
                <a:solidFill>
                  <a:schemeClr val="dk1"/>
                </a:solidFill>
                <a:latin typeface="Century Gothic"/>
                <a:ea typeface="Century Gothic"/>
                <a:cs typeface="Century Gothic"/>
                <a:sym typeface="Century Gothic"/>
              </a:rPr>
              <a:t> you could use for ‘support’?</a:t>
            </a:r>
            <a:endParaRPr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1388055405"/>
              </p:ext>
            </p:extLst>
          </p:nvPr>
        </p:nvGraphicFramePr>
        <p:xfrm>
          <a:off x="222722" y="1874520"/>
          <a:ext cx="9788989" cy="3779520"/>
        </p:xfrm>
        <a:graphic>
          <a:graphicData uri="http://schemas.openxmlformats.org/drawingml/2006/table">
            <a:tbl>
              <a:tblPr firstRow="1" bandRow="1">
                <a:tableStyleId>{7E9639D4-E3E2-4D34-9284-5A2195B3D0D7}</a:tableStyleId>
              </a:tblPr>
              <a:tblGrid>
                <a:gridCol w="9788989">
                  <a:extLst>
                    <a:ext uri="{9D8B030D-6E8A-4147-A177-3AD203B41FA5}">
                      <a16:colId xmlns:a16="http://schemas.microsoft.com/office/drawing/2014/main" val="2555838259"/>
                    </a:ext>
                  </a:extLst>
                </a:gridCol>
              </a:tblGrid>
              <a:tr h="250369">
                <a:tc>
                  <a:txBody>
                    <a:bodyPr/>
                    <a:lstStyle/>
                    <a:p>
                      <a:r>
                        <a:rPr lang="en-AU" sz="1600" dirty="0">
                          <a:latin typeface="Century Gothic" panose="020B0502020202020204" pitchFamily="34" charset="0"/>
                        </a:rPr>
                        <a:t>Verbs for agree/support</a:t>
                      </a:r>
                    </a:p>
                  </a:txBody>
                  <a:tcPr/>
                </a:tc>
                <a:extLst>
                  <a:ext uri="{0D108BD9-81ED-4DB2-BD59-A6C34878D82A}">
                    <a16:rowId xmlns:a16="http://schemas.microsoft.com/office/drawing/2014/main" val="381370661"/>
                  </a:ext>
                </a:extLst>
              </a:tr>
              <a:tr h="2510544">
                <a:tc>
                  <a:txBody>
                    <a:bodyPr/>
                    <a:lstStyle/>
                    <a:p>
                      <a:r>
                        <a:rPr lang="en-AU" sz="2000" b="1" dirty="0">
                          <a:latin typeface="Century Gothic" panose="020B0502020202020204" pitchFamily="34" charset="0"/>
                        </a:rPr>
                        <a:t>Advocate: </a:t>
                      </a:r>
                      <a:r>
                        <a:rPr lang="en-AU" sz="2000" b="0" dirty="0">
                          <a:latin typeface="Century Gothic" panose="020B0502020202020204" pitchFamily="34" charset="0"/>
                        </a:rPr>
                        <a:t>to publicly support or recommend a particular cause, idea, or policy.</a:t>
                      </a:r>
                    </a:p>
                    <a:p>
                      <a:endParaRPr lang="en-AU" sz="2000" b="1" dirty="0">
                        <a:latin typeface="Century Gothic" panose="020B0502020202020204" pitchFamily="34" charset="0"/>
                      </a:endParaRPr>
                    </a:p>
                    <a:p>
                      <a:r>
                        <a:rPr lang="en-AU" sz="2000" b="1" dirty="0">
                          <a:latin typeface="Century Gothic" panose="020B0502020202020204" pitchFamily="34" charset="0"/>
                        </a:rPr>
                        <a:t>Argue: </a:t>
                      </a:r>
                      <a:r>
                        <a:rPr lang="en-AU" sz="2000" b="0" dirty="0">
                          <a:latin typeface="Century Gothic" panose="020B0502020202020204" pitchFamily="34" charset="0"/>
                        </a:rPr>
                        <a:t>to present reasons for or against something, often with the goal of persuading others to agree with your viewpoint.</a:t>
                      </a:r>
                    </a:p>
                    <a:p>
                      <a:endParaRPr lang="en-AU" sz="2000" b="1" dirty="0">
                        <a:latin typeface="Century Gothic" panose="020B0502020202020204" pitchFamily="34" charset="0"/>
                      </a:endParaRPr>
                    </a:p>
                    <a:p>
                      <a:r>
                        <a:rPr lang="en-AU" sz="2000" b="1" dirty="0">
                          <a:latin typeface="Century Gothic" panose="020B0502020202020204" pitchFamily="34" charset="0"/>
                        </a:rPr>
                        <a:t>Defend: </a:t>
                      </a:r>
                      <a:r>
                        <a:rPr lang="en-AU" sz="2000" b="0" dirty="0">
                          <a:latin typeface="Century Gothic" panose="020B0502020202020204" pitchFamily="34" charset="0"/>
                        </a:rPr>
                        <a:t>to protect or uphold a position or belief in the face of criticism or opposition.</a:t>
                      </a:r>
                    </a:p>
                    <a:p>
                      <a:endParaRPr lang="en-AU" sz="2000" b="1" dirty="0">
                        <a:latin typeface="Century Gothic" panose="020B0502020202020204" pitchFamily="34" charset="0"/>
                      </a:endParaRPr>
                    </a:p>
                    <a:p>
                      <a:r>
                        <a:rPr lang="en-AU" sz="2000" b="1" dirty="0">
                          <a:latin typeface="Century Gothic" panose="020B0502020202020204" pitchFamily="34" charset="0"/>
                        </a:rPr>
                        <a:t>Propose: </a:t>
                      </a:r>
                      <a:r>
                        <a:rPr lang="en-AU" sz="2000" b="0" dirty="0">
                          <a:latin typeface="Century Gothic" panose="020B0502020202020204" pitchFamily="34" charset="0"/>
                        </a:rPr>
                        <a:t>to suggest or put forward an idea, plan, or solution for consideration or approval.</a:t>
                      </a:r>
                      <a:endParaRPr lang="en-AU" sz="1600" b="0" dirty="0">
                        <a:latin typeface="Century Gothic" panose="020B0502020202020204" pitchFamily="34" charset="0"/>
                      </a:endParaRPr>
                    </a:p>
                  </a:txBody>
                  <a:tcPr/>
                </a:tc>
                <a:extLst>
                  <a:ext uri="{0D108BD9-81ED-4DB2-BD59-A6C34878D82A}">
                    <a16:rowId xmlns:a16="http://schemas.microsoft.com/office/drawing/2014/main" val="3366288665"/>
                  </a:ext>
                </a:extLst>
              </a:tr>
            </a:tbl>
          </a:graphicData>
        </a:graphic>
      </p:graphicFrame>
      <p:sp>
        <p:nvSpPr>
          <p:cNvPr id="16" name="TextBox 15">
            <a:extLst>
              <a:ext uri="{FF2B5EF4-FFF2-40B4-BE49-F238E27FC236}">
                <a16:creationId xmlns:a16="http://schemas.microsoft.com/office/drawing/2014/main" id="{708D9E24-56B0-404C-91F9-E298E35D3A1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Tree>
    <p:extLst>
      <p:ext uri="{BB962C8B-B14F-4D97-AF65-F5344CB8AC3E}">
        <p14:creationId xmlns:p14="http://schemas.microsoft.com/office/powerpoint/2010/main" val="41572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What are some upgraded verbs you could use for ‘disagree’?</a:t>
            </a:r>
            <a:endParaRPr lang="en-AU"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1235533182"/>
              </p:ext>
            </p:extLst>
          </p:nvPr>
        </p:nvGraphicFramePr>
        <p:xfrm>
          <a:off x="207390" y="1488970"/>
          <a:ext cx="9804322" cy="4389120"/>
        </p:xfrm>
        <a:graphic>
          <a:graphicData uri="http://schemas.openxmlformats.org/drawingml/2006/table">
            <a:tbl>
              <a:tblPr firstRow="1" bandRow="1">
                <a:tableStyleId>{7E9639D4-E3E2-4D34-9284-5A2195B3D0D7}</a:tableStyleId>
              </a:tblPr>
              <a:tblGrid>
                <a:gridCol w="9804322">
                  <a:extLst>
                    <a:ext uri="{9D8B030D-6E8A-4147-A177-3AD203B41FA5}">
                      <a16:colId xmlns:a16="http://schemas.microsoft.com/office/drawing/2014/main" val="2555838259"/>
                    </a:ext>
                  </a:extLst>
                </a:gridCol>
              </a:tblGrid>
              <a:tr h="212435">
                <a:tc>
                  <a:txBody>
                    <a:bodyPr/>
                    <a:lstStyle/>
                    <a:p>
                      <a:r>
                        <a:rPr lang="en-AU" sz="1600" dirty="0">
                          <a:latin typeface="Century Gothic" panose="020B0502020202020204" pitchFamily="34" charset="0"/>
                        </a:rPr>
                        <a:t>Words for people who disagree/don’t support</a:t>
                      </a:r>
                    </a:p>
                  </a:txBody>
                  <a:tcPr/>
                </a:tc>
                <a:extLst>
                  <a:ext uri="{0D108BD9-81ED-4DB2-BD59-A6C34878D82A}">
                    <a16:rowId xmlns:a16="http://schemas.microsoft.com/office/drawing/2014/main" val="381370661"/>
                  </a:ext>
                </a:extLst>
              </a:tr>
              <a:tr h="2130171">
                <a:tc>
                  <a:txBody>
                    <a:bodyPr/>
                    <a:lstStyle/>
                    <a:p>
                      <a:r>
                        <a:rPr lang="en-AU" sz="2000" b="1" dirty="0">
                          <a:latin typeface="Century Gothic" panose="020B0502020202020204" pitchFamily="34" charset="0"/>
                        </a:rPr>
                        <a:t>Criticise: </a:t>
                      </a:r>
                      <a:r>
                        <a:rPr lang="en-AU" sz="2000" b="0" dirty="0">
                          <a:latin typeface="Century Gothic" panose="020B0502020202020204" pitchFamily="34" charset="0"/>
                        </a:rPr>
                        <a:t>to express disapproval or make negative comments about something, often with the intention of highlighting its flaws or shortcomings.</a:t>
                      </a:r>
                    </a:p>
                    <a:p>
                      <a:endParaRPr lang="en-AU" sz="2000" b="0" dirty="0">
                        <a:latin typeface="Century Gothic" panose="020B0502020202020204" pitchFamily="34" charset="0"/>
                      </a:endParaRPr>
                    </a:p>
                    <a:p>
                      <a:r>
                        <a:rPr lang="en-AU" sz="2000" b="1" dirty="0">
                          <a:latin typeface="Century Gothic" panose="020B0502020202020204" pitchFamily="34" charset="0"/>
                        </a:rPr>
                        <a:t>Oppose: </a:t>
                      </a:r>
                      <a:r>
                        <a:rPr lang="en-AU" sz="2000" b="0" dirty="0">
                          <a:latin typeface="Century Gothic" panose="020B0502020202020204" pitchFamily="34" charset="0"/>
                        </a:rPr>
                        <a:t>to actively resist or go against a particular idea, policy, or action.</a:t>
                      </a:r>
                    </a:p>
                    <a:p>
                      <a:endParaRPr lang="en-AU" sz="2000"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2000" b="1" dirty="0">
                          <a:latin typeface="Century Gothic" panose="020B0502020202020204" pitchFamily="34" charset="0"/>
                        </a:rPr>
                        <a:t>Object: </a:t>
                      </a:r>
                      <a:r>
                        <a:rPr lang="en-AU" sz="2000" b="0" dirty="0">
                          <a:latin typeface="Century Gothic" panose="020B0502020202020204" pitchFamily="34" charset="0"/>
                        </a:rPr>
                        <a:t>to express opposition or disapproval, often by pointing out specific issues or concerns.</a:t>
                      </a:r>
                    </a:p>
                    <a:p>
                      <a:endParaRPr lang="en-AU" sz="2000" b="0" dirty="0">
                        <a:latin typeface="Century Gothic" panose="020B0502020202020204" pitchFamily="34" charset="0"/>
                      </a:endParaRPr>
                    </a:p>
                    <a:p>
                      <a:r>
                        <a:rPr lang="en-AU" sz="2000" b="1" dirty="0">
                          <a:latin typeface="Century Gothic" panose="020B0502020202020204" pitchFamily="34" charset="0"/>
                        </a:rPr>
                        <a:t>Refute: </a:t>
                      </a:r>
                      <a:r>
                        <a:rPr lang="en-AU" sz="2000" b="0" dirty="0">
                          <a:latin typeface="Century Gothic" panose="020B0502020202020204" pitchFamily="34" charset="0"/>
                        </a:rPr>
                        <a:t>to prove a statement or argument to be false or incorrect through evidence or reasoning.</a:t>
                      </a:r>
                    </a:p>
                    <a:p>
                      <a:endParaRPr lang="en-AU" sz="2000" b="0" dirty="0">
                        <a:latin typeface="Century Gothic" panose="020B0502020202020204" pitchFamily="34" charset="0"/>
                      </a:endParaRPr>
                    </a:p>
                    <a:p>
                      <a:r>
                        <a:rPr lang="en-AU" sz="2000" b="1" dirty="0">
                          <a:latin typeface="Century Gothic" panose="020B0502020202020204" pitchFamily="34" charset="0"/>
                        </a:rPr>
                        <a:t>Dissent: </a:t>
                      </a:r>
                      <a:r>
                        <a:rPr lang="en-AU" sz="2000" b="0" dirty="0">
                          <a:latin typeface="Century Gothic" panose="020B0502020202020204" pitchFamily="34" charset="0"/>
                        </a:rPr>
                        <a:t>to express a difference of opinion or disagreement with a prevailing view or decision.</a:t>
                      </a:r>
                    </a:p>
                  </a:txBody>
                  <a:tcPr/>
                </a:tc>
                <a:extLst>
                  <a:ext uri="{0D108BD9-81ED-4DB2-BD59-A6C34878D82A}">
                    <a16:rowId xmlns:a16="http://schemas.microsoft.com/office/drawing/2014/main" val="3366288665"/>
                  </a:ext>
                </a:extLst>
              </a:tr>
            </a:tbl>
          </a:graphicData>
        </a:graphic>
      </p:graphicFrame>
      <p:sp>
        <p:nvSpPr>
          <p:cNvPr id="10" name="TextBox 9">
            <a:extLst>
              <a:ext uri="{FF2B5EF4-FFF2-40B4-BE49-F238E27FC236}">
                <a16:creationId xmlns:a16="http://schemas.microsoft.com/office/drawing/2014/main" id="{C9955117-4065-4772-B53C-79F70FD2823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
        <p:nvSpPr>
          <p:cNvPr id="11" name="Google Shape;125;p4">
            <a:extLst>
              <a:ext uri="{FF2B5EF4-FFF2-40B4-BE49-F238E27FC236}">
                <a16:creationId xmlns:a16="http://schemas.microsoft.com/office/drawing/2014/main" id="{31030216-FDD4-4D6F-BB34-DBA247F7182E}"/>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180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26" name="Google Shape;126;p4"/>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27" name="Google Shape;127;p4"/>
          <p:cNvSpPr txBox="1"/>
          <p:nvPr/>
        </p:nvSpPr>
        <p:spPr>
          <a:xfrm>
            <a:off x="5840014" y="3089645"/>
            <a:ext cx="4207211"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lvl="0">
              <a:lnSpc>
                <a:spcPct val="90000"/>
              </a:lnSpc>
              <a:buClr>
                <a:schemeClr val="dk1"/>
              </a:buClr>
              <a:buSzPts val="2000"/>
            </a:pPr>
            <a:r>
              <a:rPr lang="en-AU" sz="2000" dirty="0">
                <a:solidFill>
                  <a:schemeClr val="dk1"/>
                </a:solidFill>
                <a:latin typeface="Century Gothic"/>
                <a:ea typeface="Century Gothic"/>
                <a:cs typeface="Century Gothic"/>
                <a:sym typeface="Century Gothic"/>
              </a:rPr>
              <a:t>Although some people </a:t>
            </a:r>
            <a:r>
              <a:rPr lang="en-AU" sz="2000" b="1" dirty="0">
                <a:solidFill>
                  <a:schemeClr val="dk1"/>
                </a:solidFill>
                <a:latin typeface="Century Gothic"/>
                <a:ea typeface="Century Gothic"/>
                <a:cs typeface="Century Gothic"/>
                <a:sym typeface="Century Gothic"/>
              </a:rPr>
              <a:t>object </a:t>
            </a:r>
            <a:r>
              <a:rPr lang="en-AU" sz="2000" dirty="0">
                <a:solidFill>
                  <a:schemeClr val="dk1"/>
                </a:solidFill>
                <a:latin typeface="Century Gothic"/>
                <a:ea typeface="Century Gothic"/>
                <a:cs typeface="Century Gothic"/>
                <a:sym typeface="Century Gothic"/>
              </a:rPr>
              <a:t>to</a:t>
            </a:r>
            <a:r>
              <a:rPr lang="en-AU" sz="2000" b="1" dirty="0">
                <a:solidFill>
                  <a:schemeClr val="dk1"/>
                </a:solidFill>
                <a:latin typeface="Century Gothic"/>
                <a:ea typeface="Century Gothic"/>
                <a:cs typeface="Century Gothic"/>
                <a:sym typeface="Century Gothic"/>
              </a:rPr>
              <a:t> </a:t>
            </a:r>
            <a:r>
              <a:rPr lang="en-AU" sz="2000" dirty="0">
                <a:solidFill>
                  <a:schemeClr val="dk1"/>
                </a:solidFill>
                <a:latin typeface="Century Gothic"/>
                <a:ea typeface="Century Gothic"/>
                <a:cs typeface="Century Gothic"/>
                <a:sym typeface="Century Gothic"/>
              </a:rPr>
              <a:t>children wearing a school uniform, most think that it’s necessary. </a:t>
            </a:r>
            <a:endParaRPr lang="en-AU" sz="2000" dirty="0"/>
          </a:p>
        </p:txBody>
      </p:sp>
      <p:pic>
        <p:nvPicPr>
          <p:cNvPr id="129" name="Google Shape;129;p4" descr="https://cdn3.vectorstock.com/i/1000x1000/77/52/yes-tick-icon-vector-22957752.jpg"/>
          <p:cNvPicPr preferRelativeResize="0"/>
          <p:nvPr/>
        </p:nvPicPr>
        <p:blipFill rotWithShape="1">
          <a:blip r:embed="rId3">
            <a:alphaModFix/>
          </a:blip>
          <a:srcRect b="10582"/>
          <a:stretch/>
        </p:blipFill>
        <p:spPr>
          <a:xfrm>
            <a:off x="7034020" y="2270044"/>
            <a:ext cx="837870" cy="621089"/>
          </a:xfrm>
          <a:prstGeom prst="rect">
            <a:avLst/>
          </a:prstGeom>
          <a:noFill/>
          <a:ln>
            <a:noFill/>
          </a:ln>
        </p:spPr>
      </p:pic>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 sentence </a:t>
            </a:r>
            <a:r>
              <a:rPr lang="en-AU" dirty="0">
                <a:solidFill>
                  <a:schemeClr val="dk1"/>
                </a:solidFill>
                <a:latin typeface="Century Gothic"/>
                <a:ea typeface="Century Gothic"/>
                <a:cs typeface="Century Gothic"/>
                <a:sym typeface="Century Gothic"/>
              </a:rPr>
              <a:t>with an upgraded verb?</a:t>
            </a:r>
            <a:endParaRPr dirty="0"/>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5166200"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a:latin typeface="Century Gothic"/>
                <a:ea typeface="Century Gothic"/>
                <a:cs typeface="Century Gothic"/>
                <a:sym typeface="Century Gothic"/>
              </a:rPr>
              <a:t>VS</a:t>
            </a:r>
            <a:endParaRPr b="1">
              <a:latin typeface="Century Gothic"/>
              <a:ea typeface="Century Gothic"/>
              <a:cs typeface="Century Gothic"/>
              <a:sym typeface="Century Gothic"/>
            </a:endParaRPr>
          </a:p>
        </p:txBody>
      </p:sp>
      <p:sp>
        <p:nvSpPr>
          <p:cNvPr id="136" name="Google Shape;136;p4"/>
          <p:cNvSpPr txBox="1"/>
          <p:nvPr/>
        </p:nvSpPr>
        <p:spPr>
          <a:xfrm>
            <a:off x="474023" y="3169358"/>
            <a:ext cx="4578743"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Although some people don’t believe that children should have to wear a school uniform, most think that it’s necessary. </a:t>
            </a:r>
            <a:endParaRPr dirty="0"/>
          </a:p>
        </p:txBody>
      </p:sp>
      <p:sp>
        <p:nvSpPr>
          <p:cNvPr id="14" name="Google Shape;125;p4">
            <a:extLst>
              <a:ext uri="{FF2B5EF4-FFF2-40B4-BE49-F238E27FC236}">
                <a16:creationId xmlns:a16="http://schemas.microsoft.com/office/drawing/2014/main" id="{EE542E67-7912-4C6F-862C-75787B91F327}"/>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26" name="Google Shape;126;p4"/>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27" name="Google Shape;127;p4"/>
          <p:cNvSpPr txBox="1"/>
          <p:nvPr/>
        </p:nvSpPr>
        <p:spPr>
          <a:xfrm>
            <a:off x="5840014" y="3089645"/>
            <a:ext cx="4207211"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lvl="0">
              <a:lnSpc>
                <a:spcPct val="90000"/>
              </a:lnSpc>
              <a:buClr>
                <a:schemeClr val="dk1"/>
              </a:buClr>
              <a:buSzPts val="2000"/>
            </a:pPr>
            <a:r>
              <a:rPr lang="en-AU" sz="2000" dirty="0">
                <a:solidFill>
                  <a:schemeClr val="dk1"/>
                </a:solidFill>
                <a:latin typeface="Century Gothic"/>
                <a:ea typeface="Century Gothic"/>
                <a:cs typeface="Century Gothic"/>
                <a:sym typeface="Century Gothic"/>
              </a:rPr>
              <a:t>Most climate researchers </a:t>
            </a:r>
            <a:r>
              <a:rPr lang="en-AU" sz="2000" b="1" dirty="0">
                <a:solidFill>
                  <a:schemeClr val="dk1"/>
                </a:solidFill>
                <a:latin typeface="Century Gothic"/>
                <a:ea typeface="Century Gothic"/>
                <a:cs typeface="Century Gothic"/>
                <a:sym typeface="Century Gothic"/>
              </a:rPr>
              <a:t>argue</a:t>
            </a:r>
            <a:r>
              <a:rPr lang="en-AU" sz="2000" dirty="0">
                <a:solidFill>
                  <a:schemeClr val="dk1"/>
                </a:solidFill>
                <a:latin typeface="Century Gothic"/>
                <a:ea typeface="Century Gothic"/>
                <a:cs typeface="Century Gothic"/>
                <a:sym typeface="Century Gothic"/>
              </a:rPr>
              <a:t> that climate change is occurring at a exponential rate and that we must act immediately to save the planet.   </a:t>
            </a:r>
            <a:endParaRPr lang="en-AU" sz="2000" dirty="0"/>
          </a:p>
        </p:txBody>
      </p:sp>
      <p:pic>
        <p:nvPicPr>
          <p:cNvPr id="129" name="Google Shape;129;p4" descr="https://cdn3.vectorstock.com/i/1000x1000/77/52/yes-tick-icon-vector-22957752.jpg"/>
          <p:cNvPicPr preferRelativeResize="0"/>
          <p:nvPr/>
        </p:nvPicPr>
        <p:blipFill rotWithShape="1">
          <a:blip r:embed="rId3">
            <a:alphaModFix/>
          </a:blip>
          <a:srcRect b="10582"/>
          <a:stretch/>
        </p:blipFill>
        <p:spPr>
          <a:xfrm>
            <a:off x="7034020" y="2270044"/>
            <a:ext cx="837870" cy="621089"/>
          </a:xfrm>
          <a:prstGeom prst="rect">
            <a:avLst/>
          </a:prstGeom>
          <a:noFill/>
          <a:ln>
            <a:noFill/>
          </a:ln>
        </p:spPr>
      </p:pic>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5166200"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a:latin typeface="Century Gothic"/>
                <a:ea typeface="Century Gothic"/>
                <a:cs typeface="Century Gothic"/>
                <a:sym typeface="Century Gothic"/>
              </a:rPr>
              <a:t>VS</a:t>
            </a:r>
            <a:endParaRPr b="1">
              <a:latin typeface="Century Gothic"/>
              <a:ea typeface="Century Gothic"/>
              <a:cs typeface="Century Gothic"/>
              <a:sym typeface="Century Gothic"/>
            </a:endParaRPr>
          </a:p>
        </p:txBody>
      </p:sp>
      <p:sp>
        <p:nvSpPr>
          <p:cNvPr id="136" name="Google Shape;136;p4"/>
          <p:cNvSpPr txBox="1"/>
          <p:nvPr/>
        </p:nvSpPr>
        <p:spPr>
          <a:xfrm>
            <a:off x="474023" y="3169358"/>
            <a:ext cx="4578743"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Most climate researchers say that climate change is occurring at a exponential rate and that we must act immediately to save the planet.   </a:t>
            </a:r>
            <a:endParaRPr dirty="0"/>
          </a:p>
        </p:txBody>
      </p:sp>
      <p:sp>
        <p:nvSpPr>
          <p:cNvPr id="14" name="Google Shape;125;p4">
            <a:extLst>
              <a:ext uri="{FF2B5EF4-FFF2-40B4-BE49-F238E27FC236}">
                <a16:creationId xmlns:a16="http://schemas.microsoft.com/office/drawing/2014/main" id="{77D1919D-A2DF-433B-B00F-1A18502CC06F}"/>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
        <p:nvSpPr>
          <p:cNvPr id="15" name="Google Shape;131;p4">
            <a:extLst>
              <a:ext uri="{FF2B5EF4-FFF2-40B4-BE49-F238E27FC236}">
                <a16:creationId xmlns:a16="http://schemas.microsoft.com/office/drawing/2014/main" id="{53FEA1DB-77FE-4682-9784-A6CBD2812B31}"/>
              </a:ext>
            </a:extLst>
          </p:cNvPr>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 sentence </a:t>
            </a:r>
            <a:r>
              <a:rPr lang="en-AU" dirty="0">
                <a:solidFill>
                  <a:schemeClr val="dk1"/>
                </a:solidFill>
                <a:latin typeface="Century Gothic"/>
                <a:ea typeface="Century Gothic"/>
                <a:cs typeface="Century Gothic"/>
                <a:sym typeface="Century Gothic"/>
              </a:rPr>
              <a:t>with an upgraded verb?</a:t>
            </a:r>
            <a:endParaRPr dirty="0"/>
          </a:p>
        </p:txBody>
      </p:sp>
    </p:spTree>
    <p:extLst>
      <p:ext uri="{BB962C8B-B14F-4D97-AF65-F5344CB8AC3E}">
        <p14:creationId xmlns:p14="http://schemas.microsoft.com/office/powerpoint/2010/main" val="20830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59" name="Google Shape;159;p5"/>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FF0000"/>
                </a:solidFill>
                <a:latin typeface="Century Gothic"/>
                <a:ea typeface="Century Gothic"/>
                <a:cs typeface="Century Gothic"/>
                <a:sym typeface="Century Gothic"/>
              </a:rPr>
              <a:t>Non-Examples:</a:t>
            </a:r>
            <a:endParaRPr dirty="0"/>
          </a:p>
        </p:txBody>
      </p:sp>
      <p:sp>
        <p:nvSpPr>
          <p:cNvPr id="160" name="Google Shape;160;p5"/>
          <p:cNvSpPr txBox="1"/>
          <p:nvPr/>
        </p:nvSpPr>
        <p:spPr>
          <a:xfrm>
            <a:off x="258597" y="3330572"/>
            <a:ext cx="11845500" cy="54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Many scientists </a:t>
            </a:r>
            <a:r>
              <a:rPr lang="en-AU" sz="2000" b="1" dirty="0">
                <a:solidFill>
                  <a:schemeClr val="dk1"/>
                </a:solidFill>
                <a:latin typeface="Century Gothic"/>
                <a:ea typeface="Century Gothic"/>
                <a:cs typeface="Century Gothic"/>
                <a:sym typeface="Century Gothic"/>
              </a:rPr>
              <a:t>say</a:t>
            </a:r>
            <a:r>
              <a:rPr lang="en-AU" sz="2000" dirty="0">
                <a:solidFill>
                  <a:schemeClr val="dk1"/>
                </a:solidFill>
                <a:latin typeface="Century Gothic"/>
                <a:ea typeface="Century Gothic"/>
                <a:cs typeface="Century Gothic"/>
                <a:sym typeface="Century Gothic"/>
              </a:rPr>
              <a:t> that UV exposure causes cancer.  </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1" name="Google Shape;161;p5"/>
          <p:cNvSpPr txBox="1"/>
          <p:nvPr/>
        </p:nvSpPr>
        <p:spPr>
          <a:xfrm>
            <a:off x="258600" y="4617726"/>
            <a:ext cx="11845500" cy="63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The students said they didn’t agree with the new school uniform policy.  </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2" name="Google Shape;162;p5"/>
          <p:cNvSpPr txBox="1"/>
          <p:nvPr/>
        </p:nvSpPr>
        <p:spPr>
          <a:xfrm>
            <a:off x="1184987" y="37735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FF0000"/>
                </a:solidFill>
                <a:latin typeface="Century Gothic"/>
                <a:ea typeface="Century Gothic"/>
                <a:cs typeface="Century Gothic"/>
                <a:sym typeface="Century Gothic"/>
              </a:rPr>
              <a:t>This sentence contains a verb but it is NOT an upgraded verb.</a:t>
            </a:r>
            <a:endParaRPr dirty="0"/>
          </a:p>
        </p:txBody>
      </p:sp>
      <p:sp>
        <p:nvSpPr>
          <p:cNvPr id="163" name="Google Shape;163;p5"/>
          <p:cNvSpPr txBox="1"/>
          <p:nvPr/>
        </p:nvSpPr>
        <p:spPr>
          <a:xfrm>
            <a:off x="1207760" y="5413374"/>
            <a:ext cx="8555700" cy="36929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lgn="ctr"/>
            <a:r>
              <a:rPr lang="en-AU" sz="1800" dirty="0">
                <a:solidFill>
                  <a:srgbClr val="FF0000"/>
                </a:solidFill>
                <a:latin typeface="Century Gothic"/>
                <a:ea typeface="Century Gothic"/>
                <a:cs typeface="Century Gothic"/>
                <a:sym typeface="Century Gothic"/>
              </a:rPr>
              <a:t>This sentence contains a verb but it is NOT an upgraded verb.</a:t>
            </a:r>
            <a:endParaRPr lang="en-AU" sz="1800" dirty="0"/>
          </a:p>
        </p:txBody>
      </p:sp>
      <p:pic>
        <p:nvPicPr>
          <p:cNvPr id="164" name="Google Shape;164;p5"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65" name="Google Shape;165;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6" name="Google Shape;166;p5"/>
          <p:cNvSpPr txBox="1"/>
          <p:nvPr/>
        </p:nvSpPr>
        <p:spPr>
          <a:xfrm>
            <a:off x="10203336" y="1141144"/>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Why is this not an example of a sentence with an upgraded verb? </a:t>
            </a:r>
            <a:endParaRPr lang="en-AU"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67" name="Google Shape;167;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68" name="Google Shape;168;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9" name="Google Shape;169;p5"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
        <p:nvSpPr>
          <p:cNvPr id="15" name="Google Shape;125;p4">
            <a:extLst>
              <a:ext uri="{FF2B5EF4-FFF2-40B4-BE49-F238E27FC236}">
                <a16:creationId xmlns:a16="http://schemas.microsoft.com/office/drawing/2014/main" id="{9A821427-6C52-4B90-84D8-1527B6BC17B0}"/>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1000"/>
                                        <p:tgtEl>
                                          <p:spTgt spid="1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10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1000"/>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1000"/>
                                        <p:tgtEl>
                                          <p:spTgt spid="1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6"/>
          <p:cNvSpPr/>
          <p:nvPr/>
        </p:nvSpPr>
        <p:spPr>
          <a:xfrm>
            <a:off x="154900" y="2382550"/>
            <a:ext cx="73371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Underline the upgraded verb in each sentence.</a:t>
            </a:r>
            <a:endParaRPr dirty="0"/>
          </a:p>
        </p:txBody>
      </p:sp>
      <p:sp>
        <p:nvSpPr>
          <p:cNvPr id="176" name="Google Shape;176;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7" name="Google Shape;177;p6"/>
          <p:cNvSpPr txBox="1"/>
          <p:nvPr/>
        </p:nvSpPr>
        <p:spPr>
          <a:xfrm>
            <a:off x="10221800" y="1027753"/>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upgraded </a:t>
            </a:r>
            <a:r>
              <a:rPr lang="en-AU" dirty="0">
                <a:solidFill>
                  <a:schemeClr val="dk1"/>
                </a:solidFill>
                <a:latin typeface="Century Gothic"/>
                <a:ea typeface="Century Gothic"/>
                <a:cs typeface="Century Gothic"/>
                <a:sym typeface="Century Gothic"/>
              </a:rPr>
              <a:t>verb</a:t>
            </a:r>
            <a:r>
              <a:rPr lang="en-AU" sz="1400" dirty="0">
                <a:solidFill>
                  <a:schemeClr val="dk1"/>
                </a:solidFill>
                <a:latin typeface="Century Gothic"/>
                <a:ea typeface="Century Gothic"/>
                <a:cs typeface="Century Gothic"/>
                <a:sym typeface="Century Gothic"/>
              </a:rPr>
              <a:t>? What does it mean?</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78" name="Google Shape;178;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79" name="Google Shape;179;p6"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180" name="Google Shape;180;p6"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181" name="Google Shape;181;p6"/>
          <p:cNvSpPr txBox="1"/>
          <p:nvPr/>
        </p:nvSpPr>
        <p:spPr>
          <a:xfrm>
            <a:off x="154900" y="3044427"/>
            <a:ext cx="115860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Many students oppose the idea of excessive homework as it can lead to stress and lack of free time for other activities.</a:t>
            </a:r>
            <a:endParaRPr sz="2400" dirty="0">
              <a:latin typeface="Century Gothic"/>
              <a:ea typeface="Century Gothic"/>
              <a:cs typeface="Century Gothic"/>
              <a:sym typeface="Century Gothic"/>
            </a:endParaRPr>
          </a:p>
        </p:txBody>
      </p:sp>
      <p:cxnSp>
        <p:nvCxnSpPr>
          <p:cNvPr id="182" name="Google Shape;182;p6"/>
          <p:cNvCxnSpPr>
            <a:cxnSpLocks/>
          </p:cNvCxnSpPr>
          <p:nvPr/>
        </p:nvCxnSpPr>
        <p:spPr>
          <a:xfrm>
            <a:off x="2466606" y="3530084"/>
            <a:ext cx="1133844" cy="0"/>
          </a:xfrm>
          <a:prstGeom prst="straightConnector1">
            <a:avLst/>
          </a:prstGeom>
          <a:noFill/>
          <a:ln w="76200" cap="flat" cmpd="sng">
            <a:solidFill>
              <a:schemeClr val="accent6"/>
            </a:solidFill>
            <a:prstDash val="solid"/>
            <a:round/>
            <a:headEnd type="none" w="med" len="med"/>
            <a:tailEnd type="none" w="med" len="med"/>
          </a:ln>
        </p:spPr>
      </p:cxnSp>
      <p:sp>
        <p:nvSpPr>
          <p:cNvPr id="183" name="Google Shape;183;p6"/>
          <p:cNvSpPr txBox="1"/>
          <p:nvPr/>
        </p:nvSpPr>
        <p:spPr>
          <a:xfrm>
            <a:off x="154899" y="4155165"/>
            <a:ext cx="11317521"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Animal rights advocates argue that we must take stronger measures to protect animals from cruelty and exploitation.</a:t>
            </a:r>
            <a:endParaRPr sz="2400" dirty="0">
              <a:latin typeface="Century Gothic"/>
              <a:ea typeface="Century Gothic"/>
              <a:cs typeface="Century Gothic"/>
              <a:sym typeface="Century Gothic"/>
            </a:endParaRPr>
          </a:p>
        </p:txBody>
      </p:sp>
      <p:cxnSp>
        <p:nvCxnSpPr>
          <p:cNvPr id="184" name="Google Shape;184;p6"/>
          <p:cNvCxnSpPr>
            <a:cxnSpLocks/>
          </p:cNvCxnSpPr>
          <p:nvPr/>
        </p:nvCxnSpPr>
        <p:spPr>
          <a:xfrm>
            <a:off x="3854009" y="4641126"/>
            <a:ext cx="1131412" cy="0"/>
          </a:xfrm>
          <a:prstGeom prst="straightConnector1">
            <a:avLst/>
          </a:prstGeom>
          <a:noFill/>
          <a:ln w="76200" cap="flat" cmpd="sng">
            <a:solidFill>
              <a:schemeClr val="accent6"/>
            </a:solidFill>
            <a:prstDash val="solid"/>
            <a:round/>
            <a:headEnd type="none" w="med" len="med"/>
            <a:tailEnd type="none" w="med" len="med"/>
          </a:ln>
        </p:spPr>
      </p:cxnSp>
      <p:sp>
        <p:nvSpPr>
          <p:cNvPr id="185" name="Google Shape;185;p6"/>
          <p:cNvSpPr txBox="1"/>
          <p:nvPr/>
        </p:nvSpPr>
        <p:spPr>
          <a:xfrm>
            <a:off x="154899" y="5355538"/>
            <a:ext cx="11138412"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The council defends the importance of recycling, emphasising how it can help preserve our planet for future generations</a:t>
            </a:r>
            <a:endParaRPr sz="2400" dirty="0">
              <a:latin typeface="Century Gothic"/>
              <a:ea typeface="Century Gothic"/>
              <a:cs typeface="Century Gothic"/>
              <a:sym typeface="Century Gothic"/>
            </a:endParaRPr>
          </a:p>
        </p:txBody>
      </p:sp>
      <p:cxnSp>
        <p:nvCxnSpPr>
          <p:cNvPr id="186" name="Google Shape;186;p6"/>
          <p:cNvCxnSpPr/>
          <p:nvPr/>
        </p:nvCxnSpPr>
        <p:spPr>
          <a:xfrm>
            <a:off x="2003054" y="5819576"/>
            <a:ext cx="1368600" cy="2100"/>
          </a:xfrm>
          <a:prstGeom prst="straightConnector1">
            <a:avLst/>
          </a:prstGeom>
          <a:noFill/>
          <a:ln w="76200" cap="flat" cmpd="sng">
            <a:solidFill>
              <a:schemeClr val="accent6"/>
            </a:solidFill>
            <a:prstDash val="solid"/>
            <a:round/>
            <a:headEnd type="none" w="med" len="med"/>
            <a:tailEnd type="none" w="med" len="med"/>
          </a:ln>
        </p:spPr>
      </p:cxnSp>
      <p:sp>
        <p:nvSpPr>
          <p:cNvPr id="15" name="Google Shape;125;p4">
            <a:extLst>
              <a:ext uri="{FF2B5EF4-FFF2-40B4-BE49-F238E27FC236}">
                <a16:creationId xmlns:a16="http://schemas.microsoft.com/office/drawing/2014/main" id="{4B2D3CF1-CD7F-499E-87D7-A8F864D063EA}"/>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1000"/>
                                        <p:tgtEl>
                                          <p:spTgt spid="1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1000"/>
                                        <p:tgtEl>
                                          <p:spTgt spid="1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fade">
                                      <p:cBhvr>
                                        <p:cTn id="27" dur="1000"/>
                                        <p:tgtEl>
                                          <p:spTgt spid="1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1000"/>
                                        <p:tgtEl>
                                          <p:spTgt spid="1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
                                        </p:tgtEl>
                                        <p:attrNameLst>
                                          <p:attrName>style.visibility</p:attrName>
                                        </p:attrNameLst>
                                      </p:cBhvr>
                                      <p:to>
                                        <p:strVal val="visible"/>
                                      </p:to>
                                    </p:set>
                                    <p:animEffect transition="in" filter="fade">
                                      <p:cBhvr>
                                        <p:cTn id="37" dur="1000"/>
                                        <p:tgtEl>
                                          <p:spTgt spid="1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fade">
                                      <p:cBhvr>
                                        <p:cTn id="4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1349</Words>
  <Application>Microsoft Office PowerPoint</Application>
  <PresentationFormat>Widescreen</PresentationFormat>
  <Paragraphs>151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Noto Sans Symbols</vt:lpstr>
      <vt:lpstr>Arial Rounded</vt:lpstr>
      <vt:lpstr>Calibri</vt:lpstr>
      <vt:lpstr>Quattrocento Sans</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5</cp:revision>
  <dcterms:created xsi:type="dcterms:W3CDTF">2021-08-04T08:19:39Z</dcterms:created>
  <dcterms:modified xsi:type="dcterms:W3CDTF">2023-09-28T07:37:53Z</dcterms:modified>
</cp:coreProperties>
</file>