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8"/>
  </p:notesMasterIdLst>
  <p:sldIdLst>
    <p:sldId id="256" r:id="rId2"/>
    <p:sldId id="257" r:id="rId3"/>
    <p:sldId id="258" r:id="rId4"/>
    <p:sldId id="270" r:id="rId5"/>
    <p:sldId id="271" r:id="rId6"/>
    <p:sldId id="259" r:id="rId7"/>
    <p:sldId id="278" r:id="rId8"/>
    <p:sldId id="261" r:id="rId9"/>
    <p:sldId id="262" r:id="rId10"/>
    <p:sldId id="263" r:id="rId11"/>
    <p:sldId id="265" r:id="rId12"/>
    <p:sldId id="273" r:id="rId13"/>
    <p:sldId id="275" r:id="rId14"/>
    <p:sldId id="276" r:id="rId15"/>
    <p:sldId id="277" r:id="rId16"/>
    <p:sldId id="268" r:id="rId17"/>
  </p:sldIdLst>
  <p:sldSz cx="12192000" cy="6858000"/>
  <p:notesSz cx="6858000" cy="9144000"/>
  <p:embeddedFontLst>
    <p:embeddedFont>
      <p:font typeface="Calibri" panose="020F0502020204030204" pitchFamily="34" charset="0"/>
      <p:regular r:id="rId19"/>
      <p:bold r:id="rId20"/>
      <p:italic r:id="rId21"/>
      <p:boldItalic r:id="rId22"/>
    </p:embeddedFont>
    <p:embeddedFont>
      <p:font typeface="Century Gothic" panose="020B0502020202020204" pitchFamily="34" charset="0"/>
      <p:regular r:id="rId23"/>
      <p:bold r:id="rId24"/>
      <p:italic r:id="rId25"/>
      <p:boldItalic r:id="rId26"/>
    </p:embeddedFont>
    <p:embeddedFont>
      <p:font typeface="Quattrocento Sans" panose="020B0502050000020003" pitchFamily="34"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3840">
          <p15:clr>
            <a:srgbClr val="000000"/>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3" roundtripDataSignature="AMtx7mjmvGUWNNuvo6BO3YysGEO0GpgYM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04" autoAdjust="0"/>
    <p:restoredTop sz="94660"/>
  </p:normalViewPr>
  <p:slideViewPr>
    <p:cSldViewPr snapToGrid="0">
      <p:cViewPr varScale="1">
        <p:scale>
          <a:sx n="81" d="100"/>
          <a:sy n="81" d="100"/>
        </p:scale>
        <p:origin x="744" y="6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1" name="Google Shape;191;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3" name="Google Shape;22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3" name="Google Shape;22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309777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3" name="Google Shape;22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850613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3" name="Google Shape;22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378146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3" name="Google Shape;22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128862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3" name="Google Shape;273;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1" name="Google Shape;91;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5" name="Google Shape;11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2" name="Google Shape;12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044269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2" name="Google Shape;12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753174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2" name="Google Shape;12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2" name="Google Shape;12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722651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2" name="Google Shape;17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1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entury Gothic"/>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1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3"/>
        <p:cNvGrpSpPr/>
        <p:nvPr/>
      </p:nvGrpSpPr>
      <p:grpSpPr>
        <a:xfrm>
          <a:off x="0" y="0"/>
          <a:ext cx="0" cy="0"/>
          <a:chOff x="0" y="0"/>
          <a:chExt cx="0" cy="0"/>
        </a:xfrm>
      </p:grpSpPr>
      <p:sp>
        <p:nvSpPr>
          <p:cNvPr id="64" name="Google Shape;64;p2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entury Gothic"/>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28"/>
          <p:cNvSpPr>
            <a:spLocks noGrp="1"/>
          </p:cNvSpPr>
          <p:nvPr>
            <p:ph type="pic" idx="2"/>
          </p:nvPr>
        </p:nvSpPr>
        <p:spPr>
          <a:xfrm>
            <a:off x="5183188" y="987425"/>
            <a:ext cx="6172200" cy="4873625"/>
          </a:xfrm>
          <a:prstGeom prst="rect">
            <a:avLst/>
          </a:prstGeom>
          <a:noFill/>
          <a:ln>
            <a:noFill/>
          </a:ln>
        </p:spPr>
      </p:sp>
      <p:sp>
        <p:nvSpPr>
          <p:cNvPr id="66" name="Google Shape;66;p2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7" name="Google Shape;67;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0"/>
        <p:cNvGrpSpPr/>
        <p:nvPr/>
      </p:nvGrpSpPr>
      <p:grpSpPr>
        <a:xfrm>
          <a:off x="0" y="0"/>
          <a:ext cx="0" cy="0"/>
          <a:chOff x="0" y="0"/>
          <a:chExt cx="0" cy="0"/>
        </a:xfrm>
      </p:grpSpPr>
      <p:sp>
        <p:nvSpPr>
          <p:cNvPr id="71" name="Google Shape;71;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29"/>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3" name="Google Shape;73;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6"/>
        <p:cNvGrpSpPr/>
        <p:nvPr/>
      </p:nvGrpSpPr>
      <p:grpSpPr>
        <a:xfrm>
          <a:off x="0" y="0"/>
          <a:ext cx="0" cy="0"/>
          <a:chOff x="0" y="0"/>
          <a:chExt cx="0" cy="0"/>
        </a:xfrm>
      </p:grpSpPr>
      <p:sp>
        <p:nvSpPr>
          <p:cNvPr id="77" name="Google Shape;77;p30"/>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 name="Google Shape;78;p3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Conceptual Understanding">
  <p:cSld name="1_Conceptual Understanding">
    <p:spTree>
      <p:nvGrpSpPr>
        <p:cNvPr id="1" name="Shape 82"/>
        <p:cNvGrpSpPr/>
        <p:nvPr/>
      </p:nvGrpSpPr>
      <p:grpSpPr>
        <a:xfrm>
          <a:off x="0" y="0"/>
          <a:ext cx="0" cy="0"/>
          <a:chOff x="0" y="0"/>
          <a:chExt cx="0" cy="0"/>
        </a:xfrm>
      </p:grpSpPr>
      <p:sp>
        <p:nvSpPr>
          <p:cNvPr id="83" name="Google Shape;83;p31"/>
          <p:cNvSpPr txBox="1">
            <a:spLocks noGrp="1"/>
          </p:cNvSpPr>
          <p:nvPr>
            <p:ph type="body" idx="1"/>
          </p:nvPr>
        </p:nvSpPr>
        <p:spPr>
          <a:xfrm>
            <a:off x="154907" y="766354"/>
            <a:ext cx="11845504" cy="5904410"/>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Clr>
                <a:schemeClr val="dk1"/>
              </a:buClr>
              <a:buSzPts val="2000"/>
              <a:buChar char="•"/>
              <a:defRPr sz="2000">
                <a:latin typeface="Century Gothic"/>
                <a:ea typeface="Century Gothic"/>
                <a:cs typeface="Century Gothic"/>
                <a:sym typeface="Century Gothic"/>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2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nceptual Understanding">
  <p:cSld name="Conceptual Understanding">
    <p:spTree>
      <p:nvGrpSpPr>
        <p:cNvPr id="1" name="Shape 23"/>
        <p:cNvGrpSpPr/>
        <p:nvPr/>
      </p:nvGrpSpPr>
      <p:grpSpPr>
        <a:xfrm>
          <a:off x="0" y="0"/>
          <a:ext cx="0" cy="0"/>
          <a:chOff x="0" y="0"/>
          <a:chExt cx="0" cy="0"/>
        </a:xfrm>
      </p:grpSpPr>
      <p:sp>
        <p:nvSpPr>
          <p:cNvPr id="24" name="Google Shape;24;p21"/>
          <p:cNvSpPr txBox="1">
            <a:spLocks noGrp="1"/>
          </p:cNvSpPr>
          <p:nvPr>
            <p:ph type="body" idx="1"/>
          </p:nvPr>
        </p:nvSpPr>
        <p:spPr>
          <a:xfrm>
            <a:off x="154907" y="766354"/>
            <a:ext cx="11845504" cy="5904410"/>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Clr>
                <a:schemeClr val="dk1"/>
              </a:buClr>
              <a:buSzPts val="2000"/>
              <a:buChar char="•"/>
              <a:defRPr sz="2000">
                <a:latin typeface="Century Gothic"/>
                <a:ea typeface="Century Gothic"/>
                <a:cs typeface="Century Gothic"/>
                <a:sym typeface="Century Gothic"/>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5"/>
        <p:cNvGrpSpPr/>
        <p:nvPr/>
      </p:nvGrpSpPr>
      <p:grpSpPr>
        <a:xfrm>
          <a:off x="0" y="0"/>
          <a:ext cx="0" cy="0"/>
          <a:chOff x="0" y="0"/>
          <a:chExt cx="0" cy="0"/>
        </a:xfrm>
      </p:grpSpPr>
      <p:sp>
        <p:nvSpPr>
          <p:cNvPr id="26" name="Google Shape;26;p2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entury Gothic"/>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2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8" name="Google Shape;28;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1"/>
        <p:cNvGrpSpPr/>
        <p:nvPr/>
      </p:nvGrpSpPr>
      <p:grpSpPr>
        <a:xfrm>
          <a:off x="0" y="0"/>
          <a:ext cx="0" cy="0"/>
          <a:chOff x="0" y="0"/>
          <a:chExt cx="0" cy="0"/>
        </a:xfrm>
      </p:grpSpPr>
      <p:sp>
        <p:nvSpPr>
          <p:cNvPr id="32" name="Google Shape;32;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2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2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8"/>
        <p:cNvGrpSpPr/>
        <p:nvPr/>
      </p:nvGrpSpPr>
      <p:grpSpPr>
        <a:xfrm>
          <a:off x="0" y="0"/>
          <a:ext cx="0" cy="0"/>
          <a:chOff x="0" y="0"/>
          <a:chExt cx="0" cy="0"/>
        </a:xfrm>
      </p:grpSpPr>
      <p:sp>
        <p:nvSpPr>
          <p:cNvPr id="39" name="Google Shape;39;p24"/>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24"/>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24"/>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24"/>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24"/>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7"/>
        <p:cNvGrpSpPr/>
        <p:nvPr/>
      </p:nvGrpSpPr>
      <p:grpSpPr>
        <a:xfrm>
          <a:off x="0" y="0"/>
          <a:ext cx="0" cy="0"/>
          <a:chOff x="0" y="0"/>
          <a:chExt cx="0" cy="0"/>
        </a:xfrm>
      </p:grpSpPr>
      <p:sp>
        <p:nvSpPr>
          <p:cNvPr id="48" name="Google Shape;48;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
        <p:nvSpPr>
          <p:cNvPr id="53" name="Google Shape;53;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6"/>
        <p:cNvGrpSpPr/>
        <p:nvPr/>
      </p:nvGrpSpPr>
      <p:grpSpPr>
        <a:xfrm>
          <a:off x="0" y="0"/>
          <a:ext cx="0" cy="0"/>
          <a:chOff x="0" y="0"/>
          <a:chExt cx="0" cy="0"/>
        </a:xfrm>
      </p:grpSpPr>
      <p:sp>
        <p:nvSpPr>
          <p:cNvPr id="57" name="Google Shape;57;p2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entury Gothic"/>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27"/>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9" name="Google Shape;59;p2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0" name="Google Shape;60;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entury Gothic"/>
              <a:buNone/>
              <a:defRPr sz="4400" b="0" i="0" u="none" strike="noStrike" cap="none">
                <a:solidFill>
                  <a:schemeClr val="dk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entury Gothic"/>
                <a:ea typeface="Century Gothic"/>
                <a:cs typeface="Century Gothic"/>
                <a:sym typeface="Century Gothic"/>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entury Gothic"/>
                <a:ea typeface="Century Gothic"/>
                <a:cs typeface="Century Gothic"/>
                <a:sym typeface="Century Gothic"/>
              </a:defRPr>
            </a:lvl1pPr>
            <a:lvl2pPr marL="0" marR="0" lvl="1" indent="0" algn="r" rtl="0">
              <a:spcBef>
                <a:spcPts val="0"/>
              </a:spcBef>
              <a:buNone/>
              <a:defRPr sz="1200" b="0" i="0" u="none" strike="noStrike" cap="none">
                <a:solidFill>
                  <a:srgbClr val="888888"/>
                </a:solidFill>
                <a:latin typeface="Century Gothic"/>
                <a:ea typeface="Century Gothic"/>
                <a:cs typeface="Century Gothic"/>
                <a:sym typeface="Century Gothic"/>
              </a:defRPr>
            </a:lvl2pPr>
            <a:lvl3pPr marL="0" marR="0" lvl="2" indent="0" algn="r" rtl="0">
              <a:spcBef>
                <a:spcPts val="0"/>
              </a:spcBef>
              <a:buNone/>
              <a:defRPr sz="1200" b="0" i="0" u="none" strike="noStrike" cap="none">
                <a:solidFill>
                  <a:srgbClr val="888888"/>
                </a:solidFill>
                <a:latin typeface="Century Gothic"/>
                <a:ea typeface="Century Gothic"/>
                <a:cs typeface="Century Gothic"/>
                <a:sym typeface="Century Gothic"/>
              </a:defRPr>
            </a:lvl3pPr>
            <a:lvl4pPr marL="0" marR="0" lvl="3" indent="0" algn="r" rtl="0">
              <a:spcBef>
                <a:spcPts val="0"/>
              </a:spcBef>
              <a:buNone/>
              <a:defRPr sz="1200" b="0" i="0" u="none" strike="noStrike" cap="none">
                <a:solidFill>
                  <a:srgbClr val="888888"/>
                </a:solidFill>
                <a:latin typeface="Century Gothic"/>
                <a:ea typeface="Century Gothic"/>
                <a:cs typeface="Century Gothic"/>
                <a:sym typeface="Century Gothic"/>
              </a:defRPr>
            </a:lvl4pPr>
            <a:lvl5pPr marL="0" marR="0" lvl="4" indent="0" algn="r" rtl="0">
              <a:spcBef>
                <a:spcPts val="0"/>
              </a:spcBef>
              <a:buNone/>
              <a:defRPr sz="1200" b="0" i="0" u="none" strike="noStrike" cap="none">
                <a:solidFill>
                  <a:srgbClr val="888888"/>
                </a:solidFill>
                <a:latin typeface="Century Gothic"/>
                <a:ea typeface="Century Gothic"/>
                <a:cs typeface="Century Gothic"/>
                <a:sym typeface="Century Gothic"/>
              </a:defRPr>
            </a:lvl5pPr>
            <a:lvl6pPr marL="0" marR="0" lvl="5" indent="0" algn="r" rtl="0">
              <a:spcBef>
                <a:spcPts val="0"/>
              </a:spcBef>
              <a:buNone/>
              <a:defRPr sz="1200" b="0" i="0" u="none" strike="noStrike" cap="none">
                <a:solidFill>
                  <a:srgbClr val="888888"/>
                </a:solidFill>
                <a:latin typeface="Century Gothic"/>
                <a:ea typeface="Century Gothic"/>
                <a:cs typeface="Century Gothic"/>
                <a:sym typeface="Century Gothic"/>
              </a:defRPr>
            </a:lvl6pPr>
            <a:lvl7pPr marL="0" marR="0" lvl="6" indent="0" algn="r" rtl="0">
              <a:spcBef>
                <a:spcPts val="0"/>
              </a:spcBef>
              <a:buNone/>
              <a:defRPr sz="1200" b="0" i="0" u="none" strike="noStrike" cap="none">
                <a:solidFill>
                  <a:srgbClr val="888888"/>
                </a:solidFill>
                <a:latin typeface="Century Gothic"/>
                <a:ea typeface="Century Gothic"/>
                <a:cs typeface="Century Gothic"/>
                <a:sym typeface="Century Gothic"/>
              </a:defRPr>
            </a:lvl7pPr>
            <a:lvl8pPr marL="0" marR="0" lvl="7" indent="0" algn="r" rtl="0">
              <a:spcBef>
                <a:spcPts val="0"/>
              </a:spcBef>
              <a:buNone/>
              <a:defRPr sz="1200" b="0" i="0" u="none" strike="noStrike" cap="none">
                <a:solidFill>
                  <a:srgbClr val="888888"/>
                </a:solidFill>
                <a:latin typeface="Century Gothic"/>
                <a:ea typeface="Century Gothic"/>
                <a:cs typeface="Century Gothic"/>
                <a:sym typeface="Century Gothic"/>
              </a:defRPr>
            </a:lvl8pPr>
            <a:lvl9pPr marL="0" marR="0" lvl="8" indent="0" algn="r" rtl="0">
              <a:spcBef>
                <a:spcPts val="0"/>
              </a:spcBef>
              <a:buNone/>
              <a:defRPr sz="1200" b="0" i="0" u="none" strike="noStrike" cap="none">
                <a:solidFill>
                  <a:srgbClr val="888888"/>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AU"/>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1.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1.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1.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1.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1.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0.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0.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0.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1.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txBox="1">
            <a:spLocks noGrp="1"/>
          </p:cNvSpPr>
          <p:nvPr>
            <p:ph type="subTitle" idx="1"/>
          </p:nvPr>
        </p:nvSpPr>
        <p:spPr>
          <a:xfrm>
            <a:off x="1561323" y="1773238"/>
            <a:ext cx="9144000" cy="3190648"/>
          </a:xfrm>
          <a:prstGeom prst="rect">
            <a:avLst/>
          </a:prstGeom>
          <a:solidFill>
            <a:srgbClr val="00B050"/>
          </a:solidFill>
          <a:ln w="9525" cap="flat" cmpd="sng">
            <a:solidFill>
              <a:schemeClr val="dk1"/>
            </a:solidFill>
            <a:prstDash val="solid"/>
            <a:round/>
            <a:headEnd type="none" w="sm" len="sm"/>
            <a:tailEnd type="none" w="sm" len="sm"/>
          </a:ln>
        </p:spPr>
        <p:txBody>
          <a:bodyPr spcFirstLastPara="1" wrap="square" lIns="91425" tIns="45700" rIns="91425" bIns="45700" anchor="t" anchorCtr="0">
            <a:normAutofit fontScale="92500" lnSpcReduction="20000"/>
          </a:bodyPr>
          <a:lstStyle/>
          <a:p>
            <a:pPr marL="0" lvl="0" indent="0" algn="l" rtl="0">
              <a:lnSpc>
                <a:spcPct val="90000"/>
              </a:lnSpc>
              <a:spcBef>
                <a:spcPts val="0"/>
              </a:spcBef>
              <a:spcAft>
                <a:spcPts val="0"/>
              </a:spcAft>
              <a:buClr>
                <a:schemeClr val="dk1"/>
              </a:buClr>
              <a:buSzPts val="2400"/>
              <a:buNone/>
            </a:pPr>
            <a:r>
              <a:rPr lang="en-AU" b="1" dirty="0"/>
              <a:t>Year</a:t>
            </a:r>
            <a:r>
              <a:rPr lang="en-AU" b="1"/>
              <a:t>: 5-6</a:t>
            </a:r>
            <a:endParaRPr dirty="0"/>
          </a:p>
          <a:p>
            <a:pPr marL="0" lvl="0" indent="0" algn="l" rtl="0">
              <a:lnSpc>
                <a:spcPct val="90000"/>
              </a:lnSpc>
              <a:spcBef>
                <a:spcPts val="1000"/>
              </a:spcBef>
              <a:spcAft>
                <a:spcPts val="0"/>
              </a:spcAft>
              <a:buClr>
                <a:schemeClr val="dk1"/>
              </a:buClr>
              <a:buSzPts val="2400"/>
              <a:buNone/>
            </a:pPr>
            <a:endParaRPr dirty="0"/>
          </a:p>
          <a:p>
            <a:pPr marL="0" lvl="0" indent="0" algn="l" rtl="0">
              <a:lnSpc>
                <a:spcPct val="90000"/>
              </a:lnSpc>
              <a:spcBef>
                <a:spcPts val="1000"/>
              </a:spcBef>
              <a:spcAft>
                <a:spcPts val="0"/>
              </a:spcAft>
              <a:buClr>
                <a:schemeClr val="dk1"/>
              </a:buClr>
              <a:buSzPts val="2400"/>
              <a:buNone/>
            </a:pPr>
            <a:r>
              <a:rPr lang="en-AU" b="1" dirty="0"/>
              <a:t>Term: 4</a:t>
            </a:r>
            <a:endParaRPr dirty="0"/>
          </a:p>
          <a:p>
            <a:pPr marL="0" lvl="0" indent="0" algn="l" rtl="0">
              <a:lnSpc>
                <a:spcPct val="90000"/>
              </a:lnSpc>
              <a:spcBef>
                <a:spcPts val="1000"/>
              </a:spcBef>
              <a:spcAft>
                <a:spcPts val="0"/>
              </a:spcAft>
              <a:buClr>
                <a:schemeClr val="dk1"/>
              </a:buClr>
              <a:buSzPts val="2400"/>
              <a:buNone/>
            </a:pPr>
            <a:endParaRPr dirty="0"/>
          </a:p>
          <a:p>
            <a:pPr marL="0" lvl="0" indent="0" algn="l" rtl="0">
              <a:lnSpc>
                <a:spcPct val="90000"/>
              </a:lnSpc>
              <a:spcBef>
                <a:spcPts val="1000"/>
              </a:spcBef>
              <a:spcAft>
                <a:spcPts val="0"/>
              </a:spcAft>
              <a:buClr>
                <a:schemeClr val="dk1"/>
              </a:buClr>
              <a:buSzPts val="2400"/>
              <a:buNone/>
            </a:pPr>
            <a:r>
              <a:rPr lang="en-AU" b="1" dirty="0"/>
              <a:t>Objective: </a:t>
            </a:r>
            <a:r>
              <a:rPr lang="en-AU" dirty="0"/>
              <a:t>Upgrade verbs to add weight/strength to an argument.</a:t>
            </a:r>
            <a:endParaRPr dirty="0"/>
          </a:p>
          <a:p>
            <a:pPr marL="0" lvl="0" indent="0" algn="l" rtl="0">
              <a:lnSpc>
                <a:spcPct val="90000"/>
              </a:lnSpc>
              <a:spcBef>
                <a:spcPts val="1000"/>
              </a:spcBef>
              <a:spcAft>
                <a:spcPts val="0"/>
              </a:spcAft>
              <a:buClr>
                <a:schemeClr val="dk1"/>
              </a:buClr>
              <a:buSzPts val="2400"/>
              <a:buNone/>
            </a:pPr>
            <a:endParaRPr dirty="0"/>
          </a:p>
          <a:p>
            <a:pPr marL="0" lvl="0" indent="0" algn="l" rtl="0">
              <a:lnSpc>
                <a:spcPct val="90000"/>
              </a:lnSpc>
              <a:spcBef>
                <a:spcPts val="1000"/>
              </a:spcBef>
              <a:spcAft>
                <a:spcPts val="0"/>
              </a:spcAft>
              <a:buClr>
                <a:schemeClr val="dk1"/>
              </a:buClr>
              <a:buSzPts val="2400"/>
              <a:buNone/>
            </a:pPr>
            <a:r>
              <a:rPr lang="en-AU" b="1" dirty="0"/>
              <a:t>Author: </a:t>
            </a:r>
            <a:r>
              <a:rPr lang="en-AU" dirty="0"/>
              <a:t>Stephanie Le Lievre, Hayley Howard, Nicole Page &amp; Michelle Thomas</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7"/>
          <p:cNvSpPr txBox="1">
            <a:spLocks noGrp="1"/>
          </p:cNvSpPr>
          <p:nvPr>
            <p:ph type="body" idx="1"/>
          </p:nvPr>
        </p:nvSpPr>
        <p:spPr>
          <a:xfrm>
            <a:off x="191899" y="714736"/>
            <a:ext cx="9941100" cy="57267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AU" dirty="0">
                <a:latin typeface="Century Gothic"/>
                <a:ea typeface="Century Gothic"/>
                <a:cs typeface="Century Gothic"/>
                <a:sym typeface="Century Gothic"/>
              </a:rPr>
              <a:t>What sentences contains upgraded </a:t>
            </a:r>
            <a:r>
              <a:rPr lang="en-AU" dirty="0"/>
              <a:t>nouns for people who agree/disagree?</a:t>
            </a:r>
            <a:r>
              <a:rPr lang="en-AU" dirty="0">
                <a:latin typeface="Century Gothic"/>
                <a:ea typeface="Century Gothic"/>
                <a:cs typeface="Century Gothic"/>
                <a:sym typeface="Century Gothic"/>
              </a:rPr>
              <a:t> </a:t>
            </a:r>
            <a:endParaRPr dirty="0"/>
          </a:p>
          <a:p>
            <a:pPr marL="228600" lvl="0" indent="-50800" algn="l" rtl="0">
              <a:lnSpc>
                <a:spcPct val="90000"/>
              </a:lnSpc>
              <a:spcBef>
                <a:spcPts val="1000"/>
              </a:spcBef>
              <a:spcAft>
                <a:spcPts val="0"/>
              </a:spcAft>
              <a:buClr>
                <a:schemeClr val="dk1"/>
              </a:buClr>
              <a:buSzPts val="2800"/>
              <a:buNone/>
            </a:pPr>
            <a:endParaRPr sz="2000" dirty="0">
              <a:latin typeface="Century Gothic"/>
              <a:ea typeface="Century Gothic"/>
              <a:cs typeface="Century Gothic"/>
              <a:sym typeface="Century Gothic"/>
            </a:endParaRPr>
          </a:p>
          <a:p>
            <a:pPr marL="514350" lvl="0" indent="-514350" algn="l" rtl="0">
              <a:lnSpc>
                <a:spcPct val="90000"/>
              </a:lnSpc>
              <a:spcBef>
                <a:spcPts val="1000"/>
              </a:spcBef>
              <a:spcAft>
                <a:spcPts val="0"/>
              </a:spcAft>
              <a:buClr>
                <a:schemeClr val="dk1"/>
              </a:buClr>
              <a:buSzPts val="2400"/>
              <a:buFont typeface="Calibri"/>
              <a:buAutoNum type="alphaLcParenR"/>
            </a:pPr>
            <a:r>
              <a:rPr lang="en-AU" sz="2000" dirty="0"/>
              <a:t>Some students criticise the quality of school lunches, pointing out that healthier and more diverse options would improve students' nutrition.</a:t>
            </a:r>
          </a:p>
          <a:p>
            <a:pPr marL="514350" lvl="0" indent="-514350" algn="l" rtl="0">
              <a:lnSpc>
                <a:spcPct val="90000"/>
              </a:lnSpc>
              <a:spcBef>
                <a:spcPts val="1000"/>
              </a:spcBef>
              <a:spcAft>
                <a:spcPts val="0"/>
              </a:spcAft>
              <a:buClr>
                <a:schemeClr val="dk1"/>
              </a:buClr>
              <a:buSzPts val="2400"/>
              <a:buFont typeface="Calibri"/>
              <a:buAutoNum type="alphaLcParenR"/>
            </a:pPr>
            <a:endParaRPr lang="en-AU" sz="2000" dirty="0"/>
          </a:p>
          <a:p>
            <a:pPr marL="514350" lvl="0" indent="-514350" algn="l" rtl="0">
              <a:lnSpc>
                <a:spcPct val="90000"/>
              </a:lnSpc>
              <a:spcBef>
                <a:spcPts val="1000"/>
              </a:spcBef>
              <a:spcAft>
                <a:spcPts val="0"/>
              </a:spcAft>
              <a:buClr>
                <a:schemeClr val="dk1"/>
              </a:buClr>
              <a:buSzPts val="2400"/>
              <a:buFont typeface="Calibri"/>
              <a:buAutoNum type="alphaLcParenR"/>
            </a:pPr>
            <a:r>
              <a:rPr lang="en-AU" sz="2000" dirty="0"/>
              <a:t>Young gamers often oppose strict video game restrictions, arguing that responsible gaming can coexist with fun and entertainment.</a:t>
            </a:r>
          </a:p>
          <a:p>
            <a:pPr marL="514350" lvl="0" indent="-514350" algn="l" rtl="0">
              <a:lnSpc>
                <a:spcPct val="90000"/>
              </a:lnSpc>
              <a:spcBef>
                <a:spcPts val="1000"/>
              </a:spcBef>
              <a:spcAft>
                <a:spcPts val="0"/>
              </a:spcAft>
              <a:buClr>
                <a:schemeClr val="dk1"/>
              </a:buClr>
              <a:buSzPts val="2400"/>
              <a:buFont typeface="Calibri"/>
              <a:buAutoNum type="alphaLcParenR"/>
            </a:pPr>
            <a:endParaRPr lang="en-AU" sz="2000" dirty="0"/>
          </a:p>
          <a:p>
            <a:pPr marL="514350" lvl="0" indent="-514350" algn="l" rtl="0">
              <a:lnSpc>
                <a:spcPct val="90000"/>
              </a:lnSpc>
              <a:spcBef>
                <a:spcPts val="1000"/>
              </a:spcBef>
              <a:spcAft>
                <a:spcPts val="0"/>
              </a:spcAft>
              <a:buClr>
                <a:schemeClr val="dk1"/>
              </a:buClr>
              <a:buSzPts val="2400"/>
              <a:buFont typeface="Calibri"/>
              <a:buAutoNum type="alphaLcParenR"/>
            </a:pPr>
            <a:r>
              <a:rPr lang="en-AU" sz="2000" dirty="0"/>
              <a:t>The students said they didn’t agree with the homework .</a:t>
            </a:r>
          </a:p>
          <a:p>
            <a:pPr marL="514350" lvl="0" indent="-514350" algn="l" rtl="0">
              <a:lnSpc>
                <a:spcPct val="90000"/>
              </a:lnSpc>
              <a:spcBef>
                <a:spcPts val="1000"/>
              </a:spcBef>
              <a:spcAft>
                <a:spcPts val="0"/>
              </a:spcAft>
              <a:buClr>
                <a:schemeClr val="dk1"/>
              </a:buClr>
              <a:buSzPts val="2400"/>
              <a:buFont typeface="Calibri"/>
              <a:buAutoNum type="alphaLcParenR"/>
            </a:pPr>
            <a:endParaRPr lang="en-AU" sz="2000" dirty="0"/>
          </a:p>
          <a:p>
            <a:pPr marL="514350" lvl="0" indent="-514350" algn="l" rtl="0">
              <a:lnSpc>
                <a:spcPct val="90000"/>
              </a:lnSpc>
              <a:spcBef>
                <a:spcPts val="1000"/>
              </a:spcBef>
              <a:spcAft>
                <a:spcPts val="0"/>
              </a:spcAft>
              <a:buClr>
                <a:schemeClr val="dk1"/>
              </a:buClr>
              <a:buSzPts val="2400"/>
              <a:buFont typeface="Calibri"/>
              <a:buAutoNum type="alphaLcParenR"/>
            </a:pPr>
            <a:r>
              <a:rPr lang="en-AU" sz="2000" dirty="0"/>
              <a:t>Environmental activists say the expansion of recycling programs are crucial in reducing waste and conserving resources.</a:t>
            </a:r>
            <a:endParaRPr sz="2000" dirty="0"/>
          </a:p>
          <a:p>
            <a:pPr marL="514350" lvl="0" indent="-336550" algn="l" rtl="0">
              <a:lnSpc>
                <a:spcPct val="90000"/>
              </a:lnSpc>
              <a:spcBef>
                <a:spcPts val="1000"/>
              </a:spcBef>
              <a:spcAft>
                <a:spcPts val="0"/>
              </a:spcAft>
              <a:buClr>
                <a:schemeClr val="dk1"/>
              </a:buClr>
              <a:buSzPts val="2800"/>
              <a:buFont typeface="Calibri"/>
              <a:buNone/>
            </a:pPr>
            <a:endParaRPr dirty="0">
              <a:solidFill>
                <a:srgbClr val="333333"/>
              </a:solidFill>
              <a:latin typeface="Century Gothic"/>
              <a:ea typeface="Century Gothic"/>
              <a:cs typeface="Century Gothic"/>
              <a:sym typeface="Century Gothic"/>
            </a:endParaRPr>
          </a:p>
          <a:p>
            <a:pPr marL="514350" lvl="0" indent="-336550" algn="l" rtl="0">
              <a:lnSpc>
                <a:spcPct val="90000"/>
              </a:lnSpc>
              <a:spcBef>
                <a:spcPts val="1000"/>
              </a:spcBef>
              <a:spcAft>
                <a:spcPts val="0"/>
              </a:spcAft>
              <a:buClr>
                <a:schemeClr val="dk1"/>
              </a:buClr>
              <a:buSzPts val="2800"/>
              <a:buFont typeface="Calibri"/>
              <a:buNone/>
            </a:pPr>
            <a:endParaRPr b="1" dirty="0">
              <a:latin typeface="Arial Rounded"/>
              <a:ea typeface="Arial Rounded"/>
              <a:cs typeface="Arial Rounded"/>
              <a:sym typeface="Arial Rounded"/>
            </a:endParaRPr>
          </a:p>
        </p:txBody>
      </p:sp>
      <p:sp>
        <p:nvSpPr>
          <p:cNvPr id="194" name="Google Shape;194;p7"/>
          <p:cNvSpPr txBox="1"/>
          <p:nvPr/>
        </p:nvSpPr>
        <p:spPr>
          <a:xfrm>
            <a:off x="0" y="-1"/>
            <a:ext cx="3600450" cy="369332"/>
          </a:xfrm>
          <a:prstGeom prst="rect">
            <a:avLst/>
          </a:prstGeom>
          <a:solidFill>
            <a:srgbClr val="00B05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1">
                <a:solidFill>
                  <a:schemeClr val="lt1"/>
                </a:solidFill>
                <a:latin typeface="Century Gothic"/>
                <a:ea typeface="Century Gothic"/>
                <a:cs typeface="Century Gothic"/>
                <a:sym typeface="Century Gothic"/>
              </a:rPr>
              <a:t>Hinge Point Question</a:t>
            </a:r>
            <a:endParaRPr/>
          </a:p>
        </p:txBody>
      </p:sp>
      <p:pic>
        <p:nvPicPr>
          <p:cNvPr id="196" name="Google Shape;196;p7" descr="https://cdn3.vectorstock.com/i/1000x1000/77/52/yes-tick-icon-vector-22957752.jpg"/>
          <p:cNvPicPr preferRelativeResize="0"/>
          <p:nvPr/>
        </p:nvPicPr>
        <p:blipFill rotWithShape="1">
          <a:blip r:embed="rId3">
            <a:alphaModFix/>
          </a:blip>
          <a:srcRect b="10582"/>
          <a:stretch/>
        </p:blipFill>
        <p:spPr>
          <a:xfrm>
            <a:off x="9701952" y="2314866"/>
            <a:ext cx="395901" cy="293470"/>
          </a:xfrm>
          <a:prstGeom prst="rect">
            <a:avLst/>
          </a:prstGeom>
          <a:noFill/>
          <a:ln>
            <a:noFill/>
          </a:ln>
        </p:spPr>
      </p:pic>
      <p:pic>
        <p:nvPicPr>
          <p:cNvPr id="197" name="Google Shape;197;p7" descr="See the source image"/>
          <p:cNvPicPr preferRelativeResize="0"/>
          <p:nvPr/>
        </p:nvPicPr>
        <p:blipFill rotWithShape="1">
          <a:blip r:embed="rId4">
            <a:alphaModFix/>
          </a:blip>
          <a:srcRect l="50750"/>
          <a:stretch/>
        </p:blipFill>
        <p:spPr>
          <a:xfrm>
            <a:off x="9840518" y="4150915"/>
            <a:ext cx="350327" cy="320689"/>
          </a:xfrm>
          <a:prstGeom prst="rect">
            <a:avLst/>
          </a:prstGeom>
          <a:noFill/>
          <a:ln>
            <a:noFill/>
          </a:ln>
        </p:spPr>
      </p:pic>
      <p:pic>
        <p:nvPicPr>
          <p:cNvPr id="198" name="Google Shape;198;p7" descr="https://cdn3.vectorstock.com/i/1000x1000/77/52/yes-tick-icon-vector-22957752.jpg"/>
          <p:cNvPicPr preferRelativeResize="0"/>
          <p:nvPr/>
        </p:nvPicPr>
        <p:blipFill rotWithShape="1">
          <a:blip r:embed="rId3">
            <a:alphaModFix/>
          </a:blip>
          <a:srcRect b="10582"/>
          <a:stretch/>
        </p:blipFill>
        <p:spPr>
          <a:xfrm>
            <a:off x="9794944" y="3313063"/>
            <a:ext cx="395901" cy="293470"/>
          </a:xfrm>
          <a:prstGeom prst="rect">
            <a:avLst/>
          </a:prstGeom>
          <a:noFill/>
          <a:ln>
            <a:noFill/>
          </a:ln>
        </p:spPr>
      </p:pic>
      <p:pic>
        <p:nvPicPr>
          <p:cNvPr id="199" name="Google Shape;199;p7" descr="See the source image"/>
          <p:cNvPicPr preferRelativeResize="0"/>
          <p:nvPr/>
        </p:nvPicPr>
        <p:blipFill rotWithShape="1">
          <a:blip r:embed="rId4">
            <a:alphaModFix/>
          </a:blip>
          <a:srcRect l="50750"/>
          <a:stretch/>
        </p:blipFill>
        <p:spPr>
          <a:xfrm>
            <a:off x="10317437" y="5289745"/>
            <a:ext cx="350327" cy="320689"/>
          </a:xfrm>
          <a:prstGeom prst="rect">
            <a:avLst/>
          </a:prstGeom>
          <a:noFill/>
          <a:ln>
            <a:noFill/>
          </a:ln>
        </p:spPr>
      </p:pic>
      <p:pic>
        <p:nvPicPr>
          <p:cNvPr id="200" name="Google Shape;200;p7" descr="Icon&#10;&#10;Description automatically generated"/>
          <p:cNvPicPr preferRelativeResize="0"/>
          <p:nvPr/>
        </p:nvPicPr>
        <p:blipFill rotWithShape="1">
          <a:blip r:embed="rId5">
            <a:alphaModFix/>
          </a:blip>
          <a:srcRect/>
          <a:stretch/>
        </p:blipFill>
        <p:spPr>
          <a:xfrm>
            <a:off x="10190845" y="89736"/>
            <a:ext cx="674079" cy="674079"/>
          </a:xfrm>
          <a:prstGeom prst="rect">
            <a:avLst/>
          </a:prstGeom>
          <a:noFill/>
          <a:ln>
            <a:noFill/>
          </a:ln>
        </p:spPr>
      </p:pic>
      <p:pic>
        <p:nvPicPr>
          <p:cNvPr id="201" name="Google Shape;201;p7" descr="Logo, icon&#10;&#10;Description automatically generated"/>
          <p:cNvPicPr preferRelativeResize="0"/>
          <p:nvPr/>
        </p:nvPicPr>
        <p:blipFill rotWithShape="1">
          <a:blip r:embed="rId6">
            <a:alphaModFix/>
          </a:blip>
          <a:srcRect/>
          <a:stretch/>
        </p:blipFill>
        <p:spPr>
          <a:xfrm>
            <a:off x="10976594" y="89736"/>
            <a:ext cx="674078" cy="67407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9"/>
          <p:cNvSpPr txBox="1"/>
          <p:nvPr/>
        </p:nvSpPr>
        <p:spPr>
          <a:xfrm>
            <a:off x="256975" y="3739100"/>
            <a:ext cx="11441400" cy="2062063"/>
          </a:xfrm>
          <a:prstGeom prst="rect">
            <a:avLst/>
          </a:prstGeom>
          <a:noFill/>
          <a:ln>
            <a:noFill/>
          </a:ln>
        </p:spPr>
        <p:txBody>
          <a:bodyPr spcFirstLastPara="1" wrap="square" lIns="91425" tIns="45700" rIns="91425" bIns="45700" anchor="t" anchorCtr="0">
            <a:spAutoFit/>
          </a:bodyPr>
          <a:lstStyle/>
          <a:p>
            <a:pPr lvl="0"/>
            <a:r>
              <a:rPr lang="en-AU" sz="3200" dirty="0">
                <a:solidFill>
                  <a:schemeClr val="dk1"/>
                </a:solidFill>
                <a:latin typeface="Century Gothic"/>
                <a:ea typeface="Century Gothic"/>
                <a:cs typeface="Century Gothic"/>
                <a:sym typeface="Century Gothic"/>
              </a:rPr>
              <a:t>Several parents and teachers __________ the school uniform policy, </a:t>
            </a:r>
            <a:r>
              <a:rPr lang="en-AU" sz="3200" b="1" dirty="0">
                <a:solidFill>
                  <a:schemeClr val="dk1"/>
                </a:solidFill>
                <a:latin typeface="Century Gothic"/>
                <a:ea typeface="Century Gothic"/>
                <a:cs typeface="Century Gothic"/>
                <a:sym typeface="Century Gothic"/>
              </a:rPr>
              <a:t>believing</a:t>
            </a:r>
            <a:r>
              <a:rPr lang="en-AU" sz="3200" dirty="0">
                <a:solidFill>
                  <a:schemeClr val="dk1"/>
                </a:solidFill>
                <a:latin typeface="Century Gothic"/>
                <a:ea typeface="Century Gothic"/>
                <a:cs typeface="Century Gothic"/>
                <a:sym typeface="Century Gothic"/>
              </a:rPr>
              <a:t> that it fosters a sense of equality among students and minimises distractions in the classroom</a:t>
            </a:r>
            <a:r>
              <a:rPr lang="en-AU" sz="3200" b="1" dirty="0">
                <a:solidFill>
                  <a:schemeClr val="dk1"/>
                </a:solidFill>
                <a:latin typeface="Century Gothic"/>
                <a:ea typeface="Century Gothic"/>
                <a:cs typeface="Century Gothic"/>
                <a:sym typeface="Century Gothic"/>
              </a:rPr>
              <a:t>.</a:t>
            </a:r>
            <a:endParaRPr dirty="0"/>
          </a:p>
        </p:txBody>
      </p:sp>
      <p:sp>
        <p:nvSpPr>
          <p:cNvPr id="227" name="Google Shape;227;p9"/>
          <p:cNvSpPr txBox="1"/>
          <p:nvPr/>
        </p:nvSpPr>
        <p:spPr>
          <a:xfrm>
            <a:off x="0" y="-1"/>
            <a:ext cx="3600450" cy="369332"/>
          </a:xfrm>
          <a:prstGeom prst="rect">
            <a:avLst/>
          </a:prstGeom>
          <a:solidFill>
            <a:srgbClr val="00B05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1">
                <a:solidFill>
                  <a:schemeClr val="lt1"/>
                </a:solidFill>
                <a:latin typeface="Century Gothic"/>
                <a:ea typeface="Century Gothic"/>
                <a:cs typeface="Century Gothic"/>
                <a:sym typeface="Century Gothic"/>
              </a:rPr>
              <a:t>Skill development: I do</a:t>
            </a:r>
            <a:endParaRPr/>
          </a:p>
        </p:txBody>
      </p:sp>
      <p:pic>
        <p:nvPicPr>
          <p:cNvPr id="230" name="Google Shape;230;p9" descr="Logo, icon&#10;&#10;Description automatically generated"/>
          <p:cNvPicPr preferRelativeResize="0"/>
          <p:nvPr/>
        </p:nvPicPr>
        <p:blipFill rotWithShape="1">
          <a:blip r:embed="rId3">
            <a:alphaModFix/>
          </a:blip>
          <a:srcRect/>
          <a:stretch/>
        </p:blipFill>
        <p:spPr>
          <a:xfrm>
            <a:off x="11327210" y="69145"/>
            <a:ext cx="674078" cy="674078"/>
          </a:xfrm>
          <a:prstGeom prst="rect">
            <a:avLst/>
          </a:prstGeom>
          <a:noFill/>
          <a:ln>
            <a:noFill/>
          </a:ln>
        </p:spPr>
      </p:pic>
      <p:pic>
        <p:nvPicPr>
          <p:cNvPr id="231" name="Google Shape;231;p9" descr="Icon&#10;&#10;Description automatically generated"/>
          <p:cNvPicPr preferRelativeResize="0"/>
          <p:nvPr/>
        </p:nvPicPr>
        <p:blipFill rotWithShape="1">
          <a:blip r:embed="rId4">
            <a:alphaModFix/>
          </a:blip>
          <a:srcRect/>
          <a:stretch/>
        </p:blipFill>
        <p:spPr>
          <a:xfrm>
            <a:off x="9755685" y="69145"/>
            <a:ext cx="674079" cy="674079"/>
          </a:xfrm>
          <a:prstGeom prst="rect">
            <a:avLst/>
          </a:prstGeom>
          <a:noFill/>
          <a:ln>
            <a:noFill/>
          </a:ln>
        </p:spPr>
      </p:pic>
      <p:pic>
        <p:nvPicPr>
          <p:cNvPr id="232" name="Google Shape;232;p9" descr="Icon&#10;&#10;Description automatically generated"/>
          <p:cNvPicPr preferRelativeResize="0"/>
          <p:nvPr/>
        </p:nvPicPr>
        <p:blipFill rotWithShape="1">
          <a:blip r:embed="rId5">
            <a:alphaModFix/>
          </a:blip>
          <a:srcRect/>
          <a:stretch/>
        </p:blipFill>
        <p:spPr>
          <a:xfrm>
            <a:off x="10523590" y="69145"/>
            <a:ext cx="674078" cy="674078"/>
          </a:xfrm>
          <a:prstGeom prst="rect">
            <a:avLst/>
          </a:prstGeom>
          <a:noFill/>
          <a:ln>
            <a:noFill/>
          </a:ln>
        </p:spPr>
      </p:pic>
      <p:sp>
        <p:nvSpPr>
          <p:cNvPr id="233" name="Google Shape;233;p9"/>
          <p:cNvSpPr txBox="1"/>
          <p:nvPr/>
        </p:nvSpPr>
        <p:spPr>
          <a:xfrm>
            <a:off x="256975" y="1747004"/>
            <a:ext cx="2901900" cy="523200"/>
          </a:xfrm>
          <a:prstGeom prst="rect">
            <a:avLst/>
          </a:prstGeom>
          <a:noFill/>
          <a:ln w="38100" cap="flat" cmpd="sng">
            <a:solidFill>
              <a:srgbClr val="FFC00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AU" sz="2800" dirty="0">
                <a:solidFill>
                  <a:srgbClr val="00B050"/>
                </a:solidFill>
                <a:latin typeface="Century Gothic"/>
                <a:ea typeface="Century Gothic"/>
                <a:cs typeface="Century Gothic"/>
                <a:sym typeface="Century Gothic"/>
              </a:rPr>
              <a:t>defend</a:t>
            </a:r>
            <a:endParaRPr sz="1800" dirty="0">
              <a:solidFill>
                <a:srgbClr val="00B050"/>
              </a:solidFill>
              <a:latin typeface="Century Gothic"/>
              <a:ea typeface="Century Gothic"/>
              <a:cs typeface="Century Gothic"/>
              <a:sym typeface="Century Gothic"/>
            </a:endParaRPr>
          </a:p>
        </p:txBody>
      </p:sp>
      <p:sp>
        <p:nvSpPr>
          <p:cNvPr id="234" name="Google Shape;234;p9"/>
          <p:cNvSpPr txBox="1"/>
          <p:nvPr/>
        </p:nvSpPr>
        <p:spPr>
          <a:xfrm>
            <a:off x="3474908" y="1747004"/>
            <a:ext cx="2800200" cy="523200"/>
          </a:xfrm>
          <a:prstGeom prst="rect">
            <a:avLst/>
          </a:prstGeom>
          <a:noFill/>
          <a:ln w="38100" cap="flat" cmpd="sng">
            <a:solidFill>
              <a:srgbClr val="FFC00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AU" sz="2800" dirty="0">
                <a:solidFill>
                  <a:srgbClr val="FF0000"/>
                </a:solidFill>
                <a:latin typeface="Century Gothic"/>
                <a:ea typeface="Century Gothic"/>
                <a:cs typeface="Century Gothic"/>
                <a:sym typeface="Century Gothic"/>
              </a:rPr>
              <a:t>oppose </a:t>
            </a:r>
            <a:endParaRPr sz="1800" dirty="0">
              <a:solidFill>
                <a:srgbClr val="FF0000"/>
              </a:solidFill>
              <a:latin typeface="Century Gothic"/>
              <a:ea typeface="Century Gothic"/>
              <a:cs typeface="Century Gothic"/>
              <a:sym typeface="Century Gothic"/>
            </a:endParaRPr>
          </a:p>
        </p:txBody>
      </p:sp>
      <p:sp>
        <p:nvSpPr>
          <p:cNvPr id="236" name="Google Shape;236;p9"/>
          <p:cNvSpPr txBox="1"/>
          <p:nvPr/>
        </p:nvSpPr>
        <p:spPr>
          <a:xfrm>
            <a:off x="6371391" y="3754592"/>
            <a:ext cx="1999611" cy="523180"/>
          </a:xfrm>
          <a:prstGeom prst="rect">
            <a:avLst/>
          </a:prstGeom>
          <a:noFill/>
          <a:ln w="38100" cap="flat" cmpd="sng">
            <a:solidFill>
              <a:srgbClr val="FFC00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AU" sz="2800" dirty="0">
                <a:solidFill>
                  <a:srgbClr val="00B050"/>
                </a:solidFill>
                <a:latin typeface="Century Gothic"/>
                <a:ea typeface="Century Gothic"/>
                <a:cs typeface="Century Gothic"/>
                <a:sym typeface="Century Gothic"/>
              </a:rPr>
              <a:t>defend</a:t>
            </a:r>
            <a:endParaRPr sz="1800" dirty="0">
              <a:solidFill>
                <a:srgbClr val="00B050"/>
              </a:solidFill>
              <a:latin typeface="Century Gothic"/>
              <a:ea typeface="Century Gothic"/>
              <a:cs typeface="Century Gothic"/>
              <a:sym typeface="Century Gothic"/>
            </a:endParaRPr>
          </a:p>
        </p:txBody>
      </p:sp>
      <p:sp>
        <p:nvSpPr>
          <p:cNvPr id="15" name="Google Shape;228;p9">
            <a:extLst>
              <a:ext uri="{FF2B5EF4-FFF2-40B4-BE49-F238E27FC236}">
                <a16:creationId xmlns:a16="http://schemas.microsoft.com/office/drawing/2014/main" id="{3B8F4550-63D4-44DD-B797-E42425746744}"/>
              </a:ext>
            </a:extLst>
          </p:cNvPr>
          <p:cNvSpPr/>
          <p:nvPr/>
        </p:nvSpPr>
        <p:spPr>
          <a:xfrm>
            <a:off x="132950" y="418432"/>
            <a:ext cx="9045900" cy="1015622"/>
          </a:xfrm>
          <a:prstGeom prst="rect">
            <a:avLst/>
          </a:prstGeom>
          <a:solidFill>
            <a:schemeClr val="lt1"/>
          </a:solidFill>
          <a:ln w="38100"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marL="457200" marR="0" lvl="0" indent="-457200" algn="l" rtl="0">
              <a:spcBef>
                <a:spcPts val="0"/>
              </a:spcBef>
              <a:spcAft>
                <a:spcPts val="0"/>
              </a:spcAft>
              <a:buClr>
                <a:schemeClr val="dk1"/>
              </a:buClr>
              <a:buSzPts val="2000"/>
              <a:buFont typeface="Calibri"/>
              <a:buAutoNum type="arabicPeriod"/>
            </a:pPr>
            <a:r>
              <a:rPr lang="en-AU" sz="2000" dirty="0">
                <a:solidFill>
                  <a:schemeClr val="dk1"/>
                </a:solidFill>
                <a:latin typeface="Century Gothic"/>
                <a:ea typeface="Century Gothic"/>
                <a:cs typeface="Century Gothic"/>
                <a:sym typeface="Century Gothic"/>
              </a:rPr>
              <a:t>Choose an upgraded verb to fit the sentence.</a:t>
            </a:r>
            <a:endParaRPr sz="2000" dirty="0">
              <a:solidFill>
                <a:schemeClr val="dk1"/>
              </a:solidFill>
              <a:latin typeface="Century Gothic"/>
              <a:ea typeface="Century Gothic"/>
              <a:cs typeface="Century Gothic"/>
              <a:sym typeface="Century Gothic"/>
            </a:endParaRPr>
          </a:p>
          <a:p>
            <a:pPr marL="457200" marR="0" lvl="0" indent="-457200" algn="l" rtl="0">
              <a:spcBef>
                <a:spcPts val="0"/>
              </a:spcBef>
              <a:spcAft>
                <a:spcPts val="0"/>
              </a:spcAft>
              <a:buClr>
                <a:schemeClr val="dk1"/>
              </a:buClr>
              <a:buSzPts val="2000"/>
              <a:buFont typeface="Century Gothic"/>
              <a:buAutoNum type="arabicPeriod"/>
            </a:pPr>
            <a:r>
              <a:rPr lang="en-AU" sz="2000" dirty="0">
                <a:solidFill>
                  <a:schemeClr val="dk1"/>
                </a:solidFill>
                <a:latin typeface="Century Gothic"/>
                <a:ea typeface="Century Gothic"/>
                <a:cs typeface="Century Gothic"/>
                <a:sym typeface="Century Gothic"/>
              </a:rPr>
              <a:t>Finish the sentence.</a:t>
            </a:r>
            <a:endParaRPr sz="2000" dirty="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endParaRPr sz="2000" dirty="0">
              <a:solidFill>
                <a:schemeClr val="dk1"/>
              </a:solidFill>
              <a:latin typeface="Century Gothic"/>
              <a:ea typeface="Century Gothic"/>
              <a:cs typeface="Century Gothic"/>
              <a:sym typeface="Century Gothic"/>
            </a:endParaRPr>
          </a:p>
        </p:txBody>
      </p:sp>
      <p:sp>
        <p:nvSpPr>
          <p:cNvPr id="16" name="Google Shape;229;p9">
            <a:extLst>
              <a:ext uri="{FF2B5EF4-FFF2-40B4-BE49-F238E27FC236}">
                <a16:creationId xmlns:a16="http://schemas.microsoft.com/office/drawing/2014/main" id="{BBC43A6D-4554-47A9-9D83-EF13E1573051}"/>
              </a:ext>
            </a:extLst>
          </p:cNvPr>
          <p:cNvSpPr txBox="1"/>
          <p:nvPr/>
        </p:nvSpPr>
        <p:spPr>
          <a:xfrm>
            <a:off x="10203300" y="952668"/>
            <a:ext cx="1988700" cy="1600398"/>
          </a:xfrm>
          <a:prstGeom prst="rect">
            <a:avLst/>
          </a:prstGeom>
          <a:solidFill>
            <a:srgbClr val="79FF9C"/>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400" b="1" dirty="0">
                <a:solidFill>
                  <a:schemeClr val="dk1"/>
                </a:solidFill>
                <a:latin typeface="Century Gothic"/>
                <a:ea typeface="Century Gothic"/>
                <a:cs typeface="Century Gothic"/>
                <a:sym typeface="Century Gothic"/>
              </a:rPr>
              <a:t>CFU:</a:t>
            </a:r>
            <a:endParaRPr dirty="0"/>
          </a:p>
          <a:p>
            <a:pPr marL="285750" marR="0" lvl="0" indent="-285750" algn="l" rtl="0">
              <a:spcBef>
                <a:spcPts val="0"/>
              </a:spcBef>
              <a:spcAft>
                <a:spcPts val="0"/>
              </a:spcAft>
              <a:buClr>
                <a:schemeClr val="dk1"/>
              </a:buClr>
              <a:buSzPts val="1400"/>
              <a:buFont typeface="Arial"/>
              <a:buChar char="•"/>
            </a:pPr>
            <a:r>
              <a:rPr lang="en-AU" sz="1400" dirty="0">
                <a:solidFill>
                  <a:schemeClr val="dk1"/>
                </a:solidFill>
                <a:latin typeface="Century Gothic"/>
                <a:ea typeface="Century Gothic"/>
                <a:cs typeface="Century Gothic"/>
                <a:sym typeface="Century Gothic"/>
              </a:rPr>
              <a:t>Why did you select that verb? What does it imply about the opinion of the people?</a:t>
            </a:r>
            <a:endParaRPr lang="en-AU" dirty="0">
              <a:solidFill>
                <a:schemeClr val="dk1"/>
              </a:solidFill>
              <a:latin typeface="Century Gothic"/>
              <a:ea typeface="Century Gothic"/>
              <a:cs typeface="Century Gothic"/>
              <a:sym typeface="Century Gothic"/>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9"/>
          <p:cNvSpPr txBox="1"/>
          <p:nvPr/>
        </p:nvSpPr>
        <p:spPr>
          <a:xfrm>
            <a:off x="256975" y="3739100"/>
            <a:ext cx="11441400" cy="1569620"/>
          </a:xfrm>
          <a:prstGeom prst="rect">
            <a:avLst/>
          </a:prstGeom>
          <a:noFill/>
          <a:ln>
            <a:noFill/>
          </a:ln>
        </p:spPr>
        <p:txBody>
          <a:bodyPr spcFirstLastPara="1" wrap="square" lIns="91425" tIns="45700" rIns="91425" bIns="45700" anchor="t" anchorCtr="0">
            <a:spAutoFit/>
          </a:bodyPr>
          <a:lstStyle/>
          <a:p>
            <a:pPr lvl="0"/>
            <a:r>
              <a:rPr lang="en-AU" sz="3200" dirty="0">
                <a:solidFill>
                  <a:schemeClr val="dk1"/>
                </a:solidFill>
                <a:latin typeface="Century Gothic"/>
                <a:ea typeface="Century Gothic"/>
                <a:cs typeface="Century Gothic"/>
                <a:sym typeface="Century Gothic"/>
              </a:rPr>
              <a:t>While some parents and educators support the school uniform policy, there are also those who ___________ it as they believe it restricts students' freedom of expression.</a:t>
            </a:r>
            <a:endParaRPr dirty="0"/>
          </a:p>
        </p:txBody>
      </p:sp>
      <p:sp>
        <p:nvSpPr>
          <p:cNvPr id="227" name="Google Shape;227;p9"/>
          <p:cNvSpPr txBox="1"/>
          <p:nvPr/>
        </p:nvSpPr>
        <p:spPr>
          <a:xfrm>
            <a:off x="0" y="-1"/>
            <a:ext cx="3600450" cy="369332"/>
          </a:xfrm>
          <a:prstGeom prst="rect">
            <a:avLst/>
          </a:prstGeom>
          <a:solidFill>
            <a:srgbClr val="00B05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1" dirty="0">
                <a:solidFill>
                  <a:schemeClr val="lt1"/>
                </a:solidFill>
                <a:latin typeface="Century Gothic"/>
                <a:ea typeface="Century Gothic"/>
                <a:cs typeface="Century Gothic"/>
                <a:sym typeface="Century Gothic"/>
              </a:rPr>
              <a:t>Skill development: We do</a:t>
            </a:r>
            <a:endParaRPr dirty="0"/>
          </a:p>
        </p:txBody>
      </p:sp>
      <p:sp>
        <p:nvSpPr>
          <p:cNvPr id="233" name="Google Shape;233;p9"/>
          <p:cNvSpPr txBox="1"/>
          <p:nvPr/>
        </p:nvSpPr>
        <p:spPr>
          <a:xfrm>
            <a:off x="256975" y="1751619"/>
            <a:ext cx="2901900" cy="523200"/>
          </a:xfrm>
          <a:prstGeom prst="rect">
            <a:avLst/>
          </a:prstGeom>
          <a:noFill/>
          <a:ln w="38100" cap="flat" cmpd="sng">
            <a:solidFill>
              <a:srgbClr val="FFC00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AU" sz="2800" dirty="0">
                <a:solidFill>
                  <a:srgbClr val="00B050"/>
                </a:solidFill>
                <a:latin typeface="Century Gothic"/>
                <a:ea typeface="Century Gothic"/>
                <a:cs typeface="Century Gothic"/>
                <a:sym typeface="Century Gothic"/>
              </a:rPr>
              <a:t>defend</a:t>
            </a:r>
            <a:endParaRPr sz="1800" dirty="0">
              <a:solidFill>
                <a:srgbClr val="00B050"/>
              </a:solidFill>
              <a:latin typeface="Century Gothic"/>
              <a:ea typeface="Century Gothic"/>
              <a:cs typeface="Century Gothic"/>
              <a:sym typeface="Century Gothic"/>
            </a:endParaRPr>
          </a:p>
        </p:txBody>
      </p:sp>
      <p:sp>
        <p:nvSpPr>
          <p:cNvPr id="234" name="Google Shape;234;p9"/>
          <p:cNvSpPr txBox="1"/>
          <p:nvPr/>
        </p:nvSpPr>
        <p:spPr>
          <a:xfrm>
            <a:off x="3445159" y="1751619"/>
            <a:ext cx="2800200" cy="523200"/>
          </a:xfrm>
          <a:prstGeom prst="rect">
            <a:avLst/>
          </a:prstGeom>
          <a:noFill/>
          <a:ln w="38100" cap="flat" cmpd="sng">
            <a:solidFill>
              <a:srgbClr val="FFC00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AU" sz="2800" dirty="0">
                <a:solidFill>
                  <a:srgbClr val="FF0000"/>
                </a:solidFill>
                <a:latin typeface="Century Gothic"/>
                <a:ea typeface="Century Gothic"/>
                <a:cs typeface="Century Gothic"/>
                <a:sym typeface="Century Gothic"/>
              </a:rPr>
              <a:t>oppose</a:t>
            </a:r>
            <a:endParaRPr sz="1800" dirty="0">
              <a:solidFill>
                <a:srgbClr val="FF0000"/>
              </a:solidFill>
              <a:latin typeface="Century Gothic"/>
              <a:ea typeface="Century Gothic"/>
              <a:cs typeface="Century Gothic"/>
              <a:sym typeface="Century Gothic"/>
            </a:endParaRPr>
          </a:p>
        </p:txBody>
      </p:sp>
      <p:sp>
        <p:nvSpPr>
          <p:cNvPr id="236" name="Google Shape;236;p9"/>
          <p:cNvSpPr txBox="1"/>
          <p:nvPr/>
        </p:nvSpPr>
        <p:spPr>
          <a:xfrm>
            <a:off x="8268388" y="4262320"/>
            <a:ext cx="2443622" cy="523180"/>
          </a:xfrm>
          <a:prstGeom prst="rect">
            <a:avLst/>
          </a:prstGeom>
          <a:noFill/>
          <a:ln w="38100" cap="flat" cmpd="sng">
            <a:solidFill>
              <a:srgbClr val="FFC00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AU" sz="2800" dirty="0">
                <a:solidFill>
                  <a:srgbClr val="FF0000"/>
                </a:solidFill>
                <a:latin typeface="Century Gothic"/>
                <a:ea typeface="Century Gothic"/>
                <a:cs typeface="Century Gothic"/>
                <a:sym typeface="Century Gothic"/>
              </a:rPr>
              <a:t>oppose</a:t>
            </a:r>
            <a:endParaRPr sz="1800" dirty="0">
              <a:solidFill>
                <a:srgbClr val="FF0000"/>
              </a:solidFill>
              <a:latin typeface="Century Gothic"/>
              <a:ea typeface="Century Gothic"/>
              <a:cs typeface="Century Gothic"/>
              <a:sym typeface="Century Gothic"/>
            </a:endParaRPr>
          </a:p>
        </p:txBody>
      </p:sp>
      <p:pic>
        <p:nvPicPr>
          <p:cNvPr id="17" name="Google Shape;242;p10" descr="Logo, icon&#10;&#10;Description automatically generated">
            <a:extLst>
              <a:ext uri="{FF2B5EF4-FFF2-40B4-BE49-F238E27FC236}">
                <a16:creationId xmlns:a16="http://schemas.microsoft.com/office/drawing/2014/main" id="{9728588F-7CC6-4D4C-A40B-FD4EE1C998BA}"/>
              </a:ext>
            </a:extLst>
          </p:cNvPr>
          <p:cNvPicPr preferRelativeResize="0"/>
          <p:nvPr/>
        </p:nvPicPr>
        <p:blipFill rotWithShape="1">
          <a:blip r:embed="rId3">
            <a:alphaModFix/>
          </a:blip>
          <a:srcRect/>
          <a:stretch/>
        </p:blipFill>
        <p:spPr>
          <a:xfrm>
            <a:off x="11327210" y="69145"/>
            <a:ext cx="674078" cy="674078"/>
          </a:xfrm>
          <a:prstGeom prst="rect">
            <a:avLst/>
          </a:prstGeom>
          <a:noFill/>
          <a:ln>
            <a:noFill/>
          </a:ln>
        </p:spPr>
      </p:pic>
      <p:pic>
        <p:nvPicPr>
          <p:cNvPr id="18" name="Google Shape;243;p10" descr="Icon&#10;&#10;Description automatically generated">
            <a:extLst>
              <a:ext uri="{FF2B5EF4-FFF2-40B4-BE49-F238E27FC236}">
                <a16:creationId xmlns:a16="http://schemas.microsoft.com/office/drawing/2014/main" id="{E5ADECD5-A8FF-444A-859B-4B23745BB9B5}"/>
              </a:ext>
            </a:extLst>
          </p:cNvPr>
          <p:cNvPicPr preferRelativeResize="0"/>
          <p:nvPr/>
        </p:nvPicPr>
        <p:blipFill rotWithShape="1">
          <a:blip r:embed="rId4">
            <a:alphaModFix/>
          </a:blip>
          <a:srcRect/>
          <a:stretch/>
        </p:blipFill>
        <p:spPr>
          <a:xfrm>
            <a:off x="10523589" y="99539"/>
            <a:ext cx="674079" cy="674079"/>
          </a:xfrm>
          <a:prstGeom prst="rect">
            <a:avLst/>
          </a:prstGeom>
          <a:noFill/>
          <a:ln>
            <a:noFill/>
          </a:ln>
        </p:spPr>
      </p:pic>
      <p:pic>
        <p:nvPicPr>
          <p:cNvPr id="19" name="Google Shape;244;p10" descr="Icon&#10;&#10;Description automatically generated">
            <a:extLst>
              <a:ext uri="{FF2B5EF4-FFF2-40B4-BE49-F238E27FC236}">
                <a16:creationId xmlns:a16="http://schemas.microsoft.com/office/drawing/2014/main" id="{F25CDF63-2388-4D8C-B82D-AE23731C508D}"/>
              </a:ext>
            </a:extLst>
          </p:cNvPr>
          <p:cNvPicPr preferRelativeResize="0"/>
          <p:nvPr/>
        </p:nvPicPr>
        <p:blipFill rotWithShape="1">
          <a:blip r:embed="rId5">
            <a:alphaModFix/>
          </a:blip>
          <a:srcRect/>
          <a:stretch/>
        </p:blipFill>
        <p:spPr>
          <a:xfrm>
            <a:off x="8958342" y="110605"/>
            <a:ext cx="674079" cy="674079"/>
          </a:xfrm>
          <a:prstGeom prst="rect">
            <a:avLst/>
          </a:prstGeom>
          <a:noFill/>
          <a:ln>
            <a:noFill/>
          </a:ln>
        </p:spPr>
      </p:pic>
      <p:pic>
        <p:nvPicPr>
          <p:cNvPr id="20" name="Google Shape;245;p10" descr="Icon&#10;&#10;Description automatically generated">
            <a:extLst>
              <a:ext uri="{FF2B5EF4-FFF2-40B4-BE49-F238E27FC236}">
                <a16:creationId xmlns:a16="http://schemas.microsoft.com/office/drawing/2014/main" id="{B6BA2877-7789-4B13-B80D-F09F405216D1}"/>
              </a:ext>
            </a:extLst>
          </p:cNvPr>
          <p:cNvPicPr preferRelativeResize="0"/>
          <p:nvPr/>
        </p:nvPicPr>
        <p:blipFill rotWithShape="1">
          <a:blip r:embed="rId6">
            <a:alphaModFix/>
          </a:blip>
          <a:srcRect/>
          <a:stretch/>
        </p:blipFill>
        <p:spPr>
          <a:xfrm>
            <a:off x="9719969" y="81393"/>
            <a:ext cx="674078" cy="674078"/>
          </a:xfrm>
          <a:prstGeom prst="rect">
            <a:avLst/>
          </a:prstGeom>
          <a:noFill/>
          <a:ln>
            <a:noFill/>
          </a:ln>
        </p:spPr>
      </p:pic>
      <p:sp>
        <p:nvSpPr>
          <p:cNvPr id="13" name="Google Shape;228;p9">
            <a:extLst>
              <a:ext uri="{FF2B5EF4-FFF2-40B4-BE49-F238E27FC236}">
                <a16:creationId xmlns:a16="http://schemas.microsoft.com/office/drawing/2014/main" id="{16BA86B0-7968-4F57-8C18-6936423C0072}"/>
              </a:ext>
            </a:extLst>
          </p:cNvPr>
          <p:cNvSpPr/>
          <p:nvPr/>
        </p:nvSpPr>
        <p:spPr>
          <a:xfrm>
            <a:off x="132950" y="418432"/>
            <a:ext cx="9045900" cy="1015622"/>
          </a:xfrm>
          <a:prstGeom prst="rect">
            <a:avLst/>
          </a:prstGeom>
          <a:solidFill>
            <a:schemeClr val="lt1"/>
          </a:solidFill>
          <a:ln w="38100"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marL="457200" marR="0" lvl="0" indent="-457200" algn="l" rtl="0">
              <a:spcBef>
                <a:spcPts val="0"/>
              </a:spcBef>
              <a:spcAft>
                <a:spcPts val="0"/>
              </a:spcAft>
              <a:buClr>
                <a:schemeClr val="dk1"/>
              </a:buClr>
              <a:buSzPts val="2000"/>
              <a:buFont typeface="Calibri"/>
              <a:buAutoNum type="arabicPeriod"/>
            </a:pPr>
            <a:r>
              <a:rPr lang="en-AU" sz="2000" dirty="0">
                <a:solidFill>
                  <a:schemeClr val="dk1"/>
                </a:solidFill>
                <a:latin typeface="Century Gothic"/>
                <a:ea typeface="Century Gothic"/>
                <a:cs typeface="Century Gothic"/>
                <a:sym typeface="Century Gothic"/>
              </a:rPr>
              <a:t>Choose an upgraded verb to fit the sentence.</a:t>
            </a:r>
            <a:endParaRPr sz="2000" dirty="0">
              <a:solidFill>
                <a:schemeClr val="dk1"/>
              </a:solidFill>
              <a:latin typeface="Century Gothic"/>
              <a:ea typeface="Century Gothic"/>
              <a:cs typeface="Century Gothic"/>
              <a:sym typeface="Century Gothic"/>
            </a:endParaRPr>
          </a:p>
          <a:p>
            <a:pPr marL="457200" marR="0" lvl="0" indent="-457200" algn="l" rtl="0">
              <a:spcBef>
                <a:spcPts val="0"/>
              </a:spcBef>
              <a:spcAft>
                <a:spcPts val="0"/>
              </a:spcAft>
              <a:buClr>
                <a:schemeClr val="dk1"/>
              </a:buClr>
              <a:buSzPts val="2000"/>
              <a:buFont typeface="Century Gothic"/>
              <a:buAutoNum type="arabicPeriod"/>
            </a:pPr>
            <a:r>
              <a:rPr lang="en-AU" sz="2000" dirty="0">
                <a:solidFill>
                  <a:schemeClr val="dk1"/>
                </a:solidFill>
                <a:latin typeface="Century Gothic"/>
                <a:ea typeface="Century Gothic"/>
                <a:cs typeface="Century Gothic"/>
                <a:sym typeface="Century Gothic"/>
              </a:rPr>
              <a:t>Finish the sentence.</a:t>
            </a:r>
            <a:endParaRPr sz="2000" dirty="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endParaRPr sz="2000" dirty="0">
              <a:solidFill>
                <a:schemeClr val="dk1"/>
              </a:solidFill>
              <a:latin typeface="Century Gothic"/>
              <a:ea typeface="Century Gothic"/>
              <a:cs typeface="Century Gothic"/>
              <a:sym typeface="Century Gothic"/>
            </a:endParaRPr>
          </a:p>
        </p:txBody>
      </p:sp>
      <p:sp>
        <p:nvSpPr>
          <p:cNvPr id="14" name="Google Shape;229;p9">
            <a:extLst>
              <a:ext uri="{FF2B5EF4-FFF2-40B4-BE49-F238E27FC236}">
                <a16:creationId xmlns:a16="http://schemas.microsoft.com/office/drawing/2014/main" id="{1EC138E7-0939-4E38-825A-71AD05D54811}"/>
              </a:ext>
            </a:extLst>
          </p:cNvPr>
          <p:cNvSpPr txBox="1"/>
          <p:nvPr/>
        </p:nvSpPr>
        <p:spPr>
          <a:xfrm>
            <a:off x="10203300" y="952668"/>
            <a:ext cx="1988700" cy="1600398"/>
          </a:xfrm>
          <a:prstGeom prst="rect">
            <a:avLst/>
          </a:prstGeom>
          <a:solidFill>
            <a:srgbClr val="79FF9C"/>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400" b="1" dirty="0">
                <a:solidFill>
                  <a:schemeClr val="dk1"/>
                </a:solidFill>
                <a:latin typeface="Century Gothic"/>
                <a:ea typeface="Century Gothic"/>
                <a:cs typeface="Century Gothic"/>
                <a:sym typeface="Century Gothic"/>
              </a:rPr>
              <a:t>CFU:</a:t>
            </a:r>
            <a:endParaRPr dirty="0"/>
          </a:p>
          <a:p>
            <a:pPr marL="285750" marR="0" lvl="0" indent="-285750" algn="l" rtl="0">
              <a:spcBef>
                <a:spcPts val="0"/>
              </a:spcBef>
              <a:spcAft>
                <a:spcPts val="0"/>
              </a:spcAft>
              <a:buClr>
                <a:schemeClr val="dk1"/>
              </a:buClr>
              <a:buSzPts val="1400"/>
              <a:buFont typeface="Arial"/>
              <a:buChar char="•"/>
            </a:pPr>
            <a:r>
              <a:rPr lang="en-AU" sz="1400" dirty="0">
                <a:solidFill>
                  <a:schemeClr val="dk1"/>
                </a:solidFill>
                <a:latin typeface="Century Gothic"/>
                <a:ea typeface="Century Gothic"/>
                <a:cs typeface="Century Gothic"/>
                <a:sym typeface="Century Gothic"/>
              </a:rPr>
              <a:t>Why did you select that verb? What does it imply about the opinion of the people?</a:t>
            </a:r>
            <a:endParaRPr lang="en-AU" dirty="0">
              <a:solidFill>
                <a:schemeClr val="dk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3693143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9"/>
          <p:cNvSpPr txBox="1"/>
          <p:nvPr/>
        </p:nvSpPr>
        <p:spPr>
          <a:xfrm>
            <a:off x="294682" y="3747838"/>
            <a:ext cx="11441400" cy="2554505"/>
          </a:xfrm>
          <a:prstGeom prst="rect">
            <a:avLst/>
          </a:prstGeom>
          <a:noFill/>
          <a:ln>
            <a:noFill/>
          </a:ln>
        </p:spPr>
        <p:txBody>
          <a:bodyPr spcFirstLastPara="1" wrap="square" lIns="91425" tIns="45700" rIns="91425" bIns="45700" anchor="t" anchorCtr="0">
            <a:spAutoFit/>
          </a:bodyPr>
          <a:lstStyle/>
          <a:p>
            <a:pPr lvl="0"/>
            <a:r>
              <a:rPr lang="en-AU" sz="3200" dirty="0">
                <a:solidFill>
                  <a:schemeClr val="dk1"/>
                </a:solidFill>
                <a:latin typeface="Century Gothic"/>
                <a:ea typeface="Century Gothic"/>
                <a:cs typeface="Century Gothic"/>
                <a:sym typeface="Century Gothic"/>
              </a:rPr>
              <a:t>Some parents ______________the idea of making school sports compulsory every day, as it may lead to excessive physical strain on students, limit their academic focus, and infringe on their freedom to choose their extracurricular activities.</a:t>
            </a:r>
            <a:endParaRPr dirty="0"/>
          </a:p>
        </p:txBody>
      </p:sp>
      <p:sp>
        <p:nvSpPr>
          <p:cNvPr id="227" name="Google Shape;227;p9"/>
          <p:cNvSpPr txBox="1"/>
          <p:nvPr/>
        </p:nvSpPr>
        <p:spPr>
          <a:xfrm>
            <a:off x="0" y="-1"/>
            <a:ext cx="3600450" cy="369332"/>
          </a:xfrm>
          <a:prstGeom prst="rect">
            <a:avLst/>
          </a:prstGeom>
          <a:solidFill>
            <a:srgbClr val="00B05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1" dirty="0">
                <a:solidFill>
                  <a:schemeClr val="lt1"/>
                </a:solidFill>
                <a:latin typeface="Century Gothic"/>
                <a:ea typeface="Century Gothic"/>
                <a:cs typeface="Century Gothic"/>
                <a:sym typeface="Century Gothic"/>
              </a:rPr>
              <a:t>Skill development: We do</a:t>
            </a:r>
            <a:endParaRPr dirty="0"/>
          </a:p>
        </p:txBody>
      </p:sp>
      <p:sp>
        <p:nvSpPr>
          <p:cNvPr id="234" name="Google Shape;234;p9"/>
          <p:cNvSpPr txBox="1"/>
          <p:nvPr/>
        </p:nvSpPr>
        <p:spPr>
          <a:xfrm>
            <a:off x="400125" y="1867150"/>
            <a:ext cx="2800200" cy="523200"/>
          </a:xfrm>
          <a:prstGeom prst="rect">
            <a:avLst/>
          </a:prstGeom>
          <a:noFill/>
          <a:ln w="38100" cap="flat" cmpd="sng">
            <a:solidFill>
              <a:srgbClr val="FFC00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AU" sz="2800" dirty="0">
                <a:solidFill>
                  <a:srgbClr val="00B050"/>
                </a:solidFill>
                <a:latin typeface="Century Gothic"/>
                <a:ea typeface="Century Gothic"/>
                <a:cs typeface="Century Gothic"/>
                <a:sym typeface="Century Gothic"/>
              </a:rPr>
              <a:t>argue</a:t>
            </a:r>
            <a:endParaRPr sz="1800" dirty="0">
              <a:solidFill>
                <a:srgbClr val="00B050"/>
              </a:solidFill>
              <a:latin typeface="Century Gothic"/>
              <a:ea typeface="Century Gothic"/>
              <a:cs typeface="Century Gothic"/>
              <a:sym typeface="Century Gothic"/>
            </a:endParaRPr>
          </a:p>
        </p:txBody>
      </p:sp>
      <p:sp>
        <p:nvSpPr>
          <p:cNvPr id="235" name="Google Shape;235;p9"/>
          <p:cNvSpPr txBox="1"/>
          <p:nvPr/>
        </p:nvSpPr>
        <p:spPr>
          <a:xfrm>
            <a:off x="3496043" y="1860376"/>
            <a:ext cx="2901900" cy="523200"/>
          </a:xfrm>
          <a:prstGeom prst="rect">
            <a:avLst/>
          </a:prstGeom>
          <a:noFill/>
          <a:ln w="38100" cap="flat" cmpd="sng">
            <a:solidFill>
              <a:srgbClr val="FFC00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AU" sz="2800" dirty="0">
                <a:solidFill>
                  <a:srgbClr val="FF0000"/>
                </a:solidFill>
                <a:latin typeface="Century Gothic"/>
                <a:ea typeface="Century Gothic"/>
                <a:cs typeface="Century Gothic"/>
                <a:sym typeface="Century Gothic"/>
              </a:rPr>
              <a:t>criticise </a:t>
            </a:r>
            <a:endParaRPr sz="2800" dirty="0">
              <a:solidFill>
                <a:srgbClr val="FF0000"/>
              </a:solidFill>
              <a:latin typeface="Century Gothic"/>
              <a:ea typeface="Century Gothic"/>
              <a:cs typeface="Century Gothic"/>
              <a:sym typeface="Century Gothic"/>
            </a:endParaRPr>
          </a:p>
        </p:txBody>
      </p:sp>
      <p:pic>
        <p:nvPicPr>
          <p:cNvPr id="17" name="Google Shape;242;p10" descr="Logo, icon&#10;&#10;Description automatically generated">
            <a:extLst>
              <a:ext uri="{FF2B5EF4-FFF2-40B4-BE49-F238E27FC236}">
                <a16:creationId xmlns:a16="http://schemas.microsoft.com/office/drawing/2014/main" id="{9728588F-7CC6-4D4C-A40B-FD4EE1C998BA}"/>
              </a:ext>
            </a:extLst>
          </p:cNvPr>
          <p:cNvPicPr preferRelativeResize="0"/>
          <p:nvPr/>
        </p:nvPicPr>
        <p:blipFill rotWithShape="1">
          <a:blip r:embed="rId3">
            <a:alphaModFix/>
          </a:blip>
          <a:srcRect/>
          <a:stretch/>
        </p:blipFill>
        <p:spPr>
          <a:xfrm>
            <a:off x="11327210" y="69145"/>
            <a:ext cx="674078" cy="674078"/>
          </a:xfrm>
          <a:prstGeom prst="rect">
            <a:avLst/>
          </a:prstGeom>
          <a:noFill/>
          <a:ln>
            <a:noFill/>
          </a:ln>
        </p:spPr>
      </p:pic>
      <p:pic>
        <p:nvPicPr>
          <p:cNvPr id="18" name="Google Shape;243;p10" descr="Icon&#10;&#10;Description automatically generated">
            <a:extLst>
              <a:ext uri="{FF2B5EF4-FFF2-40B4-BE49-F238E27FC236}">
                <a16:creationId xmlns:a16="http://schemas.microsoft.com/office/drawing/2014/main" id="{E5ADECD5-A8FF-444A-859B-4B23745BB9B5}"/>
              </a:ext>
            </a:extLst>
          </p:cNvPr>
          <p:cNvPicPr preferRelativeResize="0"/>
          <p:nvPr/>
        </p:nvPicPr>
        <p:blipFill rotWithShape="1">
          <a:blip r:embed="rId4">
            <a:alphaModFix/>
          </a:blip>
          <a:srcRect/>
          <a:stretch/>
        </p:blipFill>
        <p:spPr>
          <a:xfrm>
            <a:off x="10523589" y="99539"/>
            <a:ext cx="674079" cy="674079"/>
          </a:xfrm>
          <a:prstGeom prst="rect">
            <a:avLst/>
          </a:prstGeom>
          <a:noFill/>
          <a:ln>
            <a:noFill/>
          </a:ln>
        </p:spPr>
      </p:pic>
      <p:pic>
        <p:nvPicPr>
          <p:cNvPr id="19" name="Google Shape;244;p10" descr="Icon&#10;&#10;Description automatically generated">
            <a:extLst>
              <a:ext uri="{FF2B5EF4-FFF2-40B4-BE49-F238E27FC236}">
                <a16:creationId xmlns:a16="http://schemas.microsoft.com/office/drawing/2014/main" id="{F25CDF63-2388-4D8C-B82D-AE23731C508D}"/>
              </a:ext>
            </a:extLst>
          </p:cNvPr>
          <p:cNvPicPr preferRelativeResize="0"/>
          <p:nvPr/>
        </p:nvPicPr>
        <p:blipFill rotWithShape="1">
          <a:blip r:embed="rId5">
            <a:alphaModFix/>
          </a:blip>
          <a:srcRect/>
          <a:stretch/>
        </p:blipFill>
        <p:spPr>
          <a:xfrm>
            <a:off x="8958342" y="110605"/>
            <a:ext cx="674079" cy="674079"/>
          </a:xfrm>
          <a:prstGeom prst="rect">
            <a:avLst/>
          </a:prstGeom>
          <a:noFill/>
          <a:ln>
            <a:noFill/>
          </a:ln>
        </p:spPr>
      </p:pic>
      <p:pic>
        <p:nvPicPr>
          <p:cNvPr id="20" name="Google Shape;245;p10" descr="Icon&#10;&#10;Description automatically generated">
            <a:extLst>
              <a:ext uri="{FF2B5EF4-FFF2-40B4-BE49-F238E27FC236}">
                <a16:creationId xmlns:a16="http://schemas.microsoft.com/office/drawing/2014/main" id="{B6BA2877-7789-4B13-B80D-F09F405216D1}"/>
              </a:ext>
            </a:extLst>
          </p:cNvPr>
          <p:cNvPicPr preferRelativeResize="0"/>
          <p:nvPr/>
        </p:nvPicPr>
        <p:blipFill rotWithShape="1">
          <a:blip r:embed="rId6">
            <a:alphaModFix/>
          </a:blip>
          <a:srcRect/>
          <a:stretch/>
        </p:blipFill>
        <p:spPr>
          <a:xfrm>
            <a:off x="9719969" y="81393"/>
            <a:ext cx="674078" cy="674078"/>
          </a:xfrm>
          <a:prstGeom prst="rect">
            <a:avLst/>
          </a:prstGeom>
          <a:noFill/>
          <a:ln>
            <a:noFill/>
          </a:ln>
        </p:spPr>
      </p:pic>
      <p:sp>
        <p:nvSpPr>
          <p:cNvPr id="13" name="Google Shape;235;p9">
            <a:extLst>
              <a:ext uri="{FF2B5EF4-FFF2-40B4-BE49-F238E27FC236}">
                <a16:creationId xmlns:a16="http://schemas.microsoft.com/office/drawing/2014/main" id="{8B4FBE87-386A-42E4-9DEF-C66A4962A236}"/>
              </a:ext>
            </a:extLst>
          </p:cNvPr>
          <p:cNvSpPr txBox="1"/>
          <p:nvPr/>
        </p:nvSpPr>
        <p:spPr>
          <a:xfrm>
            <a:off x="3486894" y="3741064"/>
            <a:ext cx="2338011" cy="523200"/>
          </a:xfrm>
          <a:prstGeom prst="rect">
            <a:avLst/>
          </a:prstGeom>
          <a:noFill/>
          <a:ln w="38100" cap="flat" cmpd="sng">
            <a:solidFill>
              <a:srgbClr val="FFC00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AU" sz="2800" dirty="0">
                <a:solidFill>
                  <a:srgbClr val="FF0000"/>
                </a:solidFill>
                <a:latin typeface="Century Gothic"/>
                <a:ea typeface="Century Gothic"/>
                <a:cs typeface="Century Gothic"/>
                <a:sym typeface="Century Gothic"/>
              </a:rPr>
              <a:t>criticise </a:t>
            </a:r>
            <a:endParaRPr sz="2800" dirty="0">
              <a:solidFill>
                <a:srgbClr val="FF0000"/>
              </a:solidFill>
              <a:latin typeface="Century Gothic"/>
              <a:ea typeface="Century Gothic"/>
              <a:cs typeface="Century Gothic"/>
              <a:sym typeface="Century Gothic"/>
            </a:endParaRPr>
          </a:p>
        </p:txBody>
      </p:sp>
      <p:sp>
        <p:nvSpPr>
          <p:cNvPr id="14" name="Google Shape;228;p9">
            <a:extLst>
              <a:ext uri="{FF2B5EF4-FFF2-40B4-BE49-F238E27FC236}">
                <a16:creationId xmlns:a16="http://schemas.microsoft.com/office/drawing/2014/main" id="{474D96F3-B036-40D7-847B-C943CEEEF94B}"/>
              </a:ext>
            </a:extLst>
          </p:cNvPr>
          <p:cNvSpPr/>
          <p:nvPr/>
        </p:nvSpPr>
        <p:spPr>
          <a:xfrm>
            <a:off x="132950" y="418432"/>
            <a:ext cx="9045900" cy="1015622"/>
          </a:xfrm>
          <a:prstGeom prst="rect">
            <a:avLst/>
          </a:prstGeom>
          <a:solidFill>
            <a:schemeClr val="lt1"/>
          </a:solidFill>
          <a:ln w="38100"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marL="457200" marR="0" lvl="0" indent="-457200" algn="l" rtl="0">
              <a:spcBef>
                <a:spcPts val="0"/>
              </a:spcBef>
              <a:spcAft>
                <a:spcPts val="0"/>
              </a:spcAft>
              <a:buClr>
                <a:schemeClr val="dk1"/>
              </a:buClr>
              <a:buSzPts val="2000"/>
              <a:buFont typeface="Calibri"/>
              <a:buAutoNum type="arabicPeriod"/>
            </a:pPr>
            <a:r>
              <a:rPr lang="en-AU" sz="2000" dirty="0">
                <a:solidFill>
                  <a:schemeClr val="dk1"/>
                </a:solidFill>
                <a:latin typeface="Century Gothic"/>
                <a:ea typeface="Century Gothic"/>
                <a:cs typeface="Century Gothic"/>
                <a:sym typeface="Century Gothic"/>
              </a:rPr>
              <a:t>Choose an upgraded verb to fit the sentence.</a:t>
            </a:r>
            <a:endParaRPr sz="2000" dirty="0">
              <a:solidFill>
                <a:schemeClr val="dk1"/>
              </a:solidFill>
              <a:latin typeface="Century Gothic"/>
              <a:ea typeface="Century Gothic"/>
              <a:cs typeface="Century Gothic"/>
              <a:sym typeface="Century Gothic"/>
            </a:endParaRPr>
          </a:p>
          <a:p>
            <a:pPr marL="457200" marR="0" lvl="0" indent="-457200" algn="l" rtl="0">
              <a:spcBef>
                <a:spcPts val="0"/>
              </a:spcBef>
              <a:spcAft>
                <a:spcPts val="0"/>
              </a:spcAft>
              <a:buClr>
                <a:schemeClr val="dk1"/>
              </a:buClr>
              <a:buSzPts val="2000"/>
              <a:buFont typeface="Century Gothic"/>
              <a:buAutoNum type="arabicPeriod"/>
            </a:pPr>
            <a:r>
              <a:rPr lang="en-AU" sz="2000" dirty="0">
                <a:solidFill>
                  <a:schemeClr val="dk1"/>
                </a:solidFill>
                <a:latin typeface="Century Gothic"/>
                <a:ea typeface="Century Gothic"/>
                <a:cs typeface="Century Gothic"/>
                <a:sym typeface="Century Gothic"/>
              </a:rPr>
              <a:t>Finish the sentence.</a:t>
            </a:r>
            <a:endParaRPr sz="2000" dirty="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endParaRPr sz="2000" dirty="0">
              <a:solidFill>
                <a:schemeClr val="dk1"/>
              </a:solidFill>
              <a:latin typeface="Century Gothic"/>
              <a:ea typeface="Century Gothic"/>
              <a:cs typeface="Century Gothic"/>
              <a:sym typeface="Century Gothic"/>
            </a:endParaRPr>
          </a:p>
        </p:txBody>
      </p:sp>
      <p:sp>
        <p:nvSpPr>
          <p:cNvPr id="15" name="Google Shape;229;p9">
            <a:extLst>
              <a:ext uri="{FF2B5EF4-FFF2-40B4-BE49-F238E27FC236}">
                <a16:creationId xmlns:a16="http://schemas.microsoft.com/office/drawing/2014/main" id="{FCF5BF20-50D1-4D13-8CE8-D9B5D03749F2}"/>
              </a:ext>
            </a:extLst>
          </p:cNvPr>
          <p:cNvSpPr txBox="1"/>
          <p:nvPr/>
        </p:nvSpPr>
        <p:spPr>
          <a:xfrm>
            <a:off x="10203300" y="952668"/>
            <a:ext cx="1988700" cy="1600398"/>
          </a:xfrm>
          <a:prstGeom prst="rect">
            <a:avLst/>
          </a:prstGeom>
          <a:solidFill>
            <a:srgbClr val="79FF9C"/>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400" b="1" dirty="0">
                <a:solidFill>
                  <a:schemeClr val="dk1"/>
                </a:solidFill>
                <a:latin typeface="Century Gothic"/>
                <a:ea typeface="Century Gothic"/>
                <a:cs typeface="Century Gothic"/>
                <a:sym typeface="Century Gothic"/>
              </a:rPr>
              <a:t>CFU:</a:t>
            </a:r>
            <a:endParaRPr dirty="0"/>
          </a:p>
          <a:p>
            <a:pPr marL="285750" marR="0" lvl="0" indent="-285750" algn="l" rtl="0">
              <a:spcBef>
                <a:spcPts val="0"/>
              </a:spcBef>
              <a:spcAft>
                <a:spcPts val="0"/>
              </a:spcAft>
              <a:buClr>
                <a:schemeClr val="dk1"/>
              </a:buClr>
              <a:buSzPts val="1400"/>
              <a:buFont typeface="Arial"/>
              <a:buChar char="•"/>
            </a:pPr>
            <a:r>
              <a:rPr lang="en-AU" sz="1400" dirty="0">
                <a:solidFill>
                  <a:schemeClr val="dk1"/>
                </a:solidFill>
                <a:latin typeface="Century Gothic"/>
                <a:ea typeface="Century Gothic"/>
                <a:cs typeface="Century Gothic"/>
                <a:sym typeface="Century Gothic"/>
              </a:rPr>
              <a:t>Why did you select that verb? What does it imply about the opinion of the people?</a:t>
            </a:r>
            <a:endParaRPr lang="en-AU" dirty="0">
              <a:solidFill>
                <a:schemeClr val="dk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830452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9"/>
          <p:cNvSpPr txBox="1"/>
          <p:nvPr/>
        </p:nvSpPr>
        <p:spPr>
          <a:xfrm>
            <a:off x="256974" y="3739100"/>
            <a:ext cx="11935025" cy="2062063"/>
          </a:xfrm>
          <a:prstGeom prst="rect">
            <a:avLst/>
          </a:prstGeom>
          <a:noFill/>
          <a:ln>
            <a:noFill/>
          </a:ln>
        </p:spPr>
        <p:txBody>
          <a:bodyPr spcFirstLastPara="1" wrap="square" lIns="91425" tIns="45700" rIns="91425" bIns="45700" anchor="t" anchorCtr="0">
            <a:spAutoFit/>
          </a:bodyPr>
          <a:lstStyle/>
          <a:p>
            <a:pPr lvl="0"/>
            <a:r>
              <a:rPr lang="en-AU" sz="3200" dirty="0">
                <a:solidFill>
                  <a:schemeClr val="dk1"/>
                </a:solidFill>
                <a:latin typeface="Century Gothic"/>
                <a:ea typeface="Century Gothic"/>
                <a:cs typeface="Century Gothic"/>
                <a:sym typeface="Century Gothic"/>
              </a:rPr>
              <a:t>While some parents __________that children should be able to watch TV before bedtime as a way to relax and wind down, others are concerned about the potential impact on sleep quality and prefer other bedtime routines.</a:t>
            </a:r>
            <a:endParaRPr dirty="0"/>
          </a:p>
        </p:txBody>
      </p:sp>
      <p:sp>
        <p:nvSpPr>
          <p:cNvPr id="227" name="Google Shape;227;p9"/>
          <p:cNvSpPr txBox="1"/>
          <p:nvPr/>
        </p:nvSpPr>
        <p:spPr>
          <a:xfrm>
            <a:off x="0" y="-1"/>
            <a:ext cx="3600450" cy="369332"/>
          </a:xfrm>
          <a:prstGeom prst="rect">
            <a:avLst/>
          </a:prstGeom>
          <a:solidFill>
            <a:srgbClr val="00B05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1" dirty="0">
                <a:solidFill>
                  <a:schemeClr val="lt1"/>
                </a:solidFill>
                <a:latin typeface="Century Gothic"/>
                <a:ea typeface="Century Gothic"/>
                <a:cs typeface="Century Gothic"/>
                <a:sym typeface="Century Gothic"/>
              </a:rPr>
              <a:t>Skill development: We do</a:t>
            </a:r>
            <a:endParaRPr dirty="0"/>
          </a:p>
        </p:txBody>
      </p:sp>
      <p:sp>
        <p:nvSpPr>
          <p:cNvPr id="233" name="Google Shape;233;p9"/>
          <p:cNvSpPr txBox="1"/>
          <p:nvPr/>
        </p:nvSpPr>
        <p:spPr>
          <a:xfrm>
            <a:off x="151575" y="1879675"/>
            <a:ext cx="2901900" cy="523180"/>
          </a:xfrm>
          <a:prstGeom prst="rect">
            <a:avLst/>
          </a:prstGeom>
          <a:noFill/>
          <a:ln w="38100" cap="flat" cmpd="sng">
            <a:solidFill>
              <a:srgbClr val="FFC00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AU" sz="2800" dirty="0">
                <a:solidFill>
                  <a:srgbClr val="00B050"/>
                </a:solidFill>
                <a:latin typeface="Century Gothic"/>
                <a:ea typeface="Century Gothic"/>
                <a:cs typeface="Century Gothic"/>
                <a:sym typeface="Century Gothic"/>
              </a:rPr>
              <a:t>argue</a:t>
            </a:r>
            <a:endParaRPr sz="1800" dirty="0">
              <a:solidFill>
                <a:srgbClr val="00B050"/>
              </a:solidFill>
              <a:latin typeface="Century Gothic"/>
              <a:ea typeface="Century Gothic"/>
              <a:cs typeface="Century Gothic"/>
              <a:sym typeface="Century Gothic"/>
            </a:endParaRPr>
          </a:p>
        </p:txBody>
      </p:sp>
      <p:sp>
        <p:nvSpPr>
          <p:cNvPr id="235" name="Google Shape;235;p9"/>
          <p:cNvSpPr txBox="1"/>
          <p:nvPr/>
        </p:nvSpPr>
        <p:spPr>
          <a:xfrm>
            <a:off x="3204950" y="1860588"/>
            <a:ext cx="2901900" cy="523200"/>
          </a:xfrm>
          <a:prstGeom prst="rect">
            <a:avLst/>
          </a:prstGeom>
          <a:noFill/>
          <a:ln w="38100" cap="flat" cmpd="sng">
            <a:solidFill>
              <a:srgbClr val="FFC00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AU" sz="2800" dirty="0">
                <a:solidFill>
                  <a:srgbClr val="FF0000"/>
                </a:solidFill>
                <a:latin typeface="Century Gothic"/>
                <a:ea typeface="Century Gothic"/>
                <a:cs typeface="Century Gothic"/>
                <a:sym typeface="Century Gothic"/>
              </a:rPr>
              <a:t>criticise </a:t>
            </a:r>
            <a:endParaRPr sz="2800" dirty="0">
              <a:solidFill>
                <a:srgbClr val="FF0000"/>
              </a:solidFill>
              <a:latin typeface="Century Gothic"/>
              <a:ea typeface="Century Gothic"/>
              <a:cs typeface="Century Gothic"/>
              <a:sym typeface="Century Gothic"/>
            </a:endParaRPr>
          </a:p>
        </p:txBody>
      </p:sp>
      <p:sp>
        <p:nvSpPr>
          <p:cNvPr id="236" name="Google Shape;236;p9"/>
          <p:cNvSpPr txBox="1"/>
          <p:nvPr/>
        </p:nvSpPr>
        <p:spPr>
          <a:xfrm>
            <a:off x="4302163" y="3735759"/>
            <a:ext cx="1922323" cy="523180"/>
          </a:xfrm>
          <a:prstGeom prst="rect">
            <a:avLst/>
          </a:prstGeom>
          <a:noFill/>
          <a:ln w="38100" cap="flat" cmpd="sng">
            <a:solidFill>
              <a:srgbClr val="FFC00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AU" sz="2800" dirty="0">
                <a:solidFill>
                  <a:srgbClr val="00B050"/>
                </a:solidFill>
                <a:latin typeface="Century Gothic"/>
                <a:ea typeface="Century Gothic"/>
                <a:cs typeface="Century Gothic"/>
                <a:sym typeface="Century Gothic"/>
              </a:rPr>
              <a:t>argue</a:t>
            </a:r>
            <a:endParaRPr sz="1800" dirty="0">
              <a:solidFill>
                <a:srgbClr val="00B050"/>
              </a:solidFill>
              <a:latin typeface="Century Gothic"/>
              <a:ea typeface="Century Gothic"/>
              <a:cs typeface="Century Gothic"/>
              <a:sym typeface="Century Gothic"/>
            </a:endParaRPr>
          </a:p>
        </p:txBody>
      </p:sp>
      <p:pic>
        <p:nvPicPr>
          <p:cNvPr id="17" name="Google Shape;242;p10" descr="Logo, icon&#10;&#10;Description automatically generated">
            <a:extLst>
              <a:ext uri="{FF2B5EF4-FFF2-40B4-BE49-F238E27FC236}">
                <a16:creationId xmlns:a16="http://schemas.microsoft.com/office/drawing/2014/main" id="{9728588F-7CC6-4D4C-A40B-FD4EE1C998BA}"/>
              </a:ext>
            </a:extLst>
          </p:cNvPr>
          <p:cNvPicPr preferRelativeResize="0"/>
          <p:nvPr/>
        </p:nvPicPr>
        <p:blipFill rotWithShape="1">
          <a:blip r:embed="rId3">
            <a:alphaModFix/>
          </a:blip>
          <a:srcRect/>
          <a:stretch/>
        </p:blipFill>
        <p:spPr>
          <a:xfrm>
            <a:off x="11327210" y="69145"/>
            <a:ext cx="674078" cy="674078"/>
          </a:xfrm>
          <a:prstGeom prst="rect">
            <a:avLst/>
          </a:prstGeom>
          <a:noFill/>
          <a:ln>
            <a:noFill/>
          </a:ln>
        </p:spPr>
      </p:pic>
      <p:pic>
        <p:nvPicPr>
          <p:cNvPr id="18" name="Google Shape;243;p10" descr="Icon&#10;&#10;Description automatically generated">
            <a:extLst>
              <a:ext uri="{FF2B5EF4-FFF2-40B4-BE49-F238E27FC236}">
                <a16:creationId xmlns:a16="http://schemas.microsoft.com/office/drawing/2014/main" id="{E5ADECD5-A8FF-444A-859B-4B23745BB9B5}"/>
              </a:ext>
            </a:extLst>
          </p:cNvPr>
          <p:cNvPicPr preferRelativeResize="0"/>
          <p:nvPr/>
        </p:nvPicPr>
        <p:blipFill rotWithShape="1">
          <a:blip r:embed="rId4">
            <a:alphaModFix/>
          </a:blip>
          <a:srcRect/>
          <a:stretch/>
        </p:blipFill>
        <p:spPr>
          <a:xfrm>
            <a:off x="10523589" y="99539"/>
            <a:ext cx="674079" cy="674079"/>
          </a:xfrm>
          <a:prstGeom prst="rect">
            <a:avLst/>
          </a:prstGeom>
          <a:noFill/>
          <a:ln>
            <a:noFill/>
          </a:ln>
        </p:spPr>
      </p:pic>
      <p:pic>
        <p:nvPicPr>
          <p:cNvPr id="19" name="Google Shape;244;p10" descr="Icon&#10;&#10;Description automatically generated">
            <a:extLst>
              <a:ext uri="{FF2B5EF4-FFF2-40B4-BE49-F238E27FC236}">
                <a16:creationId xmlns:a16="http://schemas.microsoft.com/office/drawing/2014/main" id="{F25CDF63-2388-4D8C-B82D-AE23731C508D}"/>
              </a:ext>
            </a:extLst>
          </p:cNvPr>
          <p:cNvPicPr preferRelativeResize="0"/>
          <p:nvPr/>
        </p:nvPicPr>
        <p:blipFill rotWithShape="1">
          <a:blip r:embed="rId5">
            <a:alphaModFix/>
          </a:blip>
          <a:srcRect/>
          <a:stretch/>
        </p:blipFill>
        <p:spPr>
          <a:xfrm>
            <a:off x="8958342" y="110605"/>
            <a:ext cx="674079" cy="674079"/>
          </a:xfrm>
          <a:prstGeom prst="rect">
            <a:avLst/>
          </a:prstGeom>
          <a:noFill/>
          <a:ln>
            <a:noFill/>
          </a:ln>
        </p:spPr>
      </p:pic>
      <p:pic>
        <p:nvPicPr>
          <p:cNvPr id="20" name="Google Shape;245;p10" descr="Icon&#10;&#10;Description automatically generated">
            <a:extLst>
              <a:ext uri="{FF2B5EF4-FFF2-40B4-BE49-F238E27FC236}">
                <a16:creationId xmlns:a16="http://schemas.microsoft.com/office/drawing/2014/main" id="{B6BA2877-7789-4B13-B80D-F09F405216D1}"/>
              </a:ext>
            </a:extLst>
          </p:cNvPr>
          <p:cNvPicPr preferRelativeResize="0"/>
          <p:nvPr/>
        </p:nvPicPr>
        <p:blipFill rotWithShape="1">
          <a:blip r:embed="rId6">
            <a:alphaModFix/>
          </a:blip>
          <a:srcRect/>
          <a:stretch/>
        </p:blipFill>
        <p:spPr>
          <a:xfrm>
            <a:off x="9719969" y="81393"/>
            <a:ext cx="674078" cy="674078"/>
          </a:xfrm>
          <a:prstGeom prst="rect">
            <a:avLst/>
          </a:prstGeom>
          <a:noFill/>
          <a:ln>
            <a:noFill/>
          </a:ln>
        </p:spPr>
      </p:pic>
      <p:sp>
        <p:nvSpPr>
          <p:cNvPr id="13" name="Google Shape;228;p9">
            <a:extLst>
              <a:ext uri="{FF2B5EF4-FFF2-40B4-BE49-F238E27FC236}">
                <a16:creationId xmlns:a16="http://schemas.microsoft.com/office/drawing/2014/main" id="{F44A36E6-B2E2-41CE-AD6A-F19658852CE6}"/>
              </a:ext>
            </a:extLst>
          </p:cNvPr>
          <p:cNvSpPr/>
          <p:nvPr/>
        </p:nvSpPr>
        <p:spPr>
          <a:xfrm>
            <a:off x="132950" y="418432"/>
            <a:ext cx="9045900" cy="1015622"/>
          </a:xfrm>
          <a:prstGeom prst="rect">
            <a:avLst/>
          </a:prstGeom>
          <a:solidFill>
            <a:schemeClr val="lt1"/>
          </a:solidFill>
          <a:ln w="38100"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marL="457200" marR="0" lvl="0" indent="-457200" algn="l" rtl="0">
              <a:spcBef>
                <a:spcPts val="0"/>
              </a:spcBef>
              <a:spcAft>
                <a:spcPts val="0"/>
              </a:spcAft>
              <a:buClr>
                <a:schemeClr val="dk1"/>
              </a:buClr>
              <a:buSzPts val="2000"/>
              <a:buFont typeface="Calibri"/>
              <a:buAutoNum type="arabicPeriod"/>
            </a:pPr>
            <a:r>
              <a:rPr lang="en-AU" sz="2000" dirty="0">
                <a:solidFill>
                  <a:schemeClr val="dk1"/>
                </a:solidFill>
                <a:latin typeface="Century Gothic"/>
                <a:ea typeface="Century Gothic"/>
                <a:cs typeface="Century Gothic"/>
                <a:sym typeface="Century Gothic"/>
              </a:rPr>
              <a:t>Choose an upgraded verb to fit the sentence.</a:t>
            </a:r>
            <a:endParaRPr sz="2000" dirty="0">
              <a:solidFill>
                <a:schemeClr val="dk1"/>
              </a:solidFill>
              <a:latin typeface="Century Gothic"/>
              <a:ea typeface="Century Gothic"/>
              <a:cs typeface="Century Gothic"/>
              <a:sym typeface="Century Gothic"/>
            </a:endParaRPr>
          </a:p>
          <a:p>
            <a:pPr marL="457200" marR="0" lvl="0" indent="-457200" algn="l" rtl="0">
              <a:spcBef>
                <a:spcPts val="0"/>
              </a:spcBef>
              <a:spcAft>
                <a:spcPts val="0"/>
              </a:spcAft>
              <a:buClr>
                <a:schemeClr val="dk1"/>
              </a:buClr>
              <a:buSzPts val="2000"/>
              <a:buFont typeface="Century Gothic"/>
              <a:buAutoNum type="arabicPeriod"/>
            </a:pPr>
            <a:r>
              <a:rPr lang="en-AU" sz="2000" dirty="0">
                <a:solidFill>
                  <a:schemeClr val="dk1"/>
                </a:solidFill>
                <a:latin typeface="Century Gothic"/>
                <a:ea typeface="Century Gothic"/>
                <a:cs typeface="Century Gothic"/>
                <a:sym typeface="Century Gothic"/>
              </a:rPr>
              <a:t>Finish the sentence.</a:t>
            </a:r>
            <a:endParaRPr sz="2000" dirty="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endParaRPr sz="2000" dirty="0">
              <a:solidFill>
                <a:schemeClr val="dk1"/>
              </a:solidFill>
              <a:latin typeface="Century Gothic"/>
              <a:ea typeface="Century Gothic"/>
              <a:cs typeface="Century Gothic"/>
              <a:sym typeface="Century Gothic"/>
            </a:endParaRPr>
          </a:p>
        </p:txBody>
      </p:sp>
      <p:sp>
        <p:nvSpPr>
          <p:cNvPr id="14" name="Google Shape;229;p9">
            <a:extLst>
              <a:ext uri="{FF2B5EF4-FFF2-40B4-BE49-F238E27FC236}">
                <a16:creationId xmlns:a16="http://schemas.microsoft.com/office/drawing/2014/main" id="{1D16F1ED-5150-4144-8271-EC082316AD5A}"/>
              </a:ext>
            </a:extLst>
          </p:cNvPr>
          <p:cNvSpPr txBox="1"/>
          <p:nvPr/>
        </p:nvSpPr>
        <p:spPr>
          <a:xfrm>
            <a:off x="10203300" y="952668"/>
            <a:ext cx="1988700" cy="1600398"/>
          </a:xfrm>
          <a:prstGeom prst="rect">
            <a:avLst/>
          </a:prstGeom>
          <a:solidFill>
            <a:srgbClr val="79FF9C"/>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400" b="1" dirty="0">
                <a:solidFill>
                  <a:schemeClr val="dk1"/>
                </a:solidFill>
                <a:latin typeface="Century Gothic"/>
                <a:ea typeface="Century Gothic"/>
                <a:cs typeface="Century Gothic"/>
                <a:sym typeface="Century Gothic"/>
              </a:rPr>
              <a:t>CFU:</a:t>
            </a:r>
            <a:endParaRPr dirty="0"/>
          </a:p>
          <a:p>
            <a:pPr marL="285750" marR="0" lvl="0" indent="-285750" algn="l" rtl="0">
              <a:spcBef>
                <a:spcPts val="0"/>
              </a:spcBef>
              <a:spcAft>
                <a:spcPts val="0"/>
              </a:spcAft>
              <a:buClr>
                <a:schemeClr val="dk1"/>
              </a:buClr>
              <a:buSzPts val="1400"/>
              <a:buFont typeface="Arial"/>
              <a:buChar char="•"/>
            </a:pPr>
            <a:r>
              <a:rPr lang="en-AU" sz="1400" dirty="0">
                <a:solidFill>
                  <a:schemeClr val="dk1"/>
                </a:solidFill>
                <a:latin typeface="Century Gothic"/>
                <a:ea typeface="Century Gothic"/>
                <a:cs typeface="Century Gothic"/>
                <a:sym typeface="Century Gothic"/>
              </a:rPr>
              <a:t>Why did you select that verb? What does it imply about the opinion of the people?</a:t>
            </a:r>
            <a:endParaRPr lang="en-AU" dirty="0">
              <a:solidFill>
                <a:schemeClr val="dk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2846756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9"/>
          <p:cNvSpPr txBox="1"/>
          <p:nvPr/>
        </p:nvSpPr>
        <p:spPr>
          <a:xfrm>
            <a:off x="375300" y="3949639"/>
            <a:ext cx="11441400" cy="2062063"/>
          </a:xfrm>
          <a:prstGeom prst="rect">
            <a:avLst/>
          </a:prstGeom>
          <a:noFill/>
          <a:ln>
            <a:noFill/>
          </a:ln>
        </p:spPr>
        <p:txBody>
          <a:bodyPr spcFirstLastPara="1" wrap="square" lIns="91425" tIns="45700" rIns="91425" bIns="45700" anchor="t" anchorCtr="0">
            <a:spAutoFit/>
          </a:bodyPr>
          <a:lstStyle/>
          <a:p>
            <a:pPr lvl="0"/>
            <a:r>
              <a:rPr lang="en-AU" sz="3200" dirty="0">
                <a:solidFill>
                  <a:schemeClr val="dk1"/>
                </a:solidFill>
                <a:latin typeface="Century Gothic"/>
                <a:ea typeface="Century Gothic"/>
                <a:cs typeface="Century Gothic"/>
                <a:sym typeface="Century Gothic"/>
              </a:rPr>
              <a:t>Some child development experts __________ to allowing children to watch TV before bedtime, citing concerns about the potential negative effects on sleep patterns and cognitive development.</a:t>
            </a:r>
            <a:endParaRPr dirty="0"/>
          </a:p>
        </p:txBody>
      </p:sp>
      <p:sp>
        <p:nvSpPr>
          <p:cNvPr id="227" name="Google Shape;227;p9"/>
          <p:cNvSpPr txBox="1"/>
          <p:nvPr/>
        </p:nvSpPr>
        <p:spPr>
          <a:xfrm>
            <a:off x="0" y="-1"/>
            <a:ext cx="3600450" cy="369332"/>
          </a:xfrm>
          <a:prstGeom prst="rect">
            <a:avLst/>
          </a:prstGeom>
          <a:solidFill>
            <a:srgbClr val="00B05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1" dirty="0">
                <a:solidFill>
                  <a:schemeClr val="lt1"/>
                </a:solidFill>
                <a:latin typeface="Century Gothic"/>
                <a:ea typeface="Century Gothic"/>
                <a:cs typeface="Century Gothic"/>
                <a:sym typeface="Century Gothic"/>
              </a:rPr>
              <a:t>Skill development: We do</a:t>
            </a:r>
            <a:endParaRPr dirty="0"/>
          </a:p>
        </p:txBody>
      </p:sp>
      <p:sp>
        <p:nvSpPr>
          <p:cNvPr id="228" name="Google Shape;228;p9"/>
          <p:cNvSpPr/>
          <p:nvPr/>
        </p:nvSpPr>
        <p:spPr>
          <a:xfrm>
            <a:off x="132950" y="418432"/>
            <a:ext cx="9045900" cy="1015622"/>
          </a:xfrm>
          <a:prstGeom prst="rect">
            <a:avLst/>
          </a:prstGeom>
          <a:solidFill>
            <a:schemeClr val="lt1"/>
          </a:solidFill>
          <a:ln w="38100"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marL="457200" marR="0" lvl="0" indent="-457200" algn="l" rtl="0">
              <a:spcBef>
                <a:spcPts val="0"/>
              </a:spcBef>
              <a:spcAft>
                <a:spcPts val="0"/>
              </a:spcAft>
              <a:buClr>
                <a:schemeClr val="dk1"/>
              </a:buClr>
              <a:buSzPts val="2000"/>
              <a:buFont typeface="Calibri"/>
              <a:buAutoNum type="arabicPeriod"/>
            </a:pPr>
            <a:r>
              <a:rPr lang="en-AU" sz="2000" dirty="0">
                <a:solidFill>
                  <a:schemeClr val="dk1"/>
                </a:solidFill>
                <a:latin typeface="Century Gothic"/>
                <a:ea typeface="Century Gothic"/>
                <a:cs typeface="Century Gothic"/>
                <a:sym typeface="Century Gothic"/>
              </a:rPr>
              <a:t>Choose an upgraded verb to fit the sentence.</a:t>
            </a:r>
            <a:endParaRPr sz="2000" dirty="0">
              <a:solidFill>
                <a:schemeClr val="dk1"/>
              </a:solidFill>
              <a:latin typeface="Century Gothic"/>
              <a:ea typeface="Century Gothic"/>
              <a:cs typeface="Century Gothic"/>
              <a:sym typeface="Century Gothic"/>
            </a:endParaRPr>
          </a:p>
          <a:p>
            <a:pPr marL="457200" marR="0" lvl="0" indent="-457200" algn="l" rtl="0">
              <a:spcBef>
                <a:spcPts val="0"/>
              </a:spcBef>
              <a:spcAft>
                <a:spcPts val="0"/>
              </a:spcAft>
              <a:buClr>
                <a:schemeClr val="dk1"/>
              </a:buClr>
              <a:buSzPts val="2000"/>
              <a:buFont typeface="Century Gothic"/>
              <a:buAutoNum type="arabicPeriod"/>
            </a:pPr>
            <a:r>
              <a:rPr lang="en-AU" sz="2000" dirty="0">
                <a:solidFill>
                  <a:schemeClr val="dk1"/>
                </a:solidFill>
                <a:latin typeface="Century Gothic"/>
                <a:ea typeface="Century Gothic"/>
                <a:cs typeface="Century Gothic"/>
                <a:sym typeface="Century Gothic"/>
              </a:rPr>
              <a:t>Finish the sentence.</a:t>
            </a:r>
            <a:endParaRPr sz="2000" dirty="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endParaRPr sz="2000" dirty="0">
              <a:solidFill>
                <a:schemeClr val="dk1"/>
              </a:solidFill>
              <a:latin typeface="Century Gothic"/>
              <a:ea typeface="Century Gothic"/>
              <a:cs typeface="Century Gothic"/>
              <a:sym typeface="Century Gothic"/>
            </a:endParaRPr>
          </a:p>
        </p:txBody>
      </p:sp>
      <p:sp>
        <p:nvSpPr>
          <p:cNvPr id="229" name="Google Shape;229;p9"/>
          <p:cNvSpPr txBox="1"/>
          <p:nvPr/>
        </p:nvSpPr>
        <p:spPr>
          <a:xfrm>
            <a:off x="10203300" y="952668"/>
            <a:ext cx="1988700" cy="1600398"/>
          </a:xfrm>
          <a:prstGeom prst="rect">
            <a:avLst/>
          </a:prstGeom>
          <a:solidFill>
            <a:srgbClr val="79FF9C"/>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400" b="1" dirty="0">
                <a:solidFill>
                  <a:schemeClr val="dk1"/>
                </a:solidFill>
                <a:latin typeface="Century Gothic"/>
                <a:ea typeface="Century Gothic"/>
                <a:cs typeface="Century Gothic"/>
                <a:sym typeface="Century Gothic"/>
              </a:rPr>
              <a:t>CFU:</a:t>
            </a:r>
            <a:endParaRPr dirty="0"/>
          </a:p>
          <a:p>
            <a:pPr marL="285750" marR="0" lvl="0" indent="-285750" algn="l" rtl="0">
              <a:spcBef>
                <a:spcPts val="0"/>
              </a:spcBef>
              <a:spcAft>
                <a:spcPts val="0"/>
              </a:spcAft>
              <a:buClr>
                <a:schemeClr val="dk1"/>
              </a:buClr>
              <a:buSzPts val="1400"/>
              <a:buFont typeface="Arial"/>
              <a:buChar char="•"/>
            </a:pPr>
            <a:r>
              <a:rPr lang="en-AU" sz="1400" dirty="0">
                <a:solidFill>
                  <a:schemeClr val="dk1"/>
                </a:solidFill>
                <a:latin typeface="Century Gothic"/>
                <a:ea typeface="Century Gothic"/>
                <a:cs typeface="Century Gothic"/>
                <a:sym typeface="Century Gothic"/>
              </a:rPr>
              <a:t>Why did you select that verb? What does it imply about the opinion of the people?</a:t>
            </a:r>
            <a:endParaRPr lang="en-AU" dirty="0">
              <a:solidFill>
                <a:schemeClr val="dk1"/>
              </a:solidFill>
              <a:latin typeface="Century Gothic"/>
              <a:ea typeface="Century Gothic"/>
              <a:cs typeface="Century Gothic"/>
              <a:sym typeface="Century Gothic"/>
            </a:endParaRPr>
          </a:p>
        </p:txBody>
      </p:sp>
      <p:sp>
        <p:nvSpPr>
          <p:cNvPr id="233" name="Google Shape;233;p9"/>
          <p:cNvSpPr txBox="1"/>
          <p:nvPr/>
        </p:nvSpPr>
        <p:spPr>
          <a:xfrm>
            <a:off x="3469810" y="1819026"/>
            <a:ext cx="2901900" cy="523180"/>
          </a:xfrm>
          <a:prstGeom prst="rect">
            <a:avLst/>
          </a:prstGeom>
          <a:noFill/>
          <a:ln w="38100" cap="flat" cmpd="sng">
            <a:solidFill>
              <a:srgbClr val="FFC00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AU" sz="2800" dirty="0">
                <a:solidFill>
                  <a:srgbClr val="FF0000"/>
                </a:solidFill>
                <a:latin typeface="Century Gothic"/>
                <a:ea typeface="Century Gothic"/>
                <a:cs typeface="Century Gothic"/>
                <a:sym typeface="Century Gothic"/>
              </a:rPr>
              <a:t>object</a:t>
            </a:r>
            <a:endParaRPr sz="1800" dirty="0">
              <a:solidFill>
                <a:srgbClr val="FF0000"/>
              </a:solidFill>
              <a:latin typeface="Century Gothic"/>
              <a:ea typeface="Century Gothic"/>
              <a:cs typeface="Century Gothic"/>
              <a:sym typeface="Century Gothic"/>
            </a:endParaRPr>
          </a:p>
        </p:txBody>
      </p:sp>
      <p:sp>
        <p:nvSpPr>
          <p:cNvPr id="235" name="Google Shape;235;p9"/>
          <p:cNvSpPr txBox="1"/>
          <p:nvPr/>
        </p:nvSpPr>
        <p:spPr>
          <a:xfrm>
            <a:off x="256975" y="1819006"/>
            <a:ext cx="2901900" cy="523200"/>
          </a:xfrm>
          <a:prstGeom prst="rect">
            <a:avLst/>
          </a:prstGeom>
          <a:noFill/>
          <a:ln w="38100" cap="flat" cmpd="sng">
            <a:solidFill>
              <a:srgbClr val="FFC00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AU" sz="2800" dirty="0">
                <a:solidFill>
                  <a:srgbClr val="00B050"/>
                </a:solidFill>
                <a:latin typeface="Century Gothic"/>
                <a:ea typeface="Century Gothic"/>
                <a:cs typeface="Century Gothic"/>
                <a:sym typeface="Century Gothic"/>
              </a:rPr>
              <a:t>propose</a:t>
            </a:r>
            <a:endParaRPr sz="2800" dirty="0">
              <a:solidFill>
                <a:srgbClr val="00B050"/>
              </a:solidFill>
              <a:latin typeface="Century Gothic"/>
              <a:ea typeface="Century Gothic"/>
              <a:cs typeface="Century Gothic"/>
              <a:sym typeface="Century Gothic"/>
            </a:endParaRPr>
          </a:p>
        </p:txBody>
      </p:sp>
      <p:sp>
        <p:nvSpPr>
          <p:cNvPr id="236" name="Google Shape;236;p9"/>
          <p:cNvSpPr txBox="1"/>
          <p:nvPr/>
        </p:nvSpPr>
        <p:spPr>
          <a:xfrm>
            <a:off x="7100501" y="3978852"/>
            <a:ext cx="2078349" cy="523180"/>
          </a:xfrm>
          <a:prstGeom prst="rect">
            <a:avLst/>
          </a:prstGeom>
          <a:noFill/>
          <a:ln w="38100" cap="flat" cmpd="sng">
            <a:solidFill>
              <a:srgbClr val="FFC00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AU" sz="2800" dirty="0">
                <a:solidFill>
                  <a:srgbClr val="FF0000"/>
                </a:solidFill>
                <a:latin typeface="Century Gothic"/>
                <a:ea typeface="Century Gothic"/>
                <a:cs typeface="Century Gothic"/>
                <a:sym typeface="Century Gothic"/>
              </a:rPr>
              <a:t>object</a:t>
            </a:r>
            <a:endParaRPr sz="1800" dirty="0">
              <a:solidFill>
                <a:srgbClr val="FF0000"/>
              </a:solidFill>
              <a:latin typeface="Century Gothic"/>
              <a:ea typeface="Century Gothic"/>
              <a:cs typeface="Century Gothic"/>
              <a:sym typeface="Century Gothic"/>
            </a:endParaRPr>
          </a:p>
        </p:txBody>
      </p:sp>
      <p:pic>
        <p:nvPicPr>
          <p:cNvPr id="17" name="Google Shape;242;p10" descr="Logo, icon&#10;&#10;Description automatically generated">
            <a:extLst>
              <a:ext uri="{FF2B5EF4-FFF2-40B4-BE49-F238E27FC236}">
                <a16:creationId xmlns:a16="http://schemas.microsoft.com/office/drawing/2014/main" id="{9728588F-7CC6-4D4C-A40B-FD4EE1C998BA}"/>
              </a:ext>
            </a:extLst>
          </p:cNvPr>
          <p:cNvPicPr preferRelativeResize="0"/>
          <p:nvPr/>
        </p:nvPicPr>
        <p:blipFill rotWithShape="1">
          <a:blip r:embed="rId3">
            <a:alphaModFix/>
          </a:blip>
          <a:srcRect/>
          <a:stretch/>
        </p:blipFill>
        <p:spPr>
          <a:xfrm>
            <a:off x="11327210" y="69145"/>
            <a:ext cx="674078" cy="674078"/>
          </a:xfrm>
          <a:prstGeom prst="rect">
            <a:avLst/>
          </a:prstGeom>
          <a:noFill/>
          <a:ln>
            <a:noFill/>
          </a:ln>
        </p:spPr>
      </p:pic>
      <p:pic>
        <p:nvPicPr>
          <p:cNvPr id="18" name="Google Shape;243;p10" descr="Icon&#10;&#10;Description automatically generated">
            <a:extLst>
              <a:ext uri="{FF2B5EF4-FFF2-40B4-BE49-F238E27FC236}">
                <a16:creationId xmlns:a16="http://schemas.microsoft.com/office/drawing/2014/main" id="{E5ADECD5-A8FF-444A-859B-4B23745BB9B5}"/>
              </a:ext>
            </a:extLst>
          </p:cNvPr>
          <p:cNvPicPr preferRelativeResize="0"/>
          <p:nvPr/>
        </p:nvPicPr>
        <p:blipFill rotWithShape="1">
          <a:blip r:embed="rId4">
            <a:alphaModFix/>
          </a:blip>
          <a:srcRect/>
          <a:stretch/>
        </p:blipFill>
        <p:spPr>
          <a:xfrm>
            <a:off x="10523589" y="99539"/>
            <a:ext cx="674079" cy="674079"/>
          </a:xfrm>
          <a:prstGeom prst="rect">
            <a:avLst/>
          </a:prstGeom>
          <a:noFill/>
          <a:ln>
            <a:noFill/>
          </a:ln>
        </p:spPr>
      </p:pic>
      <p:pic>
        <p:nvPicPr>
          <p:cNvPr id="19" name="Google Shape;244;p10" descr="Icon&#10;&#10;Description automatically generated">
            <a:extLst>
              <a:ext uri="{FF2B5EF4-FFF2-40B4-BE49-F238E27FC236}">
                <a16:creationId xmlns:a16="http://schemas.microsoft.com/office/drawing/2014/main" id="{F25CDF63-2388-4D8C-B82D-AE23731C508D}"/>
              </a:ext>
            </a:extLst>
          </p:cNvPr>
          <p:cNvPicPr preferRelativeResize="0"/>
          <p:nvPr/>
        </p:nvPicPr>
        <p:blipFill rotWithShape="1">
          <a:blip r:embed="rId5">
            <a:alphaModFix/>
          </a:blip>
          <a:srcRect/>
          <a:stretch/>
        </p:blipFill>
        <p:spPr>
          <a:xfrm>
            <a:off x="8958342" y="110605"/>
            <a:ext cx="674079" cy="674079"/>
          </a:xfrm>
          <a:prstGeom prst="rect">
            <a:avLst/>
          </a:prstGeom>
          <a:noFill/>
          <a:ln>
            <a:noFill/>
          </a:ln>
        </p:spPr>
      </p:pic>
      <p:pic>
        <p:nvPicPr>
          <p:cNvPr id="20" name="Google Shape;245;p10" descr="Icon&#10;&#10;Description automatically generated">
            <a:extLst>
              <a:ext uri="{FF2B5EF4-FFF2-40B4-BE49-F238E27FC236}">
                <a16:creationId xmlns:a16="http://schemas.microsoft.com/office/drawing/2014/main" id="{B6BA2877-7789-4B13-B80D-F09F405216D1}"/>
              </a:ext>
            </a:extLst>
          </p:cNvPr>
          <p:cNvPicPr preferRelativeResize="0"/>
          <p:nvPr/>
        </p:nvPicPr>
        <p:blipFill rotWithShape="1">
          <a:blip r:embed="rId6">
            <a:alphaModFix/>
          </a:blip>
          <a:srcRect/>
          <a:stretch/>
        </p:blipFill>
        <p:spPr>
          <a:xfrm>
            <a:off x="9719969" y="81393"/>
            <a:ext cx="674078" cy="674078"/>
          </a:xfrm>
          <a:prstGeom prst="rect">
            <a:avLst/>
          </a:prstGeom>
          <a:noFill/>
          <a:ln>
            <a:noFill/>
          </a:ln>
        </p:spPr>
      </p:pic>
    </p:spTree>
    <p:extLst>
      <p:ext uri="{BB962C8B-B14F-4D97-AF65-F5344CB8AC3E}">
        <p14:creationId xmlns:p14="http://schemas.microsoft.com/office/powerpoint/2010/main" val="3455163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16"/>
          <p:cNvSpPr txBox="1"/>
          <p:nvPr/>
        </p:nvSpPr>
        <p:spPr>
          <a:xfrm>
            <a:off x="0" y="-1"/>
            <a:ext cx="3600450" cy="369332"/>
          </a:xfrm>
          <a:prstGeom prst="rect">
            <a:avLst/>
          </a:prstGeom>
          <a:solidFill>
            <a:srgbClr val="00B05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1">
                <a:solidFill>
                  <a:schemeClr val="lt1"/>
                </a:solidFill>
                <a:latin typeface="Century Gothic"/>
                <a:ea typeface="Century Gothic"/>
                <a:cs typeface="Century Gothic"/>
                <a:sym typeface="Century Gothic"/>
              </a:rPr>
              <a:t>Skill development: You do</a:t>
            </a:r>
            <a:endParaRPr/>
          </a:p>
        </p:txBody>
      </p:sp>
      <p:sp>
        <p:nvSpPr>
          <p:cNvPr id="276" name="Google Shape;276;p16"/>
          <p:cNvSpPr/>
          <p:nvPr/>
        </p:nvSpPr>
        <p:spPr>
          <a:xfrm>
            <a:off x="0" y="339936"/>
            <a:ext cx="10397765" cy="1231066"/>
          </a:xfrm>
          <a:prstGeom prst="rect">
            <a:avLst/>
          </a:prstGeom>
          <a:solidFill>
            <a:schemeClr val="lt1"/>
          </a:solidFill>
          <a:ln w="38100"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marL="457200" marR="0" lvl="0" indent="-457200" algn="l" rtl="0">
              <a:spcBef>
                <a:spcPts val="0"/>
              </a:spcBef>
              <a:spcAft>
                <a:spcPts val="0"/>
              </a:spcAft>
              <a:buClr>
                <a:schemeClr val="dk1"/>
              </a:buClr>
              <a:buSzPts val="2000"/>
              <a:buFont typeface="Calibri"/>
              <a:buAutoNum type="arabicPeriod"/>
            </a:pPr>
            <a:r>
              <a:rPr lang="en-AU" sz="2000" dirty="0">
                <a:solidFill>
                  <a:schemeClr val="dk1"/>
                </a:solidFill>
                <a:latin typeface="Century Gothic"/>
                <a:ea typeface="Century Gothic"/>
                <a:cs typeface="Century Gothic"/>
                <a:sym typeface="Century Gothic"/>
              </a:rPr>
              <a:t>Select an upgraded verb to use at the start of each sentence.</a:t>
            </a:r>
            <a:endParaRPr sz="2000" dirty="0">
              <a:solidFill>
                <a:schemeClr val="dk1"/>
              </a:solidFill>
              <a:latin typeface="Century Gothic"/>
              <a:ea typeface="Century Gothic"/>
              <a:cs typeface="Century Gothic"/>
              <a:sym typeface="Century Gothic"/>
            </a:endParaRPr>
          </a:p>
          <a:p>
            <a:pPr marL="457200" marR="0" lvl="0" indent="-457200" algn="l" rtl="0">
              <a:spcBef>
                <a:spcPts val="0"/>
              </a:spcBef>
              <a:spcAft>
                <a:spcPts val="0"/>
              </a:spcAft>
              <a:buClr>
                <a:schemeClr val="dk1"/>
              </a:buClr>
              <a:buSzPts val="2000"/>
              <a:buFont typeface="Century Gothic"/>
              <a:buAutoNum type="arabicPeriod"/>
            </a:pPr>
            <a:r>
              <a:rPr lang="en-AU" sz="2000" dirty="0">
                <a:solidFill>
                  <a:schemeClr val="dk1"/>
                </a:solidFill>
                <a:latin typeface="Century Gothic"/>
                <a:ea typeface="Century Gothic"/>
                <a:cs typeface="Century Gothic"/>
                <a:sym typeface="Century Gothic"/>
              </a:rPr>
              <a:t>Complete the sentence.</a:t>
            </a:r>
            <a:endParaRPr sz="2000" dirty="0">
              <a:solidFill>
                <a:schemeClr val="dk1"/>
              </a:solidFill>
              <a:latin typeface="Century Gothic"/>
              <a:ea typeface="Century Gothic"/>
              <a:cs typeface="Century Gothic"/>
              <a:sym typeface="Century Gothic"/>
            </a:endParaRPr>
          </a:p>
          <a:p>
            <a:pPr marL="457200" marR="0" lvl="0" indent="-457200" algn="l" rtl="0">
              <a:spcBef>
                <a:spcPts val="0"/>
              </a:spcBef>
              <a:spcAft>
                <a:spcPts val="0"/>
              </a:spcAft>
              <a:buClr>
                <a:schemeClr val="dk1"/>
              </a:buClr>
              <a:buSzPts val="2000"/>
              <a:buFont typeface="Calibri"/>
              <a:buAutoNum type="arabicPeriod"/>
            </a:pPr>
            <a:r>
              <a:rPr lang="en-AU" sz="2000" dirty="0">
                <a:solidFill>
                  <a:schemeClr val="dk1"/>
                </a:solidFill>
                <a:latin typeface="Century Gothic"/>
                <a:ea typeface="Century Gothic"/>
                <a:cs typeface="Century Gothic"/>
                <a:sym typeface="Century Gothic"/>
              </a:rPr>
              <a:t>Then write the whole sentence below.</a:t>
            </a:r>
            <a:endParaRPr sz="2000" dirty="0">
              <a:solidFill>
                <a:schemeClr val="dk1"/>
              </a:solidFill>
              <a:latin typeface="Century Gothic"/>
              <a:ea typeface="Century Gothic"/>
              <a:cs typeface="Century Gothic"/>
              <a:sym typeface="Century Gothic"/>
            </a:endParaRPr>
          </a:p>
          <a:p>
            <a:pPr marL="457200" marR="0" lvl="0" indent="0" algn="l" rtl="0">
              <a:spcBef>
                <a:spcPts val="0"/>
              </a:spcBef>
              <a:spcAft>
                <a:spcPts val="0"/>
              </a:spcAft>
              <a:buNone/>
            </a:pPr>
            <a:endParaRPr dirty="0"/>
          </a:p>
        </p:txBody>
      </p:sp>
      <p:pic>
        <p:nvPicPr>
          <p:cNvPr id="277" name="Google Shape;277;p16" descr="Icon&#10;&#10;Description automatically generated"/>
          <p:cNvPicPr preferRelativeResize="0"/>
          <p:nvPr/>
        </p:nvPicPr>
        <p:blipFill rotWithShape="1">
          <a:blip r:embed="rId3">
            <a:alphaModFix/>
          </a:blip>
          <a:srcRect/>
          <a:stretch/>
        </p:blipFill>
        <p:spPr>
          <a:xfrm>
            <a:off x="11412618" y="184665"/>
            <a:ext cx="674078" cy="674078"/>
          </a:xfrm>
          <a:prstGeom prst="rect">
            <a:avLst/>
          </a:prstGeom>
          <a:noFill/>
          <a:ln>
            <a:noFill/>
          </a:ln>
        </p:spPr>
      </p:pic>
      <p:sp>
        <p:nvSpPr>
          <p:cNvPr id="278" name="Google Shape;278;p16"/>
          <p:cNvSpPr txBox="1"/>
          <p:nvPr/>
        </p:nvSpPr>
        <p:spPr>
          <a:xfrm>
            <a:off x="156750" y="1667789"/>
            <a:ext cx="11108100" cy="569356"/>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AU" sz="2500" dirty="0">
                <a:latin typeface="Century Gothic"/>
                <a:ea typeface="Century Gothic"/>
                <a:cs typeface="Century Gothic"/>
                <a:sym typeface="Century Gothic"/>
              </a:rPr>
              <a:t>Many people __________  the use of social media because ….</a:t>
            </a:r>
            <a:endParaRPr sz="2500" dirty="0">
              <a:latin typeface="Century Gothic"/>
              <a:ea typeface="Century Gothic"/>
              <a:cs typeface="Century Gothic"/>
              <a:sym typeface="Century Gothic"/>
            </a:endParaRPr>
          </a:p>
        </p:txBody>
      </p:sp>
      <p:sp>
        <p:nvSpPr>
          <p:cNvPr id="280" name="Google Shape;280;p16"/>
          <p:cNvSpPr txBox="1"/>
          <p:nvPr/>
        </p:nvSpPr>
        <p:spPr>
          <a:xfrm>
            <a:off x="156750" y="3409430"/>
            <a:ext cx="11108100" cy="569356"/>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AU" sz="2500" dirty="0">
                <a:latin typeface="Century Gothic"/>
                <a:ea typeface="Century Gothic"/>
                <a:cs typeface="Century Gothic"/>
                <a:sym typeface="Century Gothic"/>
              </a:rPr>
              <a:t>Students ____________ the school policy of mobile phones because… </a:t>
            </a:r>
            <a:endParaRPr sz="2500" dirty="0">
              <a:latin typeface="Century Gothic"/>
              <a:ea typeface="Century Gothic"/>
              <a:cs typeface="Century Gothic"/>
              <a:sym typeface="Century Gothic"/>
            </a:endParaRPr>
          </a:p>
        </p:txBody>
      </p:sp>
      <p:sp>
        <p:nvSpPr>
          <p:cNvPr id="281" name="Google Shape;281;p16"/>
          <p:cNvSpPr txBox="1"/>
          <p:nvPr/>
        </p:nvSpPr>
        <p:spPr>
          <a:xfrm>
            <a:off x="156750" y="2515021"/>
            <a:ext cx="11108100" cy="569356"/>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AU" sz="2500" dirty="0">
                <a:latin typeface="Century Gothic"/>
                <a:ea typeface="Century Gothic"/>
                <a:cs typeface="Century Gothic"/>
                <a:sym typeface="Century Gothic"/>
              </a:rPr>
              <a:t>Parenting specialists __________ for screen time limits because…..</a:t>
            </a:r>
            <a:endParaRPr sz="2500" dirty="0">
              <a:latin typeface="Century Gothic"/>
              <a:ea typeface="Century Gothic"/>
              <a:cs typeface="Century Gothic"/>
              <a:sym typeface="Century Gothic"/>
            </a:endParaRPr>
          </a:p>
        </p:txBody>
      </p:sp>
      <p:sp>
        <p:nvSpPr>
          <p:cNvPr id="10" name="TextBox 9">
            <a:extLst>
              <a:ext uri="{FF2B5EF4-FFF2-40B4-BE49-F238E27FC236}">
                <a16:creationId xmlns:a16="http://schemas.microsoft.com/office/drawing/2014/main" id="{5C50B62E-B1DA-42F2-8865-DDD35441D4B7}"/>
              </a:ext>
            </a:extLst>
          </p:cNvPr>
          <p:cNvSpPr txBox="1"/>
          <p:nvPr/>
        </p:nvSpPr>
        <p:spPr>
          <a:xfrm>
            <a:off x="2784050" y="6409154"/>
            <a:ext cx="4870515" cy="307777"/>
          </a:xfrm>
          <a:prstGeom prst="rect">
            <a:avLst/>
          </a:prstGeom>
          <a:noFill/>
        </p:spPr>
        <p:txBody>
          <a:bodyPr wrap="square" rtlCol="0">
            <a:spAutoFit/>
          </a:bodyPr>
          <a:lstStyle/>
          <a:p>
            <a:r>
              <a:rPr lang="en-AU" dirty="0"/>
              <a:t>Edit based on topics covered in class for persuasive writing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93" name="Google Shape;93;p2" descr="Icon&#10;&#10;Description automatically generated"/>
          <p:cNvPicPr preferRelativeResize="0">
            <a:picLocks noGrp="1"/>
          </p:cNvPicPr>
          <p:nvPr>
            <p:ph type="body" idx="1"/>
          </p:nvPr>
        </p:nvPicPr>
        <p:blipFill rotWithShape="1">
          <a:blip r:embed="rId3">
            <a:alphaModFix/>
          </a:blip>
          <a:srcRect/>
          <a:stretch/>
        </p:blipFill>
        <p:spPr>
          <a:xfrm>
            <a:off x="10432839" y="4874453"/>
            <a:ext cx="674079" cy="674079"/>
          </a:xfrm>
          <a:prstGeom prst="rect">
            <a:avLst/>
          </a:prstGeom>
          <a:noFill/>
          <a:ln>
            <a:noFill/>
          </a:ln>
        </p:spPr>
      </p:pic>
      <p:pic>
        <p:nvPicPr>
          <p:cNvPr id="94" name="Google Shape;94;p2" descr="Logo, icon&#10;&#10;Description automatically generated"/>
          <p:cNvPicPr preferRelativeResize="0"/>
          <p:nvPr/>
        </p:nvPicPr>
        <p:blipFill rotWithShape="1">
          <a:blip r:embed="rId4">
            <a:alphaModFix/>
          </a:blip>
          <a:srcRect/>
          <a:stretch/>
        </p:blipFill>
        <p:spPr>
          <a:xfrm>
            <a:off x="4299121" y="4284569"/>
            <a:ext cx="674078" cy="674078"/>
          </a:xfrm>
          <a:prstGeom prst="rect">
            <a:avLst/>
          </a:prstGeom>
          <a:noFill/>
          <a:ln>
            <a:noFill/>
          </a:ln>
        </p:spPr>
      </p:pic>
      <p:pic>
        <p:nvPicPr>
          <p:cNvPr id="95" name="Google Shape;95;p2" descr="Icon&#10;&#10;Description automatically generated"/>
          <p:cNvPicPr preferRelativeResize="0"/>
          <p:nvPr/>
        </p:nvPicPr>
        <p:blipFill rotWithShape="1">
          <a:blip r:embed="rId5">
            <a:alphaModFix/>
          </a:blip>
          <a:srcRect/>
          <a:stretch/>
        </p:blipFill>
        <p:spPr>
          <a:xfrm>
            <a:off x="4294065" y="5632726"/>
            <a:ext cx="674078" cy="674078"/>
          </a:xfrm>
          <a:prstGeom prst="rect">
            <a:avLst/>
          </a:prstGeom>
          <a:noFill/>
          <a:ln>
            <a:noFill/>
          </a:ln>
        </p:spPr>
      </p:pic>
      <p:pic>
        <p:nvPicPr>
          <p:cNvPr id="96" name="Google Shape;96;p2" descr="Logo, icon&#10;&#10;Description automatically generated"/>
          <p:cNvPicPr preferRelativeResize="0"/>
          <p:nvPr/>
        </p:nvPicPr>
        <p:blipFill rotWithShape="1">
          <a:blip r:embed="rId6">
            <a:alphaModFix/>
          </a:blip>
          <a:srcRect/>
          <a:stretch/>
        </p:blipFill>
        <p:spPr>
          <a:xfrm>
            <a:off x="715322" y="2389965"/>
            <a:ext cx="674078" cy="674078"/>
          </a:xfrm>
          <a:prstGeom prst="rect">
            <a:avLst/>
          </a:prstGeom>
          <a:noFill/>
          <a:ln>
            <a:noFill/>
          </a:ln>
        </p:spPr>
      </p:pic>
      <p:pic>
        <p:nvPicPr>
          <p:cNvPr id="97" name="Google Shape;97;p2" descr="Icon&#10;&#10;Description automatically generated"/>
          <p:cNvPicPr preferRelativeResize="0"/>
          <p:nvPr/>
        </p:nvPicPr>
        <p:blipFill rotWithShape="1">
          <a:blip r:embed="rId7">
            <a:alphaModFix/>
          </a:blip>
          <a:srcRect/>
          <a:stretch/>
        </p:blipFill>
        <p:spPr>
          <a:xfrm>
            <a:off x="1389400" y="2389965"/>
            <a:ext cx="674078" cy="674078"/>
          </a:xfrm>
          <a:prstGeom prst="rect">
            <a:avLst/>
          </a:prstGeom>
          <a:noFill/>
          <a:ln>
            <a:noFill/>
          </a:ln>
        </p:spPr>
      </p:pic>
      <p:pic>
        <p:nvPicPr>
          <p:cNvPr id="98" name="Google Shape;98;p2" descr="Icon&#10;&#10;Description automatically generated"/>
          <p:cNvPicPr preferRelativeResize="0"/>
          <p:nvPr/>
        </p:nvPicPr>
        <p:blipFill rotWithShape="1">
          <a:blip r:embed="rId8">
            <a:alphaModFix/>
          </a:blip>
          <a:srcRect/>
          <a:stretch/>
        </p:blipFill>
        <p:spPr>
          <a:xfrm>
            <a:off x="715322" y="3064043"/>
            <a:ext cx="674078" cy="674078"/>
          </a:xfrm>
          <a:prstGeom prst="rect">
            <a:avLst/>
          </a:prstGeom>
          <a:noFill/>
          <a:ln>
            <a:noFill/>
          </a:ln>
        </p:spPr>
      </p:pic>
      <p:pic>
        <p:nvPicPr>
          <p:cNvPr id="99" name="Google Shape;99;p2" descr="Icon&#10;&#10;Description automatically generated"/>
          <p:cNvPicPr preferRelativeResize="0"/>
          <p:nvPr/>
        </p:nvPicPr>
        <p:blipFill rotWithShape="1">
          <a:blip r:embed="rId9">
            <a:alphaModFix/>
          </a:blip>
          <a:srcRect/>
          <a:stretch/>
        </p:blipFill>
        <p:spPr>
          <a:xfrm>
            <a:off x="1389400" y="3049933"/>
            <a:ext cx="674078" cy="674078"/>
          </a:xfrm>
          <a:prstGeom prst="rect">
            <a:avLst/>
          </a:prstGeom>
          <a:noFill/>
          <a:ln>
            <a:noFill/>
          </a:ln>
        </p:spPr>
      </p:pic>
      <p:pic>
        <p:nvPicPr>
          <p:cNvPr id="100" name="Google Shape;100;p2"/>
          <p:cNvPicPr preferRelativeResize="0"/>
          <p:nvPr/>
        </p:nvPicPr>
        <p:blipFill rotWithShape="1">
          <a:blip r:embed="rId10">
            <a:alphaModFix/>
          </a:blip>
          <a:srcRect/>
          <a:stretch/>
        </p:blipFill>
        <p:spPr>
          <a:xfrm>
            <a:off x="885384" y="5618025"/>
            <a:ext cx="674078" cy="674078"/>
          </a:xfrm>
          <a:prstGeom prst="rect">
            <a:avLst/>
          </a:prstGeom>
          <a:noFill/>
          <a:ln>
            <a:noFill/>
          </a:ln>
        </p:spPr>
      </p:pic>
      <p:pic>
        <p:nvPicPr>
          <p:cNvPr id="101" name="Google Shape;101;p2" descr="Icon&#10;&#10;Description automatically generated"/>
          <p:cNvPicPr preferRelativeResize="0"/>
          <p:nvPr/>
        </p:nvPicPr>
        <p:blipFill rotWithShape="1">
          <a:blip r:embed="rId11">
            <a:alphaModFix/>
          </a:blip>
          <a:srcRect/>
          <a:stretch/>
        </p:blipFill>
        <p:spPr>
          <a:xfrm>
            <a:off x="885384" y="4929837"/>
            <a:ext cx="674078" cy="674078"/>
          </a:xfrm>
          <a:prstGeom prst="rect">
            <a:avLst/>
          </a:prstGeom>
          <a:noFill/>
          <a:ln>
            <a:noFill/>
          </a:ln>
        </p:spPr>
      </p:pic>
      <p:pic>
        <p:nvPicPr>
          <p:cNvPr id="102" name="Google Shape;102;p2" descr="Icon&#10;&#10;Description automatically generated"/>
          <p:cNvPicPr preferRelativeResize="0"/>
          <p:nvPr/>
        </p:nvPicPr>
        <p:blipFill rotWithShape="1">
          <a:blip r:embed="rId12">
            <a:alphaModFix/>
          </a:blip>
          <a:srcRect/>
          <a:stretch/>
        </p:blipFill>
        <p:spPr>
          <a:xfrm>
            <a:off x="4299121" y="3604476"/>
            <a:ext cx="674078" cy="674078"/>
          </a:xfrm>
          <a:prstGeom prst="rect">
            <a:avLst/>
          </a:prstGeom>
          <a:noFill/>
          <a:ln>
            <a:noFill/>
          </a:ln>
        </p:spPr>
      </p:pic>
      <p:pic>
        <p:nvPicPr>
          <p:cNvPr id="103" name="Google Shape;103;p2" descr="Icon&#10;&#10;Description automatically generated"/>
          <p:cNvPicPr preferRelativeResize="0"/>
          <p:nvPr/>
        </p:nvPicPr>
        <p:blipFill rotWithShape="1">
          <a:blip r:embed="rId13">
            <a:alphaModFix/>
          </a:blip>
          <a:srcRect/>
          <a:stretch/>
        </p:blipFill>
        <p:spPr>
          <a:xfrm>
            <a:off x="4294064" y="4958647"/>
            <a:ext cx="674079" cy="674079"/>
          </a:xfrm>
          <a:prstGeom prst="rect">
            <a:avLst/>
          </a:prstGeom>
          <a:noFill/>
          <a:ln>
            <a:noFill/>
          </a:ln>
        </p:spPr>
      </p:pic>
      <p:sp>
        <p:nvSpPr>
          <p:cNvPr id="104" name="Google Shape;104;p2"/>
          <p:cNvSpPr txBox="1"/>
          <p:nvPr/>
        </p:nvSpPr>
        <p:spPr>
          <a:xfrm>
            <a:off x="1999476" y="2617597"/>
            <a:ext cx="1525356" cy="504594"/>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1800"/>
              <a:buFont typeface="Quattrocento Sans"/>
              <a:buNone/>
            </a:pPr>
            <a:r>
              <a:rPr lang="en-AU" sz="1800" b="1" i="0" u="none" strike="noStrike" cap="none">
                <a:solidFill>
                  <a:srgbClr val="000000"/>
                </a:solidFill>
                <a:latin typeface="Quattrocento Sans"/>
                <a:ea typeface="Quattrocento Sans"/>
                <a:cs typeface="Quattrocento Sans"/>
                <a:sym typeface="Quattrocento Sans"/>
              </a:rPr>
              <a:t>Multiple Choice </a:t>
            </a:r>
            <a:endParaRPr sz="2400" b="1" i="0" u="none" strike="noStrike" cap="none">
              <a:solidFill>
                <a:srgbClr val="000000"/>
              </a:solidFill>
              <a:latin typeface="Quattrocento Sans"/>
              <a:ea typeface="Quattrocento Sans"/>
              <a:cs typeface="Quattrocento Sans"/>
              <a:sym typeface="Quattrocento Sans"/>
            </a:endParaRPr>
          </a:p>
        </p:txBody>
      </p:sp>
      <p:sp>
        <p:nvSpPr>
          <p:cNvPr id="105" name="Google Shape;105;p2"/>
          <p:cNvSpPr txBox="1"/>
          <p:nvPr/>
        </p:nvSpPr>
        <p:spPr>
          <a:xfrm>
            <a:off x="1026266" y="5381944"/>
            <a:ext cx="1807327" cy="504594"/>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1800"/>
              <a:buFont typeface="Quattrocento Sans"/>
              <a:buNone/>
            </a:pPr>
            <a:r>
              <a:rPr lang="en-AU" sz="1800" b="1" i="0" u="none" strike="noStrike" cap="none">
                <a:solidFill>
                  <a:srgbClr val="000000"/>
                </a:solidFill>
                <a:latin typeface="Quattrocento Sans"/>
                <a:ea typeface="Quattrocento Sans"/>
                <a:cs typeface="Quattrocento Sans"/>
                <a:sym typeface="Quattrocento Sans"/>
              </a:rPr>
              <a:t>Vote</a:t>
            </a:r>
            <a:endParaRPr sz="2400" b="1" i="0" u="none" strike="noStrike" cap="none">
              <a:solidFill>
                <a:srgbClr val="000000"/>
              </a:solidFill>
              <a:latin typeface="Quattrocento Sans"/>
              <a:ea typeface="Quattrocento Sans"/>
              <a:cs typeface="Quattrocento Sans"/>
              <a:sym typeface="Quattrocento Sans"/>
            </a:endParaRPr>
          </a:p>
        </p:txBody>
      </p:sp>
      <p:sp>
        <p:nvSpPr>
          <p:cNvPr id="106" name="Google Shape;106;p2"/>
          <p:cNvSpPr txBox="1"/>
          <p:nvPr/>
        </p:nvSpPr>
        <p:spPr>
          <a:xfrm>
            <a:off x="5005000" y="3782559"/>
            <a:ext cx="1807327" cy="504594"/>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1800"/>
              <a:buFont typeface="Quattrocento Sans"/>
              <a:buNone/>
            </a:pPr>
            <a:r>
              <a:rPr lang="en-AU" sz="1800" b="1" i="0" u="none" strike="noStrike" cap="none">
                <a:solidFill>
                  <a:srgbClr val="000000"/>
                </a:solidFill>
                <a:latin typeface="Quattrocento Sans"/>
                <a:ea typeface="Quattrocento Sans"/>
                <a:cs typeface="Quattrocento Sans"/>
                <a:sym typeface="Quattrocento Sans"/>
              </a:rPr>
              <a:t>Pair Share</a:t>
            </a:r>
            <a:endParaRPr sz="2400" b="1" i="0" u="none" strike="noStrike" cap="none">
              <a:solidFill>
                <a:srgbClr val="000000"/>
              </a:solidFill>
              <a:latin typeface="Quattrocento Sans"/>
              <a:ea typeface="Quattrocento Sans"/>
              <a:cs typeface="Quattrocento Sans"/>
              <a:sym typeface="Quattrocento Sans"/>
            </a:endParaRPr>
          </a:p>
        </p:txBody>
      </p:sp>
      <p:sp>
        <p:nvSpPr>
          <p:cNvPr id="107" name="Google Shape;107;p2"/>
          <p:cNvSpPr txBox="1"/>
          <p:nvPr/>
        </p:nvSpPr>
        <p:spPr>
          <a:xfrm>
            <a:off x="5005000" y="4447989"/>
            <a:ext cx="2630530" cy="504594"/>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1800"/>
              <a:buFont typeface="Quattrocento Sans"/>
              <a:buNone/>
            </a:pPr>
            <a:r>
              <a:rPr lang="en-AU" sz="1800" b="1" i="0" u="none" strike="noStrike" cap="none">
                <a:solidFill>
                  <a:srgbClr val="000000"/>
                </a:solidFill>
                <a:latin typeface="Quattrocento Sans"/>
                <a:ea typeface="Quattrocento Sans"/>
                <a:cs typeface="Quattrocento Sans"/>
                <a:sym typeface="Quattrocento Sans"/>
              </a:rPr>
              <a:t>Pick a Stick/Answer (non-volunteer)</a:t>
            </a:r>
            <a:endParaRPr sz="2400" b="1" i="0" u="none" strike="noStrike" cap="none">
              <a:solidFill>
                <a:srgbClr val="000000"/>
              </a:solidFill>
              <a:latin typeface="Quattrocento Sans"/>
              <a:ea typeface="Quattrocento Sans"/>
              <a:cs typeface="Quattrocento Sans"/>
              <a:sym typeface="Quattrocento Sans"/>
            </a:endParaRPr>
          </a:p>
        </p:txBody>
      </p:sp>
      <p:sp>
        <p:nvSpPr>
          <p:cNvPr id="108" name="Google Shape;108;p2"/>
          <p:cNvSpPr txBox="1"/>
          <p:nvPr/>
        </p:nvSpPr>
        <p:spPr>
          <a:xfrm>
            <a:off x="5005000" y="5113419"/>
            <a:ext cx="1807327" cy="504594"/>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1800"/>
              <a:buFont typeface="Quattrocento Sans"/>
              <a:buNone/>
            </a:pPr>
            <a:r>
              <a:rPr lang="en-AU" sz="1800" b="1" i="0" u="none" strike="noStrike" cap="none">
                <a:solidFill>
                  <a:srgbClr val="000000"/>
                </a:solidFill>
                <a:latin typeface="Quattrocento Sans"/>
                <a:ea typeface="Quattrocento Sans"/>
                <a:cs typeface="Quattrocento Sans"/>
                <a:sym typeface="Quattrocento Sans"/>
              </a:rPr>
              <a:t>Whiteboards</a:t>
            </a:r>
            <a:endParaRPr sz="2400" b="1" i="0" u="none" strike="noStrike" cap="none">
              <a:solidFill>
                <a:srgbClr val="000000"/>
              </a:solidFill>
              <a:latin typeface="Quattrocento Sans"/>
              <a:ea typeface="Quattrocento Sans"/>
              <a:cs typeface="Quattrocento Sans"/>
              <a:sym typeface="Quattrocento Sans"/>
            </a:endParaRPr>
          </a:p>
        </p:txBody>
      </p:sp>
      <p:sp>
        <p:nvSpPr>
          <p:cNvPr id="109" name="Google Shape;109;p2"/>
          <p:cNvSpPr txBox="1"/>
          <p:nvPr/>
        </p:nvSpPr>
        <p:spPr>
          <a:xfrm>
            <a:off x="5005000" y="5787509"/>
            <a:ext cx="2485458" cy="504594"/>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1800"/>
              <a:buFont typeface="Quattrocento Sans"/>
              <a:buNone/>
            </a:pPr>
            <a:r>
              <a:rPr lang="en-AU" sz="1800" b="1" i="0" u="none" strike="noStrike" cap="none">
                <a:solidFill>
                  <a:srgbClr val="000000"/>
                </a:solidFill>
                <a:latin typeface="Quattrocento Sans"/>
                <a:ea typeface="Quattrocento Sans"/>
                <a:cs typeface="Quattrocento Sans"/>
                <a:sym typeface="Quattrocento Sans"/>
              </a:rPr>
              <a:t>In Your Workbook</a:t>
            </a:r>
            <a:endParaRPr sz="2400" b="1" i="0" u="none" strike="noStrike" cap="none">
              <a:solidFill>
                <a:srgbClr val="000000"/>
              </a:solidFill>
              <a:latin typeface="Quattrocento Sans"/>
              <a:ea typeface="Quattrocento Sans"/>
              <a:cs typeface="Quattrocento Sans"/>
              <a:sym typeface="Quattrocento Sans"/>
            </a:endParaRPr>
          </a:p>
        </p:txBody>
      </p:sp>
      <p:sp>
        <p:nvSpPr>
          <p:cNvPr id="110" name="Google Shape;110;p2"/>
          <p:cNvSpPr txBox="1"/>
          <p:nvPr/>
        </p:nvSpPr>
        <p:spPr>
          <a:xfrm>
            <a:off x="9834568" y="5527738"/>
            <a:ext cx="1807327" cy="504594"/>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1800"/>
              <a:buFont typeface="Quattrocento Sans"/>
              <a:buNone/>
            </a:pPr>
            <a:r>
              <a:rPr lang="en-AU" sz="1800" b="1" i="0" u="none" strike="noStrike" cap="none">
                <a:solidFill>
                  <a:srgbClr val="000000"/>
                </a:solidFill>
                <a:latin typeface="Quattrocento Sans"/>
                <a:ea typeface="Quattrocento Sans"/>
                <a:cs typeface="Quattrocento Sans"/>
                <a:sym typeface="Quattrocento Sans"/>
              </a:rPr>
              <a:t>Read with me</a:t>
            </a:r>
            <a:endParaRPr sz="2400" b="1" i="0" u="none" strike="noStrike" cap="none">
              <a:solidFill>
                <a:srgbClr val="000000"/>
              </a:solidFill>
              <a:latin typeface="Quattrocento Sans"/>
              <a:ea typeface="Quattrocento Sans"/>
              <a:cs typeface="Quattrocento Sans"/>
              <a:sym typeface="Quattrocento Sans"/>
            </a:endParaRPr>
          </a:p>
        </p:txBody>
      </p:sp>
      <p:pic>
        <p:nvPicPr>
          <p:cNvPr id="111" name="Google Shape;111;p2" descr="Icon&#10;&#10;Description automatically generated"/>
          <p:cNvPicPr preferRelativeResize="0"/>
          <p:nvPr/>
        </p:nvPicPr>
        <p:blipFill rotWithShape="1">
          <a:blip r:embed="rId14">
            <a:alphaModFix/>
          </a:blip>
          <a:srcRect/>
          <a:stretch/>
        </p:blipFill>
        <p:spPr>
          <a:xfrm>
            <a:off x="10391324" y="3607995"/>
            <a:ext cx="693813" cy="679158"/>
          </a:xfrm>
          <a:prstGeom prst="rect">
            <a:avLst/>
          </a:prstGeom>
          <a:noFill/>
          <a:ln>
            <a:noFill/>
          </a:ln>
        </p:spPr>
      </p:pic>
      <p:sp>
        <p:nvSpPr>
          <p:cNvPr id="112" name="Google Shape;112;p2"/>
          <p:cNvSpPr txBox="1"/>
          <p:nvPr/>
        </p:nvSpPr>
        <p:spPr>
          <a:xfrm>
            <a:off x="9866214" y="4295514"/>
            <a:ext cx="1807327" cy="504594"/>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1800"/>
              <a:buFont typeface="Quattrocento Sans"/>
              <a:buNone/>
            </a:pPr>
            <a:r>
              <a:rPr lang="en-AU" sz="1800" b="1" i="0" u="none" strike="noStrike" cap="none">
                <a:solidFill>
                  <a:srgbClr val="000000"/>
                </a:solidFill>
                <a:latin typeface="Quattrocento Sans"/>
                <a:ea typeface="Quattrocento Sans"/>
                <a:cs typeface="Quattrocento Sans"/>
                <a:sym typeface="Quattrocento Sans"/>
              </a:rPr>
              <a:t>Track with me</a:t>
            </a:r>
            <a:endParaRPr sz="2400" b="1" i="0" u="none" strike="noStrike" cap="none">
              <a:solidFill>
                <a:srgbClr val="000000"/>
              </a:solidFill>
              <a:latin typeface="Quattrocento Sans"/>
              <a:ea typeface="Quattrocento Sans"/>
              <a:cs typeface="Quattrocento Sans"/>
              <a:sym typeface="Quattrocento San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3"/>
          <p:cNvSpPr txBox="1"/>
          <p:nvPr/>
        </p:nvSpPr>
        <p:spPr>
          <a:xfrm>
            <a:off x="923925" y="2190750"/>
            <a:ext cx="10553700" cy="954300"/>
          </a:xfrm>
          <a:prstGeom prst="rect">
            <a:avLst/>
          </a:prstGeom>
          <a:solidFill>
            <a:schemeClr val="lt1"/>
          </a:solidFill>
          <a:ln w="19050" cap="flat" cmpd="sng">
            <a:solidFill>
              <a:srgbClr val="00B050"/>
            </a:solidFill>
            <a:prstDash val="solid"/>
            <a:round/>
            <a:headEnd type="none" w="sm" len="sm"/>
            <a:tailEnd type="none" w="sm" len="sm"/>
          </a:ln>
          <a:effectLst>
            <a:outerShdw blurRad="57785" dist="33020" dir="3180000" algn="ctr">
              <a:srgbClr val="000000">
                <a:alpha val="29803"/>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AU" sz="2800" b="0" i="0" u="none" strike="noStrike" cap="none" dirty="0">
                <a:solidFill>
                  <a:schemeClr val="dk1"/>
                </a:solidFill>
                <a:latin typeface="Century Gothic"/>
                <a:ea typeface="Century Gothic"/>
                <a:cs typeface="Century Gothic"/>
                <a:sym typeface="Century Gothic"/>
              </a:rPr>
              <a:t>We are learning to </a:t>
            </a:r>
            <a:r>
              <a:rPr lang="en-AU" sz="2800" dirty="0">
                <a:solidFill>
                  <a:schemeClr val="dk1"/>
                </a:solidFill>
                <a:latin typeface="Century Gothic"/>
                <a:ea typeface="Century Gothic"/>
                <a:cs typeface="Century Gothic"/>
                <a:sym typeface="Century Gothic"/>
              </a:rPr>
              <a:t>upgrade verbs to add weight/strength to an argument.</a:t>
            </a:r>
            <a:endParaRPr dirty="0"/>
          </a:p>
        </p:txBody>
      </p:sp>
      <p:sp>
        <p:nvSpPr>
          <p:cNvPr id="118" name="Google Shape;118;p3"/>
          <p:cNvSpPr txBox="1"/>
          <p:nvPr/>
        </p:nvSpPr>
        <p:spPr>
          <a:xfrm>
            <a:off x="0" y="-1"/>
            <a:ext cx="3600450" cy="369332"/>
          </a:xfrm>
          <a:prstGeom prst="rect">
            <a:avLst/>
          </a:prstGeom>
          <a:solidFill>
            <a:srgbClr val="00B05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1" i="0" u="none" strike="noStrike" cap="none">
                <a:solidFill>
                  <a:schemeClr val="lt1"/>
                </a:solidFill>
                <a:latin typeface="Century Gothic"/>
                <a:ea typeface="Century Gothic"/>
                <a:cs typeface="Century Gothic"/>
                <a:sym typeface="Century Gothic"/>
              </a:rPr>
              <a:t>Learning Objective</a:t>
            </a:r>
            <a:endParaRPr/>
          </a:p>
        </p:txBody>
      </p:sp>
      <p:pic>
        <p:nvPicPr>
          <p:cNvPr id="119" name="Google Shape;119;p3" descr="Icon&#10;&#10;Description automatically generated"/>
          <p:cNvPicPr preferRelativeResize="0">
            <a:picLocks noGrp="1"/>
          </p:cNvPicPr>
          <p:nvPr>
            <p:ph type="body" idx="1"/>
          </p:nvPr>
        </p:nvPicPr>
        <p:blipFill rotWithShape="1">
          <a:blip r:embed="rId3">
            <a:alphaModFix/>
          </a:blip>
          <a:srcRect/>
          <a:stretch/>
        </p:blipFill>
        <p:spPr>
          <a:xfrm>
            <a:off x="11296539" y="129365"/>
            <a:ext cx="674100" cy="674100"/>
          </a:xfrm>
          <a:prstGeom prst="rect">
            <a:avLst/>
          </a:prstGeom>
          <a:noFill/>
          <a:ln>
            <a:noFill/>
          </a:ln>
        </p:spPr>
      </p:pic>
      <p:sp>
        <p:nvSpPr>
          <p:cNvPr id="2" name="TextBox 1">
            <a:extLst>
              <a:ext uri="{FF2B5EF4-FFF2-40B4-BE49-F238E27FC236}">
                <a16:creationId xmlns:a16="http://schemas.microsoft.com/office/drawing/2014/main" id="{CEC4852B-01E8-4EFD-926A-FEBEE5637650}"/>
              </a:ext>
            </a:extLst>
          </p:cNvPr>
          <p:cNvSpPr txBox="1"/>
          <p:nvPr/>
        </p:nvSpPr>
        <p:spPr>
          <a:xfrm>
            <a:off x="1916784" y="5147034"/>
            <a:ext cx="9153426" cy="738664"/>
          </a:xfrm>
          <a:prstGeom prst="rect">
            <a:avLst/>
          </a:prstGeom>
          <a:noFill/>
        </p:spPr>
        <p:txBody>
          <a:bodyPr wrap="square" rtlCol="0">
            <a:spAutoFit/>
          </a:bodyPr>
          <a:lstStyle/>
          <a:p>
            <a:r>
              <a:rPr lang="en-AU" dirty="0"/>
              <a:t>Many of the words in this lesson should be linked to your vocabulary instruction (tier 2). Once the words have been explicitly taught, use this lesson to demonstrate how to upgrade nouns within a sentence to add weight/strength to an argument.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4"/>
          <p:cNvSpPr txBox="1">
            <a:spLocks noGrp="1"/>
          </p:cNvSpPr>
          <p:nvPr>
            <p:ph type="body" idx="1"/>
          </p:nvPr>
        </p:nvSpPr>
        <p:spPr>
          <a:xfrm>
            <a:off x="154907" y="766354"/>
            <a:ext cx="11845504" cy="590441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None/>
            </a:pPr>
            <a:endParaRPr dirty="0"/>
          </a:p>
          <a:p>
            <a:pPr marL="228600" lvl="0" indent="-101600" algn="l" rtl="0">
              <a:lnSpc>
                <a:spcPct val="90000"/>
              </a:lnSpc>
              <a:spcBef>
                <a:spcPts val="1000"/>
              </a:spcBef>
              <a:spcAft>
                <a:spcPts val="0"/>
              </a:spcAft>
              <a:buClr>
                <a:schemeClr val="dk1"/>
              </a:buClr>
              <a:buSzPts val="2000"/>
              <a:buFont typeface="Noto Sans Symbols"/>
              <a:buNone/>
            </a:pPr>
            <a:endParaRPr dirty="0"/>
          </a:p>
        </p:txBody>
      </p:sp>
      <p:sp>
        <p:nvSpPr>
          <p:cNvPr id="125" name="Google Shape;125;p4"/>
          <p:cNvSpPr txBox="1"/>
          <p:nvPr/>
        </p:nvSpPr>
        <p:spPr>
          <a:xfrm>
            <a:off x="106493" y="494211"/>
            <a:ext cx="8858464" cy="1061212"/>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000"/>
              <a:buFont typeface="Noto Sans Symbols"/>
              <a:buChar char="▪"/>
            </a:pPr>
            <a:r>
              <a:rPr lang="en-AU" sz="2000" dirty="0">
                <a:solidFill>
                  <a:schemeClr val="dk1"/>
                </a:solidFill>
                <a:latin typeface="Century Gothic"/>
                <a:ea typeface="Century Gothic"/>
                <a:cs typeface="Century Gothic"/>
                <a:sym typeface="Century Gothic"/>
              </a:rPr>
              <a:t>A verb is used to describe an action, state or occurrence and forms the main part of the predicate. </a:t>
            </a:r>
            <a:endParaRPr sz="2000" dirty="0">
              <a:solidFill>
                <a:schemeClr val="dk1"/>
              </a:solidFill>
              <a:latin typeface="Century Gothic"/>
              <a:ea typeface="Century Gothic"/>
              <a:cs typeface="Century Gothic"/>
              <a:sym typeface="Century Gothic"/>
            </a:endParaRPr>
          </a:p>
          <a:p>
            <a:pPr marL="228600" marR="0" lvl="0" indent="-228600" algn="l" rtl="0">
              <a:lnSpc>
                <a:spcPct val="90000"/>
              </a:lnSpc>
              <a:spcBef>
                <a:spcPts val="0"/>
              </a:spcBef>
              <a:spcAft>
                <a:spcPts val="0"/>
              </a:spcAft>
              <a:buClr>
                <a:schemeClr val="dk1"/>
              </a:buClr>
              <a:buSzPts val="2000"/>
              <a:buFont typeface="Noto Sans Symbols"/>
              <a:buChar char="▪"/>
            </a:pPr>
            <a:r>
              <a:rPr lang="en-AU" sz="2000" dirty="0">
                <a:solidFill>
                  <a:schemeClr val="dk1"/>
                </a:solidFill>
                <a:latin typeface="Century Gothic"/>
                <a:ea typeface="Century Gothic"/>
                <a:cs typeface="Century Gothic"/>
                <a:sym typeface="Century Gothic"/>
              </a:rPr>
              <a:t>You can strengthen an argument by choosing upgraded verbs.</a:t>
            </a:r>
            <a:endParaRPr sz="2000" dirty="0">
              <a:solidFill>
                <a:schemeClr val="dk1"/>
              </a:solidFill>
              <a:latin typeface="Century Gothic"/>
              <a:ea typeface="Century Gothic"/>
              <a:cs typeface="Century Gothic"/>
              <a:sym typeface="Century Gothic"/>
            </a:endParaRPr>
          </a:p>
        </p:txBody>
      </p:sp>
      <p:sp>
        <p:nvSpPr>
          <p:cNvPr id="130" name="Google Shape;130;p4"/>
          <p:cNvSpPr txBox="1"/>
          <p:nvPr/>
        </p:nvSpPr>
        <p:spPr>
          <a:xfrm>
            <a:off x="0" y="-1"/>
            <a:ext cx="3600450" cy="369332"/>
          </a:xfrm>
          <a:prstGeom prst="rect">
            <a:avLst/>
          </a:prstGeom>
          <a:solidFill>
            <a:srgbClr val="00B05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1">
                <a:solidFill>
                  <a:schemeClr val="lt1"/>
                </a:solidFill>
                <a:latin typeface="Century Gothic"/>
                <a:ea typeface="Century Gothic"/>
                <a:cs typeface="Century Gothic"/>
                <a:sym typeface="Century Gothic"/>
              </a:rPr>
              <a:t>Concept Development</a:t>
            </a:r>
            <a:endParaRPr/>
          </a:p>
        </p:txBody>
      </p:sp>
      <p:sp>
        <p:nvSpPr>
          <p:cNvPr id="131" name="Google Shape;131;p4"/>
          <p:cNvSpPr txBox="1"/>
          <p:nvPr/>
        </p:nvSpPr>
        <p:spPr>
          <a:xfrm>
            <a:off x="10181939" y="1250631"/>
            <a:ext cx="1988700" cy="1169511"/>
          </a:xfrm>
          <a:prstGeom prst="rect">
            <a:avLst/>
          </a:prstGeom>
          <a:solidFill>
            <a:srgbClr val="79FF9C"/>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400" b="1" dirty="0">
                <a:solidFill>
                  <a:schemeClr val="dk1"/>
                </a:solidFill>
                <a:latin typeface="Century Gothic"/>
                <a:ea typeface="Century Gothic"/>
                <a:cs typeface="Century Gothic"/>
                <a:sym typeface="Century Gothic"/>
              </a:rPr>
              <a:t>CFU:</a:t>
            </a:r>
            <a:endParaRPr dirty="0"/>
          </a:p>
          <a:p>
            <a:pPr marL="285750" marR="0" lvl="0" indent="-285750" algn="l" rtl="0">
              <a:spcBef>
                <a:spcPts val="0"/>
              </a:spcBef>
              <a:spcAft>
                <a:spcPts val="0"/>
              </a:spcAft>
              <a:buClr>
                <a:schemeClr val="dk1"/>
              </a:buClr>
              <a:buSzPts val="1400"/>
              <a:buFont typeface="Arial"/>
              <a:buChar char="•"/>
            </a:pPr>
            <a:r>
              <a:rPr lang="en-AU" sz="1400" dirty="0">
                <a:solidFill>
                  <a:schemeClr val="dk1"/>
                </a:solidFill>
                <a:latin typeface="Century Gothic"/>
                <a:ea typeface="Century Gothic"/>
                <a:cs typeface="Century Gothic"/>
                <a:sym typeface="Century Gothic"/>
              </a:rPr>
              <a:t>What are some upgraded </a:t>
            </a:r>
            <a:r>
              <a:rPr lang="en-AU" dirty="0">
                <a:solidFill>
                  <a:schemeClr val="dk1"/>
                </a:solidFill>
                <a:latin typeface="Century Gothic"/>
                <a:ea typeface="Century Gothic"/>
                <a:cs typeface="Century Gothic"/>
                <a:sym typeface="Century Gothic"/>
              </a:rPr>
              <a:t>verbs</a:t>
            </a:r>
            <a:r>
              <a:rPr lang="en-AU" sz="1400" dirty="0">
                <a:solidFill>
                  <a:schemeClr val="dk1"/>
                </a:solidFill>
                <a:latin typeface="Century Gothic"/>
                <a:ea typeface="Century Gothic"/>
                <a:cs typeface="Century Gothic"/>
                <a:sym typeface="Century Gothic"/>
              </a:rPr>
              <a:t> you could use for ‘support’?</a:t>
            </a:r>
            <a:endParaRPr dirty="0"/>
          </a:p>
        </p:txBody>
      </p:sp>
      <p:pic>
        <p:nvPicPr>
          <p:cNvPr id="132" name="Google Shape;132;p4" descr="Logo, icon&#10;&#10;Description automatically generated"/>
          <p:cNvPicPr preferRelativeResize="0"/>
          <p:nvPr/>
        </p:nvPicPr>
        <p:blipFill rotWithShape="1">
          <a:blip r:embed="rId3">
            <a:alphaModFix/>
          </a:blip>
          <a:srcRect/>
          <a:stretch/>
        </p:blipFill>
        <p:spPr>
          <a:xfrm>
            <a:off x="11411429" y="111175"/>
            <a:ext cx="674078" cy="674078"/>
          </a:xfrm>
          <a:prstGeom prst="rect">
            <a:avLst/>
          </a:prstGeom>
          <a:noFill/>
          <a:ln>
            <a:noFill/>
          </a:ln>
        </p:spPr>
      </p:pic>
      <p:pic>
        <p:nvPicPr>
          <p:cNvPr id="133" name="Google Shape;133;p4" descr="Icon&#10;&#10;Description automatically generated"/>
          <p:cNvPicPr preferRelativeResize="0"/>
          <p:nvPr/>
        </p:nvPicPr>
        <p:blipFill rotWithShape="1">
          <a:blip r:embed="rId4">
            <a:alphaModFix/>
          </a:blip>
          <a:srcRect/>
          <a:stretch/>
        </p:blipFill>
        <p:spPr>
          <a:xfrm>
            <a:off x="10604475" y="127102"/>
            <a:ext cx="674078" cy="674078"/>
          </a:xfrm>
          <a:prstGeom prst="rect">
            <a:avLst/>
          </a:prstGeom>
          <a:noFill/>
          <a:ln>
            <a:noFill/>
          </a:ln>
        </p:spPr>
      </p:pic>
      <p:pic>
        <p:nvPicPr>
          <p:cNvPr id="134" name="Google Shape;134;p4" descr="Icon&#10;&#10;Description automatically generated"/>
          <p:cNvPicPr preferRelativeResize="0"/>
          <p:nvPr/>
        </p:nvPicPr>
        <p:blipFill rotWithShape="1">
          <a:blip r:embed="rId5">
            <a:alphaModFix/>
          </a:blip>
          <a:srcRect/>
          <a:stretch/>
        </p:blipFill>
        <p:spPr>
          <a:xfrm>
            <a:off x="9771566" y="154632"/>
            <a:ext cx="693813" cy="679158"/>
          </a:xfrm>
          <a:prstGeom prst="rect">
            <a:avLst/>
          </a:prstGeom>
          <a:noFill/>
          <a:ln>
            <a:noFill/>
          </a:ln>
        </p:spPr>
      </p:pic>
      <p:graphicFrame>
        <p:nvGraphicFramePr>
          <p:cNvPr id="2" name="Table 2">
            <a:extLst>
              <a:ext uri="{FF2B5EF4-FFF2-40B4-BE49-F238E27FC236}">
                <a16:creationId xmlns:a16="http://schemas.microsoft.com/office/drawing/2014/main" id="{76F8FBED-314C-4469-8AF1-61EF9EE598C1}"/>
              </a:ext>
            </a:extLst>
          </p:cNvPr>
          <p:cNvGraphicFramePr>
            <a:graphicFrameLocks noGrp="1"/>
          </p:cNvGraphicFramePr>
          <p:nvPr>
            <p:extLst>
              <p:ext uri="{D42A27DB-BD31-4B8C-83A1-F6EECF244321}">
                <p14:modId xmlns:p14="http://schemas.microsoft.com/office/powerpoint/2010/main" val="1388055405"/>
              </p:ext>
            </p:extLst>
          </p:nvPr>
        </p:nvGraphicFramePr>
        <p:xfrm>
          <a:off x="222722" y="1874520"/>
          <a:ext cx="9788989" cy="3779520"/>
        </p:xfrm>
        <a:graphic>
          <a:graphicData uri="http://schemas.openxmlformats.org/drawingml/2006/table">
            <a:tbl>
              <a:tblPr firstRow="1" bandRow="1">
                <a:tableStyleId>{7E9639D4-E3E2-4D34-9284-5A2195B3D0D7}</a:tableStyleId>
              </a:tblPr>
              <a:tblGrid>
                <a:gridCol w="9788989">
                  <a:extLst>
                    <a:ext uri="{9D8B030D-6E8A-4147-A177-3AD203B41FA5}">
                      <a16:colId xmlns:a16="http://schemas.microsoft.com/office/drawing/2014/main" val="2555838259"/>
                    </a:ext>
                  </a:extLst>
                </a:gridCol>
              </a:tblGrid>
              <a:tr h="250369">
                <a:tc>
                  <a:txBody>
                    <a:bodyPr/>
                    <a:lstStyle/>
                    <a:p>
                      <a:r>
                        <a:rPr lang="en-AU" sz="1600" dirty="0">
                          <a:latin typeface="Century Gothic" panose="020B0502020202020204" pitchFamily="34" charset="0"/>
                        </a:rPr>
                        <a:t>Verbs for agree/support</a:t>
                      </a:r>
                    </a:p>
                  </a:txBody>
                  <a:tcPr/>
                </a:tc>
                <a:extLst>
                  <a:ext uri="{0D108BD9-81ED-4DB2-BD59-A6C34878D82A}">
                    <a16:rowId xmlns:a16="http://schemas.microsoft.com/office/drawing/2014/main" val="381370661"/>
                  </a:ext>
                </a:extLst>
              </a:tr>
              <a:tr h="2510544">
                <a:tc>
                  <a:txBody>
                    <a:bodyPr/>
                    <a:lstStyle/>
                    <a:p>
                      <a:r>
                        <a:rPr lang="en-AU" sz="2000" b="1" dirty="0">
                          <a:latin typeface="Century Gothic" panose="020B0502020202020204" pitchFamily="34" charset="0"/>
                        </a:rPr>
                        <a:t>Advocate: </a:t>
                      </a:r>
                      <a:r>
                        <a:rPr lang="en-AU" sz="2000" b="0" dirty="0">
                          <a:latin typeface="Century Gothic" panose="020B0502020202020204" pitchFamily="34" charset="0"/>
                        </a:rPr>
                        <a:t>to publicly support or recommend a particular cause, idea, or policy.</a:t>
                      </a:r>
                    </a:p>
                    <a:p>
                      <a:endParaRPr lang="en-AU" sz="2000" b="1" dirty="0">
                        <a:latin typeface="Century Gothic" panose="020B0502020202020204" pitchFamily="34" charset="0"/>
                      </a:endParaRPr>
                    </a:p>
                    <a:p>
                      <a:r>
                        <a:rPr lang="en-AU" sz="2000" b="1" dirty="0">
                          <a:latin typeface="Century Gothic" panose="020B0502020202020204" pitchFamily="34" charset="0"/>
                        </a:rPr>
                        <a:t>Argue: </a:t>
                      </a:r>
                      <a:r>
                        <a:rPr lang="en-AU" sz="2000" b="0" dirty="0">
                          <a:latin typeface="Century Gothic" panose="020B0502020202020204" pitchFamily="34" charset="0"/>
                        </a:rPr>
                        <a:t>to present reasons for or against something, often with the goal of persuading others to agree with your viewpoint.</a:t>
                      </a:r>
                    </a:p>
                    <a:p>
                      <a:endParaRPr lang="en-AU" sz="2000" b="1" dirty="0">
                        <a:latin typeface="Century Gothic" panose="020B0502020202020204" pitchFamily="34" charset="0"/>
                      </a:endParaRPr>
                    </a:p>
                    <a:p>
                      <a:r>
                        <a:rPr lang="en-AU" sz="2000" b="1" dirty="0">
                          <a:latin typeface="Century Gothic" panose="020B0502020202020204" pitchFamily="34" charset="0"/>
                        </a:rPr>
                        <a:t>Defend: </a:t>
                      </a:r>
                      <a:r>
                        <a:rPr lang="en-AU" sz="2000" b="0" dirty="0">
                          <a:latin typeface="Century Gothic" panose="020B0502020202020204" pitchFamily="34" charset="0"/>
                        </a:rPr>
                        <a:t>to protect or uphold a position or belief in the face of criticism or opposition.</a:t>
                      </a:r>
                    </a:p>
                    <a:p>
                      <a:endParaRPr lang="en-AU" sz="2000" b="1" dirty="0">
                        <a:latin typeface="Century Gothic" panose="020B0502020202020204" pitchFamily="34" charset="0"/>
                      </a:endParaRPr>
                    </a:p>
                    <a:p>
                      <a:r>
                        <a:rPr lang="en-AU" sz="2000" b="1" dirty="0">
                          <a:latin typeface="Century Gothic" panose="020B0502020202020204" pitchFamily="34" charset="0"/>
                        </a:rPr>
                        <a:t>Propose: </a:t>
                      </a:r>
                      <a:r>
                        <a:rPr lang="en-AU" sz="2000" b="0" dirty="0">
                          <a:latin typeface="Century Gothic" panose="020B0502020202020204" pitchFamily="34" charset="0"/>
                        </a:rPr>
                        <a:t>to suggest or put forward an idea, plan, or solution for consideration or approval.</a:t>
                      </a:r>
                      <a:endParaRPr lang="en-AU" sz="1600" b="0" dirty="0">
                        <a:latin typeface="Century Gothic" panose="020B0502020202020204" pitchFamily="34" charset="0"/>
                      </a:endParaRPr>
                    </a:p>
                  </a:txBody>
                  <a:tcPr/>
                </a:tc>
                <a:extLst>
                  <a:ext uri="{0D108BD9-81ED-4DB2-BD59-A6C34878D82A}">
                    <a16:rowId xmlns:a16="http://schemas.microsoft.com/office/drawing/2014/main" val="3366288665"/>
                  </a:ext>
                </a:extLst>
              </a:tr>
            </a:tbl>
          </a:graphicData>
        </a:graphic>
      </p:graphicFrame>
      <p:sp>
        <p:nvSpPr>
          <p:cNvPr id="16" name="TextBox 15">
            <a:extLst>
              <a:ext uri="{FF2B5EF4-FFF2-40B4-BE49-F238E27FC236}">
                <a16:creationId xmlns:a16="http://schemas.microsoft.com/office/drawing/2014/main" id="{708D9E24-56B0-404C-91F9-E298E35D3A16}"/>
              </a:ext>
            </a:extLst>
          </p:cNvPr>
          <p:cNvSpPr txBox="1"/>
          <p:nvPr/>
        </p:nvSpPr>
        <p:spPr>
          <a:xfrm>
            <a:off x="2784050" y="6409154"/>
            <a:ext cx="4870515" cy="523220"/>
          </a:xfrm>
          <a:prstGeom prst="rect">
            <a:avLst/>
          </a:prstGeom>
          <a:noFill/>
        </p:spPr>
        <p:txBody>
          <a:bodyPr wrap="square" rtlCol="0">
            <a:spAutoFit/>
          </a:bodyPr>
          <a:lstStyle/>
          <a:p>
            <a:r>
              <a:rPr lang="en-AU" dirty="0"/>
              <a:t>Teachers: you can delete any and focus on certain ones to make this lesson easier</a:t>
            </a:r>
          </a:p>
        </p:txBody>
      </p:sp>
    </p:spTree>
    <p:extLst>
      <p:ext uri="{BB962C8B-B14F-4D97-AF65-F5344CB8AC3E}">
        <p14:creationId xmlns:p14="http://schemas.microsoft.com/office/powerpoint/2010/main" val="415729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4"/>
          <p:cNvSpPr txBox="1">
            <a:spLocks noGrp="1"/>
          </p:cNvSpPr>
          <p:nvPr>
            <p:ph type="body" idx="1"/>
          </p:nvPr>
        </p:nvSpPr>
        <p:spPr>
          <a:xfrm>
            <a:off x="154907" y="766354"/>
            <a:ext cx="11845504" cy="590441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None/>
            </a:pPr>
            <a:endParaRPr dirty="0"/>
          </a:p>
          <a:p>
            <a:pPr marL="228600" lvl="0" indent="-101600" algn="l" rtl="0">
              <a:lnSpc>
                <a:spcPct val="90000"/>
              </a:lnSpc>
              <a:spcBef>
                <a:spcPts val="1000"/>
              </a:spcBef>
              <a:spcAft>
                <a:spcPts val="0"/>
              </a:spcAft>
              <a:buClr>
                <a:schemeClr val="dk1"/>
              </a:buClr>
              <a:buSzPts val="2000"/>
              <a:buFont typeface="Noto Sans Symbols"/>
              <a:buNone/>
            </a:pPr>
            <a:endParaRPr dirty="0"/>
          </a:p>
        </p:txBody>
      </p:sp>
      <p:sp>
        <p:nvSpPr>
          <p:cNvPr id="130" name="Google Shape;130;p4"/>
          <p:cNvSpPr txBox="1"/>
          <p:nvPr/>
        </p:nvSpPr>
        <p:spPr>
          <a:xfrm>
            <a:off x="0" y="-1"/>
            <a:ext cx="3600450" cy="369332"/>
          </a:xfrm>
          <a:prstGeom prst="rect">
            <a:avLst/>
          </a:prstGeom>
          <a:solidFill>
            <a:srgbClr val="00B05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1">
                <a:solidFill>
                  <a:schemeClr val="lt1"/>
                </a:solidFill>
                <a:latin typeface="Century Gothic"/>
                <a:ea typeface="Century Gothic"/>
                <a:cs typeface="Century Gothic"/>
                <a:sym typeface="Century Gothic"/>
              </a:rPr>
              <a:t>Concept Development</a:t>
            </a:r>
            <a:endParaRPr/>
          </a:p>
        </p:txBody>
      </p:sp>
      <p:sp>
        <p:nvSpPr>
          <p:cNvPr id="131" name="Google Shape;131;p4"/>
          <p:cNvSpPr txBox="1"/>
          <p:nvPr/>
        </p:nvSpPr>
        <p:spPr>
          <a:xfrm>
            <a:off x="10181939" y="1250631"/>
            <a:ext cx="1988700" cy="1169511"/>
          </a:xfrm>
          <a:prstGeom prst="rect">
            <a:avLst/>
          </a:prstGeom>
          <a:solidFill>
            <a:srgbClr val="79FF9C"/>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400" b="1" dirty="0">
                <a:solidFill>
                  <a:schemeClr val="dk1"/>
                </a:solidFill>
                <a:latin typeface="Century Gothic"/>
                <a:ea typeface="Century Gothic"/>
                <a:cs typeface="Century Gothic"/>
                <a:sym typeface="Century Gothic"/>
              </a:rPr>
              <a:t>CFU:</a:t>
            </a:r>
            <a:endParaRPr dirty="0"/>
          </a:p>
          <a:p>
            <a:pPr marL="285750" lvl="0" indent="-285750">
              <a:buClr>
                <a:schemeClr val="dk1"/>
              </a:buClr>
              <a:buSzPts val="1400"/>
              <a:buFont typeface="Arial"/>
              <a:buChar char="•"/>
            </a:pPr>
            <a:r>
              <a:rPr lang="en-AU" dirty="0">
                <a:solidFill>
                  <a:schemeClr val="dk1"/>
                </a:solidFill>
                <a:latin typeface="Century Gothic"/>
                <a:ea typeface="Century Gothic"/>
                <a:cs typeface="Century Gothic"/>
                <a:sym typeface="Century Gothic"/>
              </a:rPr>
              <a:t>What are some upgraded verbs you could use for ‘disagree’?</a:t>
            </a:r>
            <a:endParaRPr lang="en-AU" dirty="0"/>
          </a:p>
        </p:txBody>
      </p:sp>
      <p:pic>
        <p:nvPicPr>
          <p:cNvPr id="132" name="Google Shape;132;p4" descr="Logo, icon&#10;&#10;Description automatically generated"/>
          <p:cNvPicPr preferRelativeResize="0"/>
          <p:nvPr/>
        </p:nvPicPr>
        <p:blipFill rotWithShape="1">
          <a:blip r:embed="rId3">
            <a:alphaModFix/>
          </a:blip>
          <a:srcRect/>
          <a:stretch/>
        </p:blipFill>
        <p:spPr>
          <a:xfrm>
            <a:off x="11411429" y="111175"/>
            <a:ext cx="674078" cy="674078"/>
          </a:xfrm>
          <a:prstGeom prst="rect">
            <a:avLst/>
          </a:prstGeom>
          <a:noFill/>
          <a:ln>
            <a:noFill/>
          </a:ln>
        </p:spPr>
      </p:pic>
      <p:pic>
        <p:nvPicPr>
          <p:cNvPr id="133" name="Google Shape;133;p4" descr="Icon&#10;&#10;Description automatically generated"/>
          <p:cNvPicPr preferRelativeResize="0"/>
          <p:nvPr/>
        </p:nvPicPr>
        <p:blipFill rotWithShape="1">
          <a:blip r:embed="rId4">
            <a:alphaModFix/>
          </a:blip>
          <a:srcRect/>
          <a:stretch/>
        </p:blipFill>
        <p:spPr>
          <a:xfrm>
            <a:off x="10604475" y="127102"/>
            <a:ext cx="674078" cy="674078"/>
          </a:xfrm>
          <a:prstGeom prst="rect">
            <a:avLst/>
          </a:prstGeom>
          <a:noFill/>
          <a:ln>
            <a:noFill/>
          </a:ln>
        </p:spPr>
      </p:pic>
      <p:pic>
        <p:nvPicPr>
          <p:cNvPr id="134" name="Google Shape;134;p4" descr="Icon&#10;&#10;Description automatically generated"/>
          <p:cNvPicPr preferRelativeResize="0"/>
          <p:nvPr/>
        </p:nvPicPr>
        <p:blipFill rotWithShape="1">
          <a:blip r:embed="rId5">
            <a:alphaModFix/>
          </a:blip>
          <a:srcRect/>
          <a:stretch/>
        </p:blipFill>
        <p:spPr>
          <a:xfrm>
            <a:off x="9771566" y="154632"/>
            <a:ext cx="693813" cy="679158"/>
          </a:xfrm>
          <a:prstGeom prst="rect">
            <a:avLst/>
          </a:prstGeom>
          <a:noFill/>
          <a:ln>
            <a:noFill/>
          </a:ln>
        </p:spPr>
      </p:pic>
      <p:graphicFrame>
        <p:nvGraphicFramePr>
          <p:cNvPr id="2" name="Table 2">
            <a:extLst>
              <a:ext uri="{FF2B5EF4-FFF2-40B4-BE49-F238E27FC236}">
                <a16:creationId xmlns:a16="http://schemas.microsoft.com/office/drawing/2014/main" id="{76F8FBED-314C-4469-8AF1-61EF9EE598C1}"/>
              </a:ext>
            </a:extLst>
          </p:cNvPr>
          <p:cNvGraphicFramePr>
            <a:graphicFrameLocks noGrp="1"/>
          </p:cNvGraphicFramePr>
          <p:nvPr>
            <p:extLst>
              <p:ext uri="{D42A27DB-BD31-4B8C-83A1-F6EECF244321}">
                <p14:modId xmlns:p14="http://schemas.microsoft.com/office/powerpoint/2010/main" val="1235533182"/>
              </p:ext>
            </p:extLst>
          </p:nvPr>
        </p:nvGraphicFramePr>
        <p:xfrm>
          <a:off x="207390" y="1488970"/>
          <a:ext cx="9804322" cy="4389120"/>
        </p:xfrm>
        <a:graphic>
          <a:graphicData uri="http://schemas.openxmlformats.org/drawingml/2006/table">
            <a:tbl>
              <a:tblPr firstRow="1" bandRow="1">
                <a:tableStyleId>{7E9639D4-E3E2-4D34-9284-5A2195B3D0D7}</a:tableStyleId>
              </a:tblPr>
              <a:tblGrid>
                <a:gridCol w="9804322">
                  <a:extLst>
                    <a:ext uri="{9D8B030D-6E8A-4147-A177-3AD203B41FA5}">
                      <a16:colId xmlns:a16="http://schemas.microsoft.com/office/drawing/2014/main" val="2555838259"/>
                    </a:ext>
                  </a:extLst>
                </a:gridCol>
              </a:tblGrid>
              <a:tr h="212435">
                <a:tc>
                  <a:txBody>
                    <a:bodyPr/>
                    <a:lstStyle/>
                    <a:p>
                      <a:r>
                        <a:rPr lang="en-AU" sz="1600" dirty="0">
                          <a:latin typeface="Century Gothic" panose="020B0502020202020204" pitchFamily="34" charset="0"/>
                        </a:rPr>
                        <a:t>Words for people who disagree/don’t support</a:t>
                      </a:r>
                    </a:p>
                  </a:txBody>
                  <a:tcPr/>
                </a:tc>
                <a:extLst>
                  <a:ext uri="{0D108BD9-81ED-4DB2-BD59-A6C34878D82A}">
                    <a16:rowId xmlns:a16="http://schemas.microsoft.com/office/drawing/2014/main" val="381370661"/>
                  </a:ext>
                </a:extLst>
              </a:tr>
              <a:tr h="2130171">
                <a:tc>
                  <a:txBody>
                    <a:bodyPr/>
                    <a:lstStyle/>
                    <a:p>
                      <a:r>
                        <a:rPr lang="en-AU" sz="2000" b="1" dirty="0">
                          <a:latin typeface="Century Gothic" panose="020B0502020202020204" pitchFamily="34" charset="0"/>
                        </a:rPr>
                        <a:t>Criticise: </a:t>
                      </a:r>
                      <a:r>
                        <a:rPr lang="en-AU" sz="2000" b="0" dirty="0">
                          <a:latin typeface="Century Gothic" panose="020B0502020202020204" pitchFamily="34" charset="0"/>
                        </a:rPr>
                        <a:t>to express disapproval or make negative comments about something, often with the intention of highlighting its flaws or shortcomings.</a:t>
                      </a:r>
                    </a:p>
                    <a:p>
                      <a:endParaRPr lang="en-AU" sz="2000" b="0" dirty="0">
                        <a:latin typeface="Century Gothic" panose="020B0502020202020204" pitchFamily="34" charset="0"/>
                      </a:endParaRPr>
                    </a:p>
                    <a:p>
                      <a:r>
                        <a:rPr lang="en-AU" sz="2000" b="1" dirty="0">
                          <a:latin typeface="Century Gothic" panose="020B0502020202020204" pitchFamily="34" charset="0"/>
                        </a:rPr>
                        <a:t>Oppose: </a:t>
                      </a:r>
                      <a:r>
                        <a:rPr lang="en-AU" sz="2000" b="0" dirty="0">
                          <a:latin typeface="Century Gothic" panose="020B0502020202020204" pitchFamily="34" charset="0"/>
                        </a:rPr>
                        <a:t>to actively resist or go against a particular idea, policy, or action.</a:t>
                      </a:r>
                    </a:p>
                    <a:p>
                      <a:endParaRPr lang="en-AU" sz="2000" b="0" dirty="0">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AU" sz="2000" b="1" dirty="0">
                          <a:latin typeface="Century Gothic" panose="020B0502020202020204" pitchFamily="34" charset="0"/>
                        </a:rPr>
                        <a:t>Object: </a:t>
                      </a:r>
                      <a:r>
                        <a:rPr lang="en-AU" sz="2000" b="0" dirty="0">
                          <a:latin typeface="Century Gothic" panose="020B0502020202020204" pitchFamily="34" charset="0"/>
                        </a:rPr>
                        <a:t>to express opposition or disapproval, often by pointing out specific issues or concerns.</a:t>
                      </a:r>
                    </a:p>
                    <a:p>
                      <a:endParaRPr lang="en-AU" sz="2000" b="0" dirty="0">
                        <a:latin typeface="Century Gothic" panose="020B0502020202020204" pitchFamily="34" charset="0"/>
                      </a:endParaRPr>
                    </a:p>
                    <a:p>
                      <a:r>
                        <a:rPr lang="en-AU" sz="2000" b="1" dirty="0">
                          <a:latin typeface="Century Gothic" panose="020B0502020202020204" pitchFamily="34" charset="0"/>
                        </a:rPr>
                        <a:t>Refute: </a:t>
                      </a:r>
                      <a:r>
                        <a:rPr lang="en-AU" sz="2000" b="0" dirty="0">
                          <a:latin typeface="Century Gothic" panose="020B0502020202020204" pitchFamily="34" charset="0"/>
                        </a:rPr>
                        <a:t>to prove a statement or argument to be false or incorrect through evidence or reasoning.</a:t>
                      </a:r>
                    </a:p>
                    <a:p>
                      <a:endParaRPr lang="en-AU" sz="2000" b="0" dirty="0">
                        <a:latin typeface="Century Gothic" panose="020B0502020202020204" pitchFamily="34" charset="0"/>
                      </a:endParaRPr>
                    </a:p>
                    <a:p>
                      <a:r>
                        <a:rPr lang="en-AU" sz="2000" b="1" dirty="0">
                          <a:latin typeface="Century Gothic" panose="020B0502020202020204" pitchFamily="34" charset="0"/>
                        </a:rPr>
                        <a:t>Dissent: </a:t>
                      </a:r>
                      <a:r>
                        <a:rPr lang="en-AU" sz="2000" b="0" dirty="0">
                          <a:latin typeface="Century Gothic" panose="020B0502020202020204" pitchFamily="34" charset="0"/>
                        </a:rPr>
                        <a:t>to express a difference of opinion or disagreement with a prevailing view or decision.</a:t>
                      </a:r>
                    </a:p>
                  </a:txBody>
                  <a:tcPr/>
                </a:tc>
                <a:extLst>
                  <a:ext uri="{0D108BD9-81ED-4DB2-BD59-A6C34878D82A}">
                    <a16:rowId xmlns:a16="http://schemas.microsoft.com/office/drawing/2014/main" val="3366288665"/>
                  </a:ext>
                </a:extLst>
              </a:tr>
            </a:tbl>
          </a:graphicData>
        </a:graphic>
      </p:graphicFrame>
      <p:sp>
        <p:nvSpPr>
          <p:cNvPr id="10" name="TextBox 9">
            <a:extLst>
              <a:ext uri="{FF2B5EF4-FFF2-40B4-BE49-F238E27FC236}">
                <a16:creationId xmlns:a16="http://schemas.microsoft.com/office/drawing/2014/main" id="{C9955117-4065-4772-B53C-79F70FD28236}"/>
              </a:ext>
            </a:extLst>
          </p:cNvPr>
          <p:cNvSpPr txBox="1"/>
          <p:nvPr/>
        </p:nvSpPr>
        <p:spPr>
          <a:xfrm>
            <a:off x="2784050" y="6409154"/>
            <a:ext cx="4870515" cy="523220"/>
          </a:xfrm>
          <a:prstGeom prst="rect">
            <a:avLst/>
          </a:prstGeom>
          <a:noFill/>
        </p:spPr>
        <p:txBody>
          <a:bodyPr wrap="square" rtlCol="0">
            <a:spAutoFit/>
          </a:bodyPr>
          <a:lstStyle/>
          <a:p>
            <a:r>
              <a:rPr lang="en-AU" dirty="0"/>
              <a:t>Teachers: you can delete any and focus on certain ones to make this lesson easier</a:t>
            </a:r>
          </a:p>
        </p:txBody>
      </p:sp>
      <p:sp>
        <p:nvSpPr>
          <p:cNvPr id="11" name="Google Shape;125;p4">
            <a:extLst>
              <a:ext uri="{FF2B5EF4-FFF2-40B4-BE49-F238E27FC236}">
                <a16:creationId xmlns:a16="http://schemas.microsoft.com/office/drawing/2014/main" id="{31030216-FDD4-4D6F-BB34-DBA247F7182E}"/>
              </a:ext>
            </a:extLst>
          </p:cNvPr>
          <p:cNvSpPr txBox="1"/>
          <p:nvPr/>
        </p:nvSpPr>
        <p:spPr>
          <a:xfrm>
            <a:off x="106493" y="494211"/>
            <a:ext cx="8858464" cy="1061212"/>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000"/>
              <a:buFont typeface="Noto Sans Symbols"/>
              <a:buChar char="▪"/>
            </a:pPr>
            <a:r>
              <a:rPr lang="en-AU" sz="2000" dirty="0">
                <a:solidFill>
                  <a:schemeClr val="dk1"/>
                </a:solidFill>
                <a:latin typeface="Century Gothic"/>
                <a:ea typeface="Century Gothic"/>
                <a:cs typeface="Century Gothic"/>
                <a:sym typeface="Century Gothic"/>
              </a:rPr>
              <a:t>A verb is used to describe an action, state or occurrence and forms the main part of the predicate. </a:t>
            </a:r>
            <a:endParaRPr sz="2000" dirty="0">
              <a:solidFill>
                <a:schemeClr val="dk1"/>
              </a:solidFill>
              <a:latin typeface="Century Gothic"/>
              <a:ea typeface="Century Gothic"/>
              <a:cs typeface="Century Gothic"/>
              <a:sym typeface="Century Gothic"/>
            </a:endParaRPr>
          </a:p>
          <a:p>
            <a:pPr marL="228600" marR="0" lvl="0" indent="-228600" algn="l" rtl="0">
              <a:lnSpc>
                <a:spcPct val="90000"/>
              </a:lnSpc>
              <a:spcBef>
                <a:spcPts val="0"/>
              </a:spcBef>
              <a:spcAft>
                <a:spcPts val="0"/>
              </a:spcAft>
              <a:buClr>
                <a:schemeClr val="dk1"/>
              </a:buClr>
              <a:buSzPts val="2000"/>
              <a:buFont typeface="Noto Sans Symbols"/>
              <a:buChar char="▪"/>
            </a:pPr>
            <a:r>
              <a:rPr lang="en-AU" sz="2000" dirty="0">
                <a:solidFill>
                  <a:schemeClr val="dk1"/>
                </a:solidFill>
                <a:latin typeface="Century Gothic"/>
                <a:ea typeface="Century Gothic"/>
                <a:cs typeface="Century Gothic"/>
                <a:sym typeface="Century Gothic"/>
              </a:rPr>
              <a:t>You can strengthen an argument by choosing upgraded verbs.</a:t>
            </a:r>
            <a:endParaRPr sz="2000" dirty="0">
              <a:solidFill>
                <a:schemeClr val="dk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1918096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fade">
                                      <p:cBhvr>
                                        <p:cTn id="7"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4"/>
          <p:cNvSpPr txBox="1">
            <a:spLocks noGrp="1"/>
          </p:cNvSpPr>
          <p:nvPr>
            <p:ph type="body" idx="1"/>
          </p:nvPr>
        </p:nvSpPr>
        <p:spPr>
          <a:xfrm>
            <a:off x="154907" y="766354"/>
            <a:ext cx="11845504" cy="590441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None/>
            </a:pPr>
            <a:endParaRPr dirty="0"/>
          </a:p>
          <a:p>
            <a:pPr marL="228600" lvl="0" indent="-101600" algn="l" rtl="0">
              <a:lnSpc>
                <a:spcPct val="90000"/>
              </a:lnSpc>
              <a:spcBef>
                <a:spcPts val="1000"/>
              </a:spcBef>
              <a:spcAft>
                <a:spcPts val="0"/>
              </a:spcAft>
              <a:buClr>
                <a:schemeClr val="dk1"/>
              </a:buClr>
              <a:buSzPts val="2000"/>
              <a:buFont typeface="Noto Sans Symbols"/>
              <a:buNone/>
            </a:pPr>
            <a:endParaRPr dirty="0"/>
          </a:p>
          <a:p>
            <a:pPr marL="0" lvl="0" indent="0" algn="l" rtl="0">
              <a:lnSpc>
                <a:spcPct val="90000"/>
              </a:lnSpc>
              <a:spcBef>
                <a:spcPts val="1000"/>
              </a:spcBef>
              <a:spcAft>
                <a:spcPts val="0"/>
              </a:spcAft>
              <a:buClr>
                <a:schemeClr val="dk1"/>
              </a:buClr>
              <a:buSzPts val="2000"/>
              <a:buNone/>
            </a:pPr>
            <a:endParaRPr sz="2000" dirty="0"/>
          </a:p>
        </p:txBody>
      </p:sp>
      <p:sp>
        <p:nvSpPr>
          <p:cNvPr id="126" name="Google Shape;126;p4"/>
          <p:cNvSpPr/>
          <p:nvPr/>
        </p:nvSpPr>
        <p:spPr>
          <a:xfrm>
            <a:off x="325099" y="2412958"/>
            <a:ext cx="1858264"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2400" b="1" dirty="0">
                <a:solidFill>
                  <a:srgbClr val="00B050"/>
                </a:solidFill>
                <a:latin typeface="Century Gothic"/>
                <a:ea typeface="Century Gothic"/>
                <a:cs typeface="Century Gothic"/>
                <a:sym typeface="Century Gothic"/>
              </a:rPr>
              <a:t>Examples:</a:t>
            </a:r>
            <a:endParaRPr dirty="0"/>
          </a:p>
        </p:txBody>
      </p:sp>
      <p:sp>
        <p:nvSpPr>
          <p:cNvPr id="127" name="Google Shape;127;p4"/>
          <p:cNvSpPr txBox="1"/>
          <p:nvPr/>
        </p:nvSpPr>
        <p:spPr>
          <a:xfrm>
            <a:off x="5840014" y="3089645"/>
            <a:ext cx="4207211" cy="1583700"/>
          </a:xfrm>
          <a:prstGeom prst="rect">
            <a:avLst/>
          </a:prstGeom>
          <a:noFill/>
          <a:ln w="28575" cap="flat" cmpd="sng">
            <a:solidFill>
              <a:schemeClr val="accent4"/>
            </a:solidFill>
            <a:prstDash val="solid"/>
            <a:round/>
            <a:headEnd type="none" w="sm" len="sm"/>
            <a:tailEnd type="none" w="sm" len="sm"/>
          </a:ln>
        </p:spPr>
        <p:txBody>
          <a:bodyPr spcFirstLastPara="1" wrap="square" lIns="91425" tIns="45700" rIns="91425" bIns="45700" anchor="t" anchorCtr="0">
            <a:noAutofit/>
          </a:bodyPr>
          <a:lstStyle/>
          <a:p>
            <a:pPr lvl="0">
              <a:lnSpc>
                <a:spcPct val="90000"/>
              </a:lnSpc>
              <a:buClr>
                <a:schemeClr val="dk1"/>
              </a:buClr>
              <a:buSzPts val="2000"/>
            </a:pPr>
            <a:r>
              <a:rPr lang="en-AU" sz="2000" dirty="0">
                <a:solidFill>
                  <a:schemeClr val="dk1"/>
                </a:solidFill>
                <a:latin typeface="Century Gothic"/>
                <a:ea typeface="Century Gothic"/>
                <a:cs typeface="Century Gothic"/>
                <a:sym typeface="Century Gothic"/>
              </a:rPr>
              <a:t>Although some people </a:t>
            </a:r>
            <a:r>
              <a:rPr lang="en-AU" sz="2000" b="1" dirty="0">
                <a:solidFill>
                  <a:schemeClr val="dk1"/>
                </a:solidFill>
                <a:latin typeface="Century Gothic"/>
                <a:ea typeface="Century Gothic"/>
                <a:cs typeface="Century Gothic"/>
                <a:sym typeface="Century Gothic"/>
              </a:rPr>
              <a:t>object </a:t>
            </a:r>
            <a:r>
              <a:rPr lang="en-AU" sz="2000" dirty="0">
                <a:solidFill>
                  <a:schemeClr val="dk1"/>
                </a:solidFill>
                <a:latin typeface="Century Gothic"/>
                <a:ea typeface="Century Gothic"/>
                <a:cs typeface="Century Gothic"/>
                <a:sym typeface="Century Gothic"/>
              </a:rPr>
              <a:t>to</a:t>
            </a:r>
            <a:r>
              <a:rPr lang="en-AU" sz="2000" b="1" dirty="0">
                <a:solidFill>
                  <a:schemeClr val="dk1"/>
                </a:solidFill>
                <a:latin typeface="Century Gothic"/>
                <a:ea typeface="Century Gothic"/>
                <a:cs typeface="Century Gothic"/>
                <a:sym typeface="Century Gothic"/>
              </a:rPr>
              <a:t> </a:t>
            </a:r>
            <a:r>
              <a:rPr lang="en-AU" sz="2000" dirty="0">
                <a:solidFill>
                  <a:schemeClr val="dk1"/>
                </a:solidFill>
                <a:latin typeface="Century Gothic"/>
                <a:ea typeface="Century Gothic"/>
                <a:cs typeface="Century Gothic"/>
                <a:sym typeface="Century Gothic"/>
              </a:rPr>
              <a:t>children wearing a school uniform, most think that it’s necessary. </a:t>
            </a:r>
            <a:endParaRPr lang="en-AU" sz="2000" dirty="0"/>
          </a:p>
        </p:txBody>
      </p:sp>
      <p:pic>
        <p:nvPicPr>
          <p:cNvPr id="129" name="Google Shape;129;p4" descr="https://cdn3.vectorstock.com/i/1000x1000/77/52/yes-tick-icon-vector-22957752.jpg"/>
          <p:cNvPicPr preferRelativeResize="0"/>
          <p:nvPr/>
        </p:nvPicPr>
        <p:blipFill rotWithShape="1">
          <a:blip r:embed="rId3">
            <a:alphaModFix/>
          </a:blip>
          <a:srcRect b="10582"/>
          <a:stretch/>
        </p:blipFill>
        <p:spPr>
          <a:xfrm>
            <a:off x="7034020" y="2270044"/>
            <a:ext cx="837870" cy="621089"/>
          </a:xfrm>
          <a:prstGeom prst="rect">
            <a:avLst/>
          </a:prstGeom>
          <a:noFill/>
          <a:ln>
            <a:noFill/>
          </a:ln>
        </p:spPr>
      </p:pic>
      <p:sp>
        <p:nvSpPr>
          <p:cNvPr id="130" name="Google Shape;130;p4"/>
          <p:cNvSpPr txBox="1"/>
          <p:nvPr/>
        </p:nvSpPr>
        <p:spPr>
          <a:xfrm>
            <a:off x="0" y="-1"/>
            <a:ext cx="3600450" cy="369332"/>
          </a:xfrm>
          <a:prstGeom prst="rect">
            <a:avLst/>
          </a:prstGeom>
          <a:solidFill>
            <a:srgbClr val="00B05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1">
                <a:solidFill>
                  <a:schemeClr val="lt1"/>
                </a:solidFill>
                <a:latin typeface="Century Gothic"/>
                <a:ea typeface="Century Gothic"/>
                <a:cs typeface="Century Gothic"/>
                <a:sym typeface="Century Gothic"/>
              </a:rPr>
              <a:t>Concept Development</a:t>
            </a:r>
            <a:endParaRPr/>
          </a:p>
        </p:txBody>
      </p:sp>
      <p:sp>
        <p:nvSpPr>
          <p:cNvPr id="131" name="Google Shape;131;p4"/>
          <p:cNvSpPr txBox="1"/>
          <p:nvPr/>
        </p:nvSpPr>
        <p:spPr>
          <a:xfrm>
            <a:off x="10181939" y="1250631"/>
            <a:ext cx="1988700" cy="1169511"/>
          </a:xfrm>
          <a:prstGeom prst="rect">
            <a:avLst/>
          </a:prstGeom>
          <a:solidFill>
            <a:srgbClr val="79FF9C"/>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400" b="1" dirty="0">
                <a:solidFill>
                  <a:schemeClr val="dk1"/>
                </a:solidFill>
                <a:latin typeface="Century Gothic"/>
                <a:ea typeface="Century Gothic"/>
                <a:cs typeface="Century Gothic"/>
                <a:sym typeface="Century Gothic"/>
              </a:rPr>
              <a:t>CFU:</a:t>
            </a:r>
            <a:endParaRPr dirty="0"/>
          </a:p>
          <a:p>
            <a:pPr marL="285750" marR="0" lvl="0" indent="-285750" algn="l" rtl="0">
              <a:spcBef>
                <a:spcPts val="0"/>
              </a:spcBef>
              <a:spcAft>
                <a:spcPts val="0"/>
              </a:spcAft>
              <a:buClr>
                <a:schemeClr val="dk1"/>
              </a:buClr>
              <a:buSzPts val="1400"/>
              <a:buFont typeface="Arial"/>
              <a:buChar char="•"/>
            </a:pPr>
            <a:r>
              <a:rPr lang="en-AU" sz="1400" dirty="0">
                <a:solidFill>
                  <a:schemeClr val="dk1"/>
                </a:solidFill>
                <a:latin typeface="Century Gothic"/>
                <a:ea typeface="Century Gothic"/>
                <a:cs typeface="Century Gothic"/>
                <a:sym typeface="Century Gothic"/>
              </a:rPr>
              <a:t>Why is this an example of a sentence </a:t>
            </a:r>
            <a:r>
              <a:rPr lang="en-AU" dirty="0">
                <a:solidFill>
                  <a:schemeClr val="dk1"/>
                </a:solidFill>
                <a:latin typeface="Century Gothic"/>
                <a:ea typeface="Century Gothic"/>
                <a:cs typeface="Century Gothic"/>
                <a:sym typeface="Century Gothic"/>
              </a:rPr>
              <a:t>with an upgraded verb?</a:t>
            </a:r>
            <a:endParaRPr dirty="0"/>
          </a:p>
        </p:txBody>
      </p:sp>
      <p:pic>
        <p:nvPicPr>
          <p:cNvPr id="132" name="Google Shape;132;p4" descr="Logo, icon&#10;&#10;Description automatically generated"/>
          <p:cNvPicPr preferRelativeResize="0"/>
          <p:nvPr/>
        </p:nvPicPr>
        <p:blipFill rotWithShape="1">
          <a:blip r:embed="rId4">
            <a:alphaModFix/>
          </a:blip>
          <a:srcRect/>
          <a:stretch/>
        </p:blipFill>
        <p:spPr>
          <a:xfrm>
            <a:off x="11411429" y="111175"/>
            <a:ext cx="674078" cy="674078"/>
          </a:xfrm>
          <a:prstGeom prst="rect">
            <a:avLst/>
          </a:prstGeom>
          <a:noFill/>
          <a:ln>
            <a:noFill/>
          </a:ln>
        </p:spPr>
      </p:pic>
      <p:pic>
        <p:nvPicPr>
          <p:cNvPr id="133" name="Google Shape;133;p4" descr="Icon&#10;&#10;Description automatically generated"/>
          <p:cNvPicPr preferRelativeResize="0"/>
          <p:nvPr/>
        </p:nvPicPr>
        <p:blipFill rotWithShape="1">
          <a:blip r:embed="rId5">
            <a:alphaModFix/>
          </a:blip>
          <a:srcRect/>
          <a:stretch/>
        </p:blipFill>
        <p:spPr>
          <a:xfrm>
            <a:off x="10604475" y="127102"/>
            <a:ext cx="674078" cy="674078"/>
          </a:xfrm>
          <a:prstGeom prst="rect">
            <a:avLst/>
          </a:prstGeom>
          <a:noFill/>
          <a:ln>
            <a:noFill/>
          </a:ln>
        </p:spPr>
      </p:pic>
      <p:pic>
        <p:nvPicPr>
          <p:cNvPr id="134" name="Google Shape;134;p4" descr="Icon&#10;&#10;Description automatically generated"/>
          <p:cNvPicPr preferRelativeResize="0"/>
          <p:nvPr/>
        </p:nvPicPr>
        <p:blipFill rotWithShape="1">
          <a:blip r:embed="rId6">
            <a:alphaModFix/>
          </a:blip>
          <a:srcRect/>
          <a:stretch/>
        </p:blipFill>
        <p:spPr>
          <a:xfrm>
            <a:off x="9771566" y="154632"/>
            <a:ext cx="693813" cy="679158"/>
          </a:xfrm>
          <a:prstGeom prst="rect">
            <a:avLst/>
          </a:prstGeom>
          <a:noFill/>
          <a:ln>
            <a:noFill/>
          </a:ln>
        </p:spPr>
      </p:pic>
      <p:sp>
        <p:nvSpPr>
          <p:cNvPr id="135" name="Google Shape;135;p4"/>
          <p:cNvSpPr txBox="1"/>
          <p:nvPr/>
        </p:nvSpPr>
        <p:spPr>
          <a:xfrm>
            <a:off x="5166200" y="3429000"/>
            <a:ext cx="5391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AU" b="1">
                <a:latin typeface="Century Gothic"/>
                <a:ea typeface="Century Gothic"/>
                <a:cs typeface="Century Gothic"/>
                <a:sym typeface="Century Gothic"/>
              </a:rPr>
              <a:t>VS</a:t>
            </a:r>
            <a:endParaRPr b="1">
              <a:latin typeface="Century Gothic"/>
              <a:ea typeface="Century Gothic"/>
              <a:cs typeface="Century Gothic"/>
              <a:sym typeface="Century Gothic"/>
            </a:endParaRPr>
          </a:p>
        </p:txBody>
      </p:sp>
      <p:sp>
        <p:nvSpPr>
          <p:cNvPr id="136" name="Google Shape;136;p4"/>
          <p:cNvSpPr txBox="1"/>
          <p:nvPr/>
        </p:nvSpPr>
        <p:spPr>
          <a:xfrm>
            <a:off x="474023" y="3169358"/>
            <a:ext cx="4578743" cy="1583700"/>
          </a:xfrm>
          <a:prstGeom prst="rect">
            <a:avLst/>
          </a:prstGeom>
          <a:noFill/>
          <a:ln w="28575" cap="flat" cmpd="sng">
            <a:solidFill>
              <a:schemeClr val="accent4"/>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000"/>
              <a:buFont typeface="Calibri"/>
              <a:buNone/>
            </a:pPr>
            <a:r>
              <a:rPr lang="en-AU" sz="2000" dirty="0">
                <a:solidFill>
                  <a:schemeClr val="dk1"/>
                </a:solidFill>
                <a:latin typeface="Century Gothic"/>
                <a:ea typeface="Century Gothic"/>
                <a:cs typeface="Century Gothic"/>
                <a:sym typeface="Century Gothic"/>
              </a:rPr>
              <a:t>Although some people don’t believe that children should have to wear a school uniform, most think that it’s necessary. </a:t>
            </a:r>
            <a:endParaRPr dirty="0"/>
          </a:p>
        </p:txBody>
      </p:sp>
      <p:sp>
        <p:nvSpPr>
          <p:cNvPr id="14" name="Google Shape;125;p4">
            <a:extLst>
              <a:ext uri="{FF2B5EF4-FFF2-40B4-BE49-F238E27FC236}">
                <a16:creationId xmlns:a16="http://schemas.microsoft.com/office/drawing/2014/main" id="{EE542E67-7912-4C6F-862C-75787B91F327}"/>
              </a:ext>
            </a:extLst>
          </p:cNvPr>
          <p:cNvSpPr txBox="1"/>
          <p:nvPr/>
        </p:nvSpPr>
        <p:spPr>
          <a:xfrm>
            <a:off x="106493" y="494211"/>
            <a:ext cx="8858464" cy="1061212"/>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000"/>
              <a:buFont typeface="Noto Sans Symbols"/>
              <a:buChar char="▪"/>
            </a:pPr>
            <a:r>
              <a:rPr lang="en-AU" sz="2000" dirty="0">
                <a:solidFill>
                  <a:schemeClr val="dk1"/>
                </a:solidFill>
                <a:latin typeface="Century Gothic"/>
                <a:ea typeface="Century Gothic"/>
                <a:cs typeface="Century Gothic"/>
                <a:sym typeface="Century Gothic"/>
              </a:rPr>
              <a:t>A verb is used to describe an action, state or occurrence and forms the main part of the predicate. </a:t>
            </a:r>
            <a:endParaRPr sz="2000" dirty="0">
              <a:solidFill>
                <a:schemeClr val="dk1"/>
              </a:solidFill>
              <a:latin typeface="Century Gothic"/>
              <a:ea typeface="Century Gothic"/>
              <a:cs typeface="Century Gothic"/>
              <a:sym typeface="Century Gothic"/>
            </a:endParaRPr>
          </a:p>
          <a:p>
            <a:pPr marL="228600" marR="0" lvl="0" indent="-228600" algn="l" rtl="0">
              <a:lnSpc>
                <a:spcPct val="90000"/>
              </a:lnSpc>
              <a:spcBef>
                <a:spcPts val="0"/>
              </a:spcBef>
              <a:spcAft>
                <a:spcPts val="0"/>
              </a:spcAft>
              <a:buClr>
                <a:schemeClr val="dk1"/>
              </a:buClr>
              <a:buSzPts val="2000"/>
              <a:buFont typeface="Noto Sans Symbols"/>
              <a:buChar char="▪"/>
            </a:pPr>
            <a:r>
              <a:rPr lang="en-AU" sz="2000" dirty="0">
                <a:solidFill>
                  <a:schemeClr val="dk1"/>
                </a:solidFill>
                <a:latin typeface="Century Gothic"/>
                <a:ea typeface="Century Gothic"/>
                <a:cs typeface="Century Gothic"/>
                <a:sym typeface="Century Gothic"/>
              </a:rPr>
              <a:t>You can strengthen an argument by choosing upgraded verbs.</a:t>
            </a:r>
            <a:endParaRPr sz="2000" dirty="0">
              <a:solidFill>
                <a:schemeClr val="dk1"/>
              </a:solidFill>
              <a:latin typeface="Century Gothic"/>
              <a:ea typeface="Century Gothic"/>
              <a:cs typeface="Century Gothic"/>
              <a:sym typeface="Century Gothic"/>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7"/>
                                        </p:tgtEl>
                                        <p:attrNameLst>
                                          <p:attrName>style.visibility</p:attrName>
                                        </p:attrNameLst>
                                      </p:cBhvr>
                                      <p:to>
                                        <p:strVal val="visible"/>
                                      </p:to>
                                    </p:set>
                                    <p:animEffect transition="in" filter="fade">
                                      <p:cBhvr>
                                        <p:cTn id="17" dur="1000"/>
                                        <p:tgtEl>
                                          <p:spTgt spid="12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1"/>
                                        </p:tgtEl>
                                        <p:attrNameLst>
                                          <p:attrName>style.visibility</p:attrName>
                                        </p:attrNameLst>
                                      </p:cBhvr>
                                      <p:to>
                                        <p:strVal val="visible"/>
                                      </p:to>
                                    </p:set>
                                    <p:animEffect transition="in" filter="fade">
                                      <p:cBhvr>
                                        <p:cTn id="22"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 grpId="0"/>
      <p:bldP spid="13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4"/>
          <p:cNvSpPr txBox="1">
            <a:spLocks noGrp="1"/>
          </p:cNvSpPr>
          <p:nvPr>
            <p:ph type="body" idx="1"/>
          </p:nvPr>
        </p:nvSpPr>
        <p:spPr>
          <a:xfrm>
            <a:off x="154907" y="766354"/>
            <a:ext cx="11845504" cy="590441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None/>
            </a:pPr>
            <a:endParaRPr dirty="0"/>
          </a:p>
          <a:p>
            <a:pPr marL="228600" lvl="0" indent="-101600" algn="l" rtl="0">
              <a:lnSpc>
                <a:spcPct val="90000"/>
              </a:lnSpc>
              <a:spcBef>
                <a:spcPts val="1000"/>
              </a:spcBef>
              <a:spcAft>
                <a:spcPts val="0"/>
              </a:spcAft>
              <a:buClr>
                <a:schemeClr val="dk1"/>
              </a:buClr>
              <a:buSzPts val="2000"/>
              <a:buFont typeface="Noto Sans Symbols"/>
              <a:buNone/>
            </a:pPr>
            <a:endParaRPr dirty="0"/>
          </a:p>
          <a:p>
            <a:pPr marL="0" lvl="0" indent="0" algn="l" rtl="0">
              <a:lnSpc>
                <a:spcPct val="90000"/>
              </a:lnSpc>
              <a:spcBef>
                <a:spcPts val="1000"/>
              </a:spcBef>
              <a:spcAft>
                <a:spcPts val="0"/>
              </a:spcAft>
              <a:buClr>
                <a:schemeClr val="dk1"/>
              </a:buClr>
              <a:buSzPts val="2000"/>
              <a:buNone/>
            </a:pPr>
            <a:endParaRPr sz="2000" dirty="0"/>
          </a:p>
        </p:txBody>
      </p:sp>
      <p:sp>
        <p:nvSpPr>
          <p:cNvPr id="126" name="Google Shape;126;p4"/>
          <p:cNvSpPr/>
          <p:nvPr/>
        </p:nvSpPr>
        <p:spPr>
          <a:xfrm>
            <a:off x="325099" y="2412958"/>
            <a:ext cx="1858264"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2400" b="1" dirty="0">
                <a:solidFill>
                  <a:srgbClr val="00B050"/>
                </a:solidFill>
                <a:latin typeface="Century Gothic"/>
                <a:ea typeface="Century Gothic"/>
                <a:cs typeface="Century Gothic"/>
                <a:sym typeface="Century Gothic"/>
              </a:rPr>
              <a:t>Examples:</a:t>
            </a:r>
            <a:endParaRPr dirty="0"/>
          </a:p>
        </p:txBody>
      </p:sp>
      <p:sp>
        <p:nvSpPr>
          <p:cNvPr id="127" name="Google Shape;127;p4"/>
          <p:cNvSpPr txBox="1"/>
          <p:nvPr/>
        </p:nvSpPr>
        <p:spPr>
          <a:xfrm>
            <a:off x="5840014" y="3089645"/>
            <a:ext cx="4207211" cy="1583700"/>
          </a:xfrm>
          <a:prstGeom prst="rect">
            <a:avLst/>
          </a:prstGeom>
          <a:noFill/>
          <a:ln w="28575" cap="flat" cmpd="sng">
            <a:solidFill>
              <a:schemeClr val="accent4"/>
            </a:solidFill>
            <a:prstDash val="solid"/>
            <a:round/>
            <a:headEnd type="none" w="sm" len="sm"/>
            <a:tailEnd type="none" w="sm" len="sm"/>
          </a:ln>
        </p:spPr>
        <p:txBody>
          <a:bodyPr spcFirstLastPara="1" wrap="square" lIns="91425" tIns="45700" rIns="91425" bIns="45700" anchor="t" anchorCtr="0">
            <a:noAutofit/>
          </a:bodyPr>
          <a:lstStyle/>
          <a:p>
            <a:pPr lvl="0">
              <a:lnSpc>
                <a:spcPct val="90000"/>
              </a:lnSpc>
              <a:buClr>
                <a:schemeClr val="dk1"/>
              </a:buClr>
              <a:buSzPts val="2000"/>
            </a:pPr>
            <a:r>
              <a:rPr lang="en-AU" sz="2000" dirty="0">
                <a:solidFill>
                  <a:schemeClr val="dk1"/>
                </a:solidFill>
                <a:latin typeface="Century Gothic"/>
                <a:ea typeface="Century Gothic"/>
                <a:cs typeface="Century Gothic"/>
                <a:sym typeface="Century Gothic"/>
              </a:rPr>
              <a:t>Most climate researchers </a:t>
            </a:r>
            <a:r>
              <a:rPr lang="en-AU" sz="2000" b="1" dirty="0">
                <a:solidFill>
                  <a:schemeClr val="dk1"/>
                </a:solidFill>
                <a:latin typeface="Century Gothic"/>
                <a:ea typeface="Century Gothic"/>
                <a:cs typeface="Century Gothic"/>
                <a:sym typeface="Century Gothic"/>
              </a:rPr>
              <a:t>argue</a:t>
            </a:r>
            <a:r>
              <a:rPr lang="en-AU" sz="2000" dirty="0">
                <a:solidFill>
                  <a:schemeClr val="dk1"/>
                </a:solidFill>
                <a:latin typeface="Century Gothic"/>
                <a:ea typeface="Century Gothic"/>
                <a:cs typeface="Century Gothic"/>
                <a:sym typeface="Century Gothic"/>
              </a:rPr>
              <a:t> that climate change is occurring at a exponential rate and that we must act immediately to save the planet.   </a:t>
            </a:r>
            <a:endParaRPr lang="en-AU" sz="2000" dirty="0"/>
          </a:p>
        </p:txBody>
      </p:sp>
      <p:pic>
        <p:nvPicPr>
          <p:cNvPr id="129" name="Google Shape;129;p4" descr="https://cdn3.vectorstock.com/i/1000x1000/77/52/yes-tick-icon-vector-22957752.jpg"/>
          <p:cNvPicPr preferRelativeResize="0"/>
          <p:nvPr/>
        </p:nvPicPr>
        <p:blipFill rotWithShape="1">
          <a:blip r:embed="rId3">
            <a:alphaModFix/>
          </a:blip>
          <a:srcRect b="10582"/>
          <a:stretch/>
        </p:blipFill>
        <p:spPr>
          <a:xfrm>
            <a:off x="7034020" y="2270044"/>
            <a:ext cx="837870" cy="621089"/>
          </a:xfrm>
          <a:prstGeom prst="rect">
            <a:avLst/>
          </a:prstGeom>
          <a:noFill/>
          <a:ln>
            <a:noFill/>
          </a:ln>
        </p:spPr>
      </p:pic>
      <p:sp>
        <p:nvSpPr>
          <p:cNvPr id="130" name="Google Shape;130;p4"/>
          <p:cNvSpPr txBox="1"/>
          <p:nvPr/>
        </p:nvSpPr>
        <p:spPr>
          <a:xfrm>
            <a:off x="0" y="-1"/>
            <a:ext cx="3600450" cy="369332"/>
          </a:xfrm>
          <a:prstGeom prst="rect">
            <a:avLst/>
          </a:prstGeom>
          <a:solidFill>
            <a:srgbClr val="00B05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1">
                <a:solidFill>
                  <a:schemeClr val="lt1"/>
                </a:solidFill>
                <a:latin typeface="Century Gothic"/>
                <a:ea typeface="Century Gothic"/>
                <a:cs typeface="Century Gothic"/>
                <a:sym typeface="Century Gothic"/>
              </a:rPr>
              <a:t>Concept Development</a:t>
            </a:r>
            <a:endParaRPr/>
          </a:p>
        </p:txBody>
      </p:sp>
      <p:pic>
        <p:nvPicPr>
          <p:cNvPr id="132" name="Google Shape;132;p4" descr="Logo, icon&#10;&#10;Description automatically generated"/>
          <p:cNvPicPr preferRelativeResize="0"/>
          <p:nvPr/>
        </p:nvPicPr>
        <p:blipFill rotWithShape="1">
          <a:blip r:embed="rId4">
            <a:alphaModFix/>
          </a:blip>
          <a:srcRect/>
          <a:stretch/>
        </p:blipFill>
        <p:spPr>
          <a:xfrm>
            <a:off x="11411429" y="111175"/>
            <a:ext cx="674078" cy="674078"/>
          </a:xfrm>
          <a:prstGeom prst="rect">
            <a:avLst/>
          </a:prstGeom>
          <a:noFill/>
          <a:ln>
            <a:noFill/>
          </a:ln>
        </p:spPr>
      </p:pic>
      <p:pic>
        <p:nvPicPr>
          <p:cNvPr id="133" name="Google Shape;133;p4" descr="Icon&#10;&#10;Description automatically generated"/>
          <p:cNvPicPr preferRelativeResize="0"/>
          <p:nvPr/>
        </p:nvPicPr>
        <p:blipFill rotWithShape="1">
          <a:blip r:embed="rId5">
            <a:alphaModFix/>
          </a:blip>
          <a:srcRect/>
          <a:stretch/>
        </p:blipFill>
        <p:spPr>
          <a:xfrm>
            <a:off x="10604475" y="127102"/>
            <a:ext cx="674078" cy="674078"/>
          </a:xfrm>
          <a:prstGeom prst="rect">
            <a:avLst/>
          </a:prstGeom>
          <a:noFill/>
          <a:ln>
            <a:noFill/>
          </a:ln>
        </p:spPr>
      </p:pic>
      <p:pic>
        <p:nvPicPr>
          <p:cNvPr id="134" name="Google Shape;134;p4" descr="Icon&#10;&#10;Description automatically generated"/>
          <p:cNvPicPr preferRelativeResize="0"/>
          <p:nvPr/>
        </p:nvPicPr>
        <p:blipFill rotWithShape="1">
          <a:blip r:embed="rId6">
            <a:alphaModFix/>
          </a:blip>
          <a:srcRect/>
          <a:stretch/>
        </p:blipFill>
        <p:spPr>
          <a:xfrm>
            <a:off x="9771566" y="154632"/>
            <a:ext cx="693813" cy="679158"/>
          </a:xfrm>
          <a:prstGeom prst="rect">
            <a:avLst/>
          </a:prstGeom>
          <a:noFill/>
          <a:ln>
            <a:noFill/>
          </a:ln>
        </p:spPr>
      </p:pic>
      <p:sp>
        <p:nvSpPr>
          <p:cNvPr id="135" name="Google Shape;135;p4"/>
          <p:cNvSpPr txBox="1"/>
          <p:nvPr/>
        </p:nvSpPr>
        <p:spPr>
          <a:xfrm>
            <a:off x="5166200" y="3429000"/>
            <a:ext cx="5391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AU" b="1">
                <a:latin typeface="Century Gothic"/>
                <a:ea typeface="Century Gothic"/>
                <a:cs typeface="Century Gothic"/>
                <a:sym typeface="Century Gothic"/>
              </a:rPr>
              <a:t>VS</a:t>
            </a:r>
            <a:endParaRPr b="1">
              <a:latin typeface="Century Gothic"/>
              <a:ea typeface="Century Gothic"/>
              <a:cs typeface="Century Gothic"/>
              <a:sym typeface="Century Gothic"/>
            </a:endParaRPr>
          </a:p>
        </p:txBody>
      </p:sp>
      <p:sp>
        <p:nvSpPr>
          <p:cNvPr id="136" name="Google Shape;136;p4"/>
          <p:cNvSpPr txBox="1"/>
          <p:nvPr/>
        </p:nvSpPr>
        <p:spPr>
          <a:xfrm>
            <a:off x="474023" y="3169358"/>
            <a:ext cx="4578743" cy="1583700"/>
          </a:xfrm>
          <a:prstGeom prst="rect">
            <a:avLst/>
          </a:prstGeom>
          <a:noFill/>
          <a:ln w="28575" cap="flat" cmpd="sng">
            <a:solidFill>
              <a:schemeClr val="accent4"/>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000"/>
              <a:buFont typeface="Calibri"/>
              <a:buNone/>
            </a:pPr>
            <a:r>
              <a:rPr lang="en-AU" sz="2000" dirty="0">
                <a:solidFill>
                  <a:schemeClr val="dk1"/>
                </a:solidFill>
                <a:latin typeface="Century Gothic"/>
                <a:ea typeface="Century Gothic"/>
                <a:cs typeface="Century Gothic"/>
                <a:sym typeface="Century Gothic"/>
              </a:rPr>
              <a:t>Most climate researchers say that climate change is occurring at a exponential rate and that we must act immediately to save the planet.   </a:t>
            </a:r>
            <a:endParaRPr dirty="0"/>
          </a:p>
        </p:txBody>
      </p:sp>
      <p:sp>
        <p:nvSpPr>
          <p:cNvPr id="14" name="Google Shape;125;p4">
            <a:extLst>
              <a:ext uri="{FF2B5EF4-FFF2-40B4-BE49-F238E27FC236}">
                <a16:creationId xmlns:a16="http://schemas.microsoft.com/office/drawing/2014/main" id="{77D1919D-A2DF-433B-B00F-1A18502CC06F}"/>
              </a:ext>
            </a:extLst>
          </p:cNvPr>
          <p:cNvSpPr txBox="1"/>
          <p:nvPr/>
        </p:nvSpPr>
        <p:spPr>
          <a:xfrm>
            <a:off x="106493" y="494211"/>
            <a:ext cx="8858464" cy="1061212"/>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000"/>
              <a:buFont typeface="Noto Sans Symbols"/>
              <a:buChar char="▪"/>
            </a:pPr>
            <a:r>
              <a:rPr lang="en-AU" sz="2000" dirty="0">
                <a:solidFill>
                  <a:schemeClr val="dk1"/>
                </a:solidFill>
                <a:latin typeface="Century Gothic"/>
                <a:ea typeface="Century Gothic"/>
                <a:cs typeface="Century Gothic"/>
                <a:sym typeface="Century Gothic"/>
              </a:rPr>
              <a:t>A verb is used to describe an action, state or occurrence and forms the main part of the predicate. </a:t>
            </a:r>
            <a:endParaRPr sz="2000" dirty="0">
              <a:solidFill>
                <a:schemeClr val="dk1"/>
              </a:solidFill>
              <a:latin typeface="Century Gothic"/>
              <a:ea typeface="Century Gothic"/>
              <a:cs typeface="Century Gothic"/>
              <a:sym typeface="Century Gothic"/>
            </a:endParaRPr>
          </a:p>
          <a:p>
            <a:pPr marL="228600" marR="0" lvl="0" indent="-228600" algn="l" rtl="0">
              <a:lnSpc>
                <a:spcPct val="90000"/>
              </a:lnSpc>
              <a:spcBef>
                <a:spcPts val="0"/>
              </a:spcBef>
              <a:spcAft>
                <a:spcPts val="0"/>
              </a:spcAft>
              <a:buClr>
                <a:schemeClr val="dk1"/>
              </a:buClr>
              <a:buSzPts val="2000"/>
              <a:buFont typeface="Noto Sans Symbols"/>
              <a:buChar char="▪"/>
            </a:pPr>
            <a:r>
              <a:rPr lang="en-AU" sz="2000" dirty="0">
                <a:solidFill>
                  <a:schemeClr val="dk1"/>
                </a:solidFill>
                <a:latin typeface="Century Gothic"/>
                <a:ea typeface="Century Gothic"/>
                <a:cs typeface="Century Gothic"/>
                <a:sym typeface="Century Gothic"/>
              </a:rPr>
              <a:t>You can strengthen an argument by choosing upgraded verbs.</a:t>
            </a:r>
            <a:endParaRPr sz="2000" dirty="0">
              <a:solidFill>
                <a:schemeClr val="dk1"/>
              </a:solidFill>
              <a:latin typeface="Century Gothic"/>
              <a:ea typeface="Century Gothic"/>
              <a:cs typeface="Century Gothic"/>
              <a:sym typeface="Century Gothic"/>
            </a:endParaRPr>
          </a:p>
        </p:txBody>
      </p:sp>
      <p:sp>
        <p:nvSpPr>
          <p:cNvPr id="15" name="Google Shape;131;p4">
            <a:extLst>
              <a:ext uri="{FF2B5EF4-FFF2-40B4-BE49-F238E27FC236}">
                <a16:creationId xmlns:a16="http://schemas.microsoft.com/office/drawing/2014/main" id="{53FEA1DB-77FE-4682-9784-A6CBD2812B31}"/>
              </a:ext>
            </a:extLst>
          </p:cNvPr>
          <p:cNvSpPr txBox="1"/>
          <p:nvPr/>
        </p:nvSpPr>
        <p:spPr>
          <a:xfrm>
            <a:off x="10181939" y="1250631"/>
            <a:ext cx="1988700" cy="1169511"/>
          </a:xfrm>
          <a:prstGeom prst="rect">
            <a:avLst/>
          </a:prstGeom>
          <a:solidFill>
            <a:srgbClr val="79FF9C"/>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400" b="1" dirty="0">
                <a:solidFill>
                  <a:schemeClr val="dk1"/>
                </a:solidFill>
                <a:latin typeface="Century Gothic"/>
                <a:ea typeface="Century Gothic"/>
                <a:cs typeface="Century Gothic"/>
                <a:sym typeface="Century Gothic"/>
              </a:rPr>
              <a:t>CFU:</a:t>
            </a:r>
            <a:endParaRPr dirty="0"/>
          </a:p>
          <a:p>
            <a:pPr marL="285750" marR="0" lvl="0" indent="-285750" algn="l" rtl="0">
              <a:spcBef>
                <a:spcPts val="0"/>
              </a:spcBef>
              <a:spcAft>
                <a:spcPts val="0"/>
              </a:spcAft>
              <a:buClr>
                <a:schemeClr val="dk1"/>
              </a:buClr>
              <a:buSzPts val="1400"/>
              <a:buFont typeface="Arial"/>
              <a:buChar char="•"/>
            </a:pPr>
            <a:r>
              <a:rPr lang="en-AU" sz="1400" dirty="0">
                <a:solidFill>
                  <a:schemeClr val="dk1"/>
                </a:solidFill>
                <a:latin typeface="Century Gothic"/>
                <a:ea typeface="Century Gothic"/>
                <a:cs typeface="Century Gothic"/>
                <a:sym typeface="Century Gothic"/>
              </a:rPr>
              <a:t>Why is this an example of a sentence </a:t>
            </a:r>
            <a:r>
              <a:rPr lang="en-AU" dirty="0">
                <a:solidFill>
                  <a:schemeClr val="dk1"/>
                </a:solidFill>
                <a:latin typeface="Century Gothic"/>
                <a:ea typeface="Century Gothic"/>
                <a:cs typeface="Century Gothic"/>
                <a:sym typeface="Century Gothic"/>
              </a:rPr>
              <a:t>with an upgraded verb?</a:t>
            </a:r>
            <a:endParaRPr dirty="0"/>
          </a:p>
        </p:txBody>
      </p:sp>
    </p:spTree>
    <p:extLst>
      <p:ext uri="{BB962C8B-B14F-4D97-AF65-F5344CB8AC3E}">
        <p14:creationId xmlns:p14="http://schemas.microsoft.com/office/powerpoint/2010/main" val="2083086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7"/>
                                        </p:tgtEl>
                                        <p:attrNameLst>
                                          <p:attrName>style.visibility</p:attrName>
                                        </p:attrNameLst>
                                      </p:cBhvr>
                                      <p:to>
                                        <p:strVal val="visible"/>
                                      </p:to>
                                    </p:set>
                                    <p:animEffect transition="in" filter="fade">
                                      <p:cBhvr>
                                        <p:cTn id="17" dur="1000"/>
                                        <p:tgtEl>
                                          <p:spTgt spid="12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 grpId="0"/>
      <p:bldP spid="13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5"/>
          <p:cNvSpPr txBox="1">
            <a:spLocks noGrp="1"/>
          </p:cNvSpPr>
          <p:nvPr>
            <p:ph type="body" idx="1"/>
          </p:nvPr>
        </p:nvSpPr>
        <p:spPr>
          <a:xfrm>
            <a:off x="154907" y="766354"/>
            <a:ext cx="11845504" cy="590441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None/>
            </a:pPr>
            <a:endParaRPr dirty="0"/>
          </a:p>
          <a:p>
            <a:pPr marL="228600" lvl="0" indent="-101600" algn="l" rtl="0">
              <a:lnSpc>
                <a:spcPct val="90000"/>
              </a:lnSpc>
              <a:spcBef>
                <a:spcPts val="1000"/>
              </a:spcBef>
              <a:spcAft>
                <a:spcPts val="0"/>
              </a:spcAft>
              <a:buClr>
                <a:schemeClr val="dk1"/>
              </a:buClr>
              <a:buSzPts val="2000"/>
              <a:buFont typeface="Noto Sans Symbols"/>
              <a:buNone/>
            </a:pPr>
            <a:endParaRPr dirty="0"/>
          </a:p>
          <a:p>
            <a:pPr marL="0" lvl="0" indent="0" algn="l" rtl="0">
              <a:lnSpc>
                <a:spcPct val="90000"/>
              </a:lnSpc>
              <a:spcBef>
                <a:spcPts val="1000"/>
              </a:spcBef>
              <a:spcAft>
                <a:spcPts val="0"/>
              </a:spcAft>
              <a:buClr>
                <a:schemeClr val="dk1"/>
              </a:buClr>
              <a:buSzPts val="2000"/>
              <a:buNone/>
            </a:pPr>
            <a:endParaRPr sz="2000" dirty="0"/>
          </a:p>
        </p:txBody>
      </p:sp>
      <p:sp>
        <p:nvSpPr>
          <p:cNvPr id="159" name="Google Shape;159;p5"/>
          <p:cNvSpPr/>
          <p:nvPr/>
        </p:nvSpPr>
        <p:spPr>
          <a:xfrm>
            <a:off x="334429" y="2528638"/>
            <a:ext cx="2592668"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2400" b="1" dirty="0">
                <a:solidFill>
                  <a:srgbClr val="FF0000"/>
                </a:solidFill>
                <a:latin typeface="Century Gothic"/>
                <a:ea typeface="Century Gothic"/>
                <a:cs typeface="Century Gothic"/>
                <a:sym typeface="Century Gothic"/>
              </a:rPr>
              <a:t>Non-Examples:</a:t>
            </a:r>
            <a:endParaRPr dirty="0"/>
          </a:p>
        </p:txBody>
      </p:sp>
      <p:sp>
        <p:nvSpPr>
          <p:cNvPr id="160" name="Google Shape;160;p5"/>
          <p:cNvSpPr txBox="1"/>
          <p:nvPr/>
        </p:nvSpPr>
        <p:spPr>
          <a:xfrm>
            <a:off x="258597" y="3330572"/>
            <a:ext cx="11845500" cy="5442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000"/>
              <a:buFont typeface="Calibri"/>
              <a:buNone/>
            </a:pPr>
            <a:r>
              <a:rPr lang="en-AU" sz="2000" dirty="0">
                <a:solidFill>
                  <a:schemeClr val="dk1"/>
                </a:solidFill>
                <a:latin typeface="Century Gothic"/>
                <a:ea typeface="Century Gothic"/>
                <a:cs typeface="Century Gothic"/>
                <a:sym typeface="Century Gothic"/>
              </a:rPr>
              <a:t>Many scientists </a:t>
            </a:r>
            <a:r>
              <a:rPr lang="en-AU" sz="2000" b="1" dirty="0">
                <a:solidFill>
                  <a:schemeClr val="dk1"/>
                </a:solidFill>
                <a:latin typeface="Century Gothic"/>
                <a:ea typeface="Century Gothic"/>
                <a:cs typeface="Century Gothic"/>
                <a:sym typeface="Century Gothic"/>
              </a:rPr>
              <a:t>say</a:t>
            </a:r>
            <a:r>
              <a:rPr lang="en-AU" sz="2000" dirty="0">
                <a:solidFill>
                  <a:schemeClr val="dk1"/>
                </a:solidFill>
                <a:latin typeface="Century Gothic"/>
                <a:ea typeface="Century Gothic"/>
                <a:cs typeface="Century Gothic"/>
                <a:sym typeface="Century Gothic"/>
              </a:rPr>
              <a:t> that UV exposure causes cancer.  </a:t>
            </a:r>
            <a:endParaRPr dirty="0"/>
          </a:p>
          <a:p>
            <a:pPr marL="0" marR="0" lvl="0" indent="0" algn="l" rtl="0">
              <a:lnSpc>
                <a:spcPct val="90000"/>
              </a:lnSpc>
              <a:spcBef>
                <a:spcPts val="1000"/>
              </a:spcBef>
              <a:spcAft>
                <a:spcPts val="0"/>
              </a:spcAft>
              <a:buClr>
                <a:schemeClr val="dk1"/>
              </a:buClr>
              <a:buSzPts val="2000"/>
              <a:buFont typeface="Calibri"/>
              <a:buNone/>
            </a:pPr>
            <a:endParaRPr sz="2000" dirty="0">
              <a:solidFill>
                <a:schemeClr val="dk1"/>
              </a:solidFill>
              <a:latin typeface="Century Gothic"/>
              <a:ea typeface="Century Gothic"/>
              <a:cs typeface="Century Gothic"/>
              <a:sym typeface="Century Gothic"/>
            </a:endParaRPr>
          </a:p>
          <a:p>
            <a:pPr marL="0" marR="0" lvl="0" indent="0" algn="l" rtl="0">
              <a:lnSpc>
                <a:spcPct val="90000"/>
              </a:lnSpc>
              <a:spcBef>
                <a:spcPts val="1000"/>
              </a:spcBef>
              <a:spcAft>
                <a:spcPts val="0"/>
              </a:spcAft>
              <a:buClr>
                <a:schemeClr val="dk1"/>
              </a:buClr>
              <a:buSzPts val="2000"/>
              <a:buFont typeface="Calibri"/>
              <a:buNone/>
            </a:pPr>
            <a:endParaRPr sz="2000" dirty="0">
              <a:solidFill>
                <a:schemeClr val="dk1"/>
              </a:solidFill>
              <a:latin typeface="Century Gothic"/>
              <a:ea typeface="Century Gothic"/>
              <a:cs typeface="Century Gothic"/>
              <a:sym typeface="Century Gothic"/>
            </a:endParaRPr>
          </a:p>
        </p:txBody>
      </p:sp>
      <p:sp>
        <p:nvSpPr>
          <p:cNvPr id="161" name="Google Shape;161;p5"/>
          <p:cNvSpPr txBox="1"/>
          <p:nvPr/>
        </p:nvSpPr>
        <p:spPr>
          <a:xfrm>
            <a:off x="258600" y="4617726"/>
            <a:ext cx="11845500" cy="6348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000"/>
              <a:buFont typeface="Calibri"/>
              <a:buNone/>
            </a:pPr>
            <a:r>
              <a:rPr lang="en-AU" sz="2000" dirty="0">
                <a:solidFill>
                  <a:schemeClr val="dk1"/>
                </a:solidFill>
                <a:latin typeface="Century Gothic"/>
                <a:ea typeface="Century Gothic"/>
                <a:cs typeface="Century Gothic"/>
                <a:sym typeface="Century Gothic"/>
              </a:rPr>
              <a:t>The students said they didn’t agree with the new school uniform policy.  </a:t>
            </a:r>
            <a:endParaRPr sz="2000" dirty="0">
              <a:solidFill>
                <a:schemeClr val="dk1"/>
              </a:solidFill>
              <a:latin typeface="Century Gothic"/>
              <a:ea typeface="Century Gothic"/>
              <a:cs typeface="Century Gothic"/>
              <a:sym typeface="Century Gothic"/>
            </a:endParaRPr>
          </a:p>
          <a:p>
            <a:pPr marL="0" marR="0" lvl="0" indent="0" algn="l" rtl="0">
              <a:lnSpc>
                <a:spcPct val="90000"/>
              </a:lnSpc>
              <a:spcBef>
                <a:spcPts val="1000"/>
              </a:spcBef>
              <a:spcAft>
                <a:spcPts val="0"/>
              </a:spcAft>
              <a:buClr>
                <a:schemeClr val="dk1"/>
              </a:buClr>
              <a:buSzPts val="2000"/>
              <a:buFont typeface="Calibri"/>
              <a:buNone/>
            </a:pPr>
            <a:endParaRPr sz="2000" dirty="0">
              <a:solidFill>
                <a:schemeClr val="dk1"/>
              </a:solidFill>
              <a:latin typeface="Century Gothic"/>
              <a:ea typeface="Century Gothic"/>
              <a:cs typeface="Century Gothic"/>
              <a:sym typeface="Century Gothic"/>
            </a:endParaRPr>
          </a:p>
        </p:txBody>
      </p:sp>
      <p:sp>
        <p:nvSpPr>
          <p:cNvPr id="162" name="Google Shape;162;p5"/>
          <p:cNvSpPr txBox="1"/>
          <p:nvPr/>
        </p:nvSpPr>
        <p:spPr>
          <a:xfrm>
            <a:off x="1184987" y="3773561"/>
            <a:ext cx="8601295" cy="369332"/>
          </a:xfrm>
          <a:prstGeom prst="rect">
            <a:avLst/>
          </a:prstGeom>
          <a:solidFill>
            <a:schemeClr val="lt1"/>
          </a:solidFill>
          <a:ln w="9525"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AU" sz="1800" dirty="0">
                <a:solidFill>
                  <a:srgbClr val="FF0000"/>
                </a:solidFill>
                <a:latin typeface="Century Gothic"/>
                <a:ea typeface="Century Gothic"/>
                <a:cs typeface="Century Gothic"/>
                <a:sym typeface="Century Gothic"/>
              </a:rPr>
              <a:t>This sentence contains a verb but it is NOT an upgraded verb.</a:t>
            </a:r>
            <a:endParaRPr dirty="0"/>
          </a:p>
        </p:txBody>
      </p:sp>
      <p:sp>
        <p:nvSpPr>
          <p:cNvPr id="163" name="Google Shape;163;p5"/>
          <p:cNvSpPr txBox="1"/>
          <p:nvPr/>
        </p:nvSpPr>
        <p:spPr>
          <a:xfrm>
            <a:off x="1207760" y="5413374"/>
            <a:ext cx="8555700" cy="369291"/>
          </a:xfrm>
          <a:prstGeom prst="rect">
            <a:avLst/>
          </a:prstGeom>
          <a:solidFill>
            <a:schemeClr val="lt1"/>
          </a:solidFill>
          <a:ln w="9525"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lvl="0" algn="ctr"/>
            <a:r>
              <a:rPr lang="en-AU" sz="1800" dirty="0">
                <a:solidFill>
                  <a:srgbClr val="FF0000"/>
                </a:solidFill>
                <a:latin typeface="Century Gothic"/>
                <a:ea typeface="Century Gothic"/>
                <a:cs typeface="Century Gothic"/>
                <a:sym typeface="Century Gothic"/>
              </a:rPr>
              <a:t>This sentence contains a verb but it is NOT an upgraded verb.</a:t>
            </a:r>
            <a:endParaRPr lang="en-AU" sz="1800" dirty="0"/>
          </a:p>
        </p:txBody>
      </p:sp>
      <p:pic>
        <p:nvPicPr>
          <p:cNvPr id="164" name="Google Shape;164;p5" descr="See the source image"/>
          <p:cNvPicPr preferRelativeResize="0"/>
          <p:nvPr/>
        </p:nvPicPr>
        <p:blipFill rotWithShape="1">
          <a:blip r:embed="rId3">
            <a:alphaModFix/>
          </a:blip>
          <a:srcRect l="50750"/>
          <a:stretch/>
        </p:blipFill>
        <p:spPr>
          <a:xfrm>
            <a:off x="5157528" y="2419123"/>
            <a:ext cx="857250" cy="784725"/>
          </a:xfrm>
          <a:prstGeom prst="rect">
            <a:avLst/>
          </a:prstGeom>
          <a:noFill/>
          <a:ln>
            <a:noFill/>
          </a:ln>
        </p:spPr>
      </p:pic>
      <p:sp>
        <p:nvSpPr>
          <p:cNvPr id="165" name="Google Shape;165;p5"/>
          <p:cNvSpPr txBox="1"/>
          <p:nvPr/>
        </p:nvSpPr>
        <p:spPr>
          <a:xfrm>
            <a:off x="0" y="-1"/>
            <a:ext cx="3600450" cy="369332"/>
          </a:xfrm>
          <a:prstGeom prst="rect">
            <a:avLst/>
          </a:prstGeom>
          <a:solidFill>
            <a:srgbClr val="00B05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1">
                <a:solidFill>
                  <a:schemeClr val="lt1"/>
                </a:solidFill>
                <a:latin typeface="Century Gothic"/>
                <a:ea typeface="Century Gothic"/>
                <a:cs typeface="Century Gothic"/>
                <a:sym typeface="Century Gothic"/>
              </a:rPr>
              <a:t>Concept Development</a:t>
            </a:r>
            <a:endParaRPr/>
          </a:p>
        </p:txBody>
      </p:sp>
      <p:sp>
        <p:nvSpPr>
          <p:cNvPr id="166" name="Google Shape;166;p5"/>
          <p:cNvSpPr txBox="1"/>
          <p:nvPr/>
        </p:nvSpPr>
        <p:spPr>
          <a:xfrm>
            <a:off x="10203336" y="1141144"/>
            <a:ext cx="1988700" cy="1446509"/>
          </a:xfrm>
          <a:prstGeom prst="rect">
            <a:avLst/>
          </a:prstGeom>
          <a:solidFill>
            <a:srgbClr val="79FF9C"/>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400" b="1" dirty="0">
                <a:solidFill>
                  <a:schemeClr val="dk1"/>
                </a:solidFill>
                <a:latin typeface="Century Gothic"/>
                <a:ea typeface="Century Gothic"/>
                <a:cs typeface="Century Gothic"/>
                <a:sym typeface="Century Gothic"/>
              </a:rPr>
              <a:t>CFU:</a:t>
            </a:r>
            <a:endParaRPr dirty="0"/>
          </a:p>
          <a:p>
            <a:pPr marL="285750" lvl="0" indent="-285750">
              <a:buClr>
                <a:schemeClr val="dk1"/>
              </a:buClr>
              <a:buSzPts val="1400"/>
              <a:buFont typeface="Arial"/>
              <a:buChar char="•"/>
            </a:pPr>
            <a:r>
              <a:rPr lang="en-AU" dirty="0">
                <a:solidFill>
                  <a:schemeClr val="dk1"/>
                </a:solidFill>
                <a:latin typeface="Century Gothic"/>
                <a:ea typeface="Century Gothic"/>
                <a:cs typeface="Century Gothic"/>
                <a:sym typeface="Century Gothic"/>
              </a:rPr>
              <a:t>Why is this not an example of a sentence with an upgraded verb? </a:t>
            </a:r>
            <a:endParaRPr lang="en-AU" dirty="0"/>
          </a:p>
          <a:p>
            <a:pPr marL="285750" marR="0" lvl="0" indent="-171450" algn="l" rtl="0">
              <a:spcBef>
                <a:spcPts val="0"/>
              </a:spcBef>
              <a:spcAft>
                <a:spcPts val="0"/>
              </a:spcAft>
              <a:buClr>
                <a:schemeClr val="dk1"/>
              </a:buClr>
              <a:buSzPts val="1800"/>
              <a:buFont typeface="Arial"/>
              <a:buNone/>
            </a:pPr>
            <a:endParaRPr sz="1800" dirty="0">
              <a:solidFill>
                <a:schemeClr val="dk1"/>
              </a:solidFill>
              <a:latin typeface="Century Gothic"/>
              <a:ea typeface="Century Gothic"/>
              <a:cs typeface="Century Gothic"/>
              <a:sym typeface="Century Gothic"/>
            </a:endParaRPr>
          </a:p>
        </p:txBody>
      </p:sp>
      <p:pic>
        <p:nvPicPr>
          <p:cNvPr id="167" name="Google Shape;167;p5" descr="Logo, icon&#10;&#10;Description automatically generated"/>
          <p:cNvPicPr preferRelativeResize="0"/>
          <p:nvPr/>
        </p:nvPicPr>
        <p:blipFill rotWithShape="1">
          <a:blip r:embed="rId4">
            <a:alphaModFix/>
          </a:blip>
          <a:srcRect/>
          <a:stretch/>
        </p:blipFill>
        <p:spPr>
          <a:xfrm>
            <a:off x="11411429" y="111175"/>
            <a:ext cx="674078" cy="674078"/>
          </a:xfrm>
          <a:prstGeom prst="rect">
            <a:avLst/>
          </a:prstGeom>
          <a:noFill/>
          <a:ln>
            <a:noFill/>
          </a:ln>
        </p:spPr>
      </p:pic>
      <p:pic>
        <p:nvPicPr>
          <p:cNvPr id="168" name="Google Shape;168;p5" descr="Icon&#10;&#10;Description automatically generated"/>
          <p:cNvPicPr preferRelativeResize="0"/>
          <p:nvPr/>
        </p:nvPicPr>
        <p:blipFill rotWithShape="1">
          <a:blip r:embed="rId5">
            <a:alphaModFix/>
          </a:blip>
          <a:srcRect/>
          <a:stretch/>
        </p:blipFill>
        <p:spPr>
          <a:xfrm>
            <a:off x="10604475" y="127102"/>
            <a:ext cx="674078" cy="674078"/>
          </a:xfrm>
          <a:prstGeom prst="rect">
            <a:avLst/>
          </a:prstGeom>
          <a:noFill/>
          <a:ln>
            <a:noFill/>
          </a:ln>
        </p:spPr>
      </p:pic>
      <p:pic>
        <p:nvPicPr>
          <p:cNvPr id="169" name="Google Shape;169;p5" descr="Icon&#10;&#10;Description automatically generated"/>
          <p:cNvPicPr preferRelativeResize="0"/>
          <p:nvPr/>
        </p:nvPicPr>
        <p:blipFill rotWithShape="1">
          <a:blip r:embed="rId6">
            <a:alphaModFix/>
          </a:blip>
          <a:srcRect/>
          <a:stretch/>
        </p:blipFill>
        <p:spPr>
          <a:xfrm>
            <a:off x="9786282" y="142360"/>
            <a:ext cx="693813" cy="679158"/>
          </a:xfrm>
          <a:prstGeom prst="rect">
            <a:avLst/>
          </a:prstGeom>
          <a:noFill/>
          <a:ln>
            <a:noFill/>
          </a:ln>
        </p:spPr>
      </p:pic>
      <p:sp>
        <p:nvSpPr>
          <p:cNvPr id="15" name="Google Shape;125;p4">
            <a:extLst>
              <a:ext uri="{FF2B5EF4-FFF2-40B4-BE49-F238E27FC236}">
                <a16:creationId xmlns:a16="http://schemas.microsoft.com/office/drawing/2014/main" id="{9A821427-6C52-4B90-84D8-1527B6BC17B0}"/>
              </a:ext>
            </a:extLst>
          </p:cNvPr>
          <p:cNvSpPr txBox="1"/>
          <p:nvPr/>
        </p:nvSpPr>
        <p:spPr>
          <a:xfrm>
            <a:off x="106493" y="494211"/>
            <a:ext cx="8858464" cy="1061212"/>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000"/>
              <a:buFont typeface="Noto Sans Symbols"/>
              <a:buChar char="▪"/>
            </a:pPr>
            <a:r>
              <a:rPr lang="en-AU" sz="2000" dirty="0">
                <a:solidFill>
                  <a:schemeClr val="dk1"/>
                </a:solidFill>
                <a:latin typeface="Century Gothic"/>
                <a:ea typeface="Century Gothic"/>
                <a:cs typeface="Century Gothic"/>
                <a:sym typeface="Century Gothic"/>
              </a:rPr>
              <a:t>A verb is used to describe an action, state or occurrence and forms the main part of the predicate. </a:t>
            </a:r>
            <a:endParaRPr sz="2000" dirty="0">
              <a:solidFill>
                <a:schemeClr val="dk1"/>
              </a:solidFill>
              <a:latin typeface="Century Gothic"/>
              <a:ea typeface="Century Gothic"/>
              <a:cs typeface="Century Gothic"/>
              <a:sym typeface="Century Gothic"/>
            </a:endParaRPr>
          </a:p>
          <a:p>
            <a:pPr marL="228600" marR="0" lvl="0" indent="-228600" algn="l" rtl="0">
              <a:lnSpc>
                <a:spcPct val="90000"/>
              </a:lnSpc>
              <a:spcBef>
                <a:spcPts val="0"/>
              </a:spcBef>
              <a:spcAft>
                <a:spcPts val="0"/>
              </a:spcAft>
              <a:buClr>
                <a:schemeClr val="dk1"/>
              </a:buClr>
              <a:buSzPts val="2000"/>
              <a:buFont typeface="Noto Sans Symbols"/>
              <a:buChar char="▪"/>
            </a:pPr>
            <a:r>
              <a:rPr lang="en-AU" sz="2000" dirty="0">
                <a:solidFill>
                  <a:schemeClr val="dk1"/>
                </a:solidFill>
                <a:latin typeface="Century Gothic"/>
                <a:ea typeface="Century Gothic"/>
                <a:cs typeface="Century Gothic"/>
                <a:sym typeface="Century Gothic"/>
              </a:rPr>
              <a:t>You can strengthen an argument by choosing upgraded verbs.</a:t>
            </a:r>
            <a:endParaRPr sz="2000" dirty="0">
              <a:solidFill>
                <a:schemeClr val="dk1"/>
              </a:solidFill>
              <a:latin typeface="Century Gothic"/>
              <a:ea typeface="Century Gothic"/>
              <a:cs typeface="Century Gothic"/>
              <a:sym typeface="Century Gothic"/>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60"/>
                                        </p:tgtEl>
                                        <p:attrNameLst>
                                          <p:attrName>style.visibility</p:attrName>
                                        </p:attrNameLst>
                                      </p:cBhvr>
                                      <p:to>
                                        <p:strVal val="visible"/>
                                      </p:to>
                                    </p:set>
                                    <p:animEffect transition="in" filter="fade">
                                      <p:cBhvr>
                                        <p:cTn id="13" dur="1000"/>
                                        <p:tgtEl>
                                          <p:spTgt spid="16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62"/>
                                        </p:tgtEl>
                                        <p:attrNameLst>
                                          <p:attrName>style.visibility</p:attrName>
                                        </p:attrNameLst>
                                      </p:cBhvr>
                                      <p:to>
                                        <p:strVal val="visible"/>
                                      </p:to>
                                    </p:set>
                                    <p:animEffect transition="in" filter="fade">
                                      <p:cBhvr>
                                        <p:cTn id="18" dur="1000"/>
                                        <p:tgtEl>
                                          <p:spTgt spid="16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61"/>
                                        </p:tgtEl>
                                        <p:attrNameLst>
                                          <p:attrName>style.visibility</p:attrName>
                                        </p:attrNameLst>
                                      </p:cBhvr>
                                      <p:to>
                                        <p:strVal val="visible"/>
                                      </p:to>
                                    </p:set>
                                    <p:animEffect transition="in" filter="fade">
                                      <p:cBhvr>
                                        <p:cTn id="23" dur="1000"/>
                                        <p:tgtEl>
                                          <p:spTgt spid="16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63"/>
                                        </p:tgtEl>
                                        <p:attrNameLst>
                                          <p:attrName>style.visibility</p:attrName>
                                        </p:attrNameLst>
                                      </p:cBhvr>
                                      <p:to>
                                        <p:strVal val="visible"/>
                                      </p:to>
                                    </p:set>
                                    <p:animEffect transition="in" filter="fade">
                                      <p:cBhvr>
                                        <p:cTn id="28" dur="1000"/>
                                        <p:tgtEl>
                                          <p:spTgt spid="16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66"/>
                                        </p:tgtEl>
                                        <p:attrNameLst>
                                          <p:attrName>style.visibility</p:attrName>
                                        </p:attrNameLst>
                                      </p:cBhvr>
                                      <p:to>
                                        <p:strVal val="visible"/>
                                      </p:to>
                                    </p:set>
                                    <p:animEffect transition="in" filter="fade">
                                      <p:cBhvr>
                                        <p:cTn id="33" dur="1000"/>
                                        <p:tgtEl>
                                          <p:spTgt spid="1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5" name="Google Shape;175;p6"/>
          <p:cNvSpPr/>
          <p:nvPr/>
        </p:nvSpPr>
        <p:spPr>
          <a:xfrm>
            <a:off x="154900" y="2382550"/>
            <a:ext cx="7337100" cy="400069"/>
          </a:xfrm>
          <a:prstGeom prst="rect">
            <a:avLst/>
          </a:prstGeom>
          <a:solidFill>
            <a:schemeClr val="lt1"/>
          </a:solidFill>
          <a:ln w="38100"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marL="457200" marR="0" lvl="0" indent="-457200" algn="l" rtl="0">
              <a:spcBef>
                <a:spcPts val="0"/>
              </a:spcBef>
              <a:spcAft>
                <a:spcPts val="0"/>
              </a:spcAft>
              <a:buClr>
                <a:schemeClr val="dk1"/>
              </a:buClr>
              <a:buSzPts val="2000"/>
              <a:buFont typeface="Calibri"/>
              <a:buAutoNum type="arabicPeriod"/>
            </a:pPr>
            <a:r>
              <a:rPr lang="en-AU" sz="2000" dirty="0">
                <a:solidFill>
                  <a:schemeClr val="dk1"/>
                </a:solidFill>
                <a:latin typeface="Century Gothic"/>
                <a:ea typeface="Century Gothic"/>
                <a:cs typeface="Century Gothic"/>
                <a:sym typeface="Century Gothic"/>
              </a:rPr>
              <a:t>Underline the upgraded verb in each sentence.</a:t>
            </a:r>
            <a:endParaRPr dirty="0"/>
          </a:p>
        </p:txBody>
      </p:sp>
      <p:sp>
        <p:nvSpPr>
          <p:cNvPr id="176" name="Google Shape;176;p6"/>
          <p:cNvSpPr txBox="1"/>
          <p:nvPr/>
        </p:nvSpPr>
        <p:spPr>
          <a:xfrm>
            <a:off x="0" y="-1"/>
            <a:ext cx="3600450" cy="369332"/>
          </a:xfrm>
          <a:prstGeom prst="rect">
            <a:avLst/>
          </a:prstGeom>
          <a:solidFill>
            <a:srgbClr val="00B05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1">
                <a:solidFill>
                  <a:schemeClr val="lt1"/>
                </a:solidFill>
                <a:latin typeface="Century Gothic"/>
                <a:ea typeface="Century Gothic"/>
                <a:cs typeface="Century Gothic"/>
                <a:sym typeface="Century Gothic"/>
              </a:rPr>
              <a:t>Concept Development</a:t>
            </a:r>
            <a:endParaRPr/>
          </a:p>
        </p:txBody>
      </p:sp>
      <p:sp>
        <p:nvSpPr>
          <p:cNvPr id="177" name="Google Shape;177;p6"/>
          <p:cNvSpPr txBox="1"/>
          <p:nvPr/>
        </p:nvSpPr>
        <p:spPr>
          <a:xfrm>
            <a:off x="10221800" y="1027753"/>
            <a:ext cx="1988700" cy="1446509"/>
          </a:xfrm>
          <a:prstGeom prst="rect">
            <a:avLst/>
          </a:prstGeom>
          <a:solidFill>
            <a:srgbClr val="79FF9C"/>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400" b="1" dirty="0">
                <a:solidFill>
                  <a:schemeClr val="dk1"/>
                </a:solidFill>
                <a:latin typeface="Century Gothic"/>
                <a:ea typeface="Century Gothic"/>
                <a:cs typeface="Century Gothic"/>
                <a:sym typeface="Century Gothic"/>
              </a:rPr>
              <a:t>CFU:</a:t>
            </a:r>
            <a:endParaRPr dirty="0"/>
          </a:p>
          <a:p>
            <a:pPr marL="285750" marR="0" lvl="0" indent="-285750" algn="l" rtl="0">
              <a:spcBef>
                <a:spcPts val="0"/>
              </a:spcBef>
              <a:spcAft>
                <a:spcPts val="0"/>
              </a:spcAft>
              <a:buClr>
                <a:schemeClr val="dk1"/>
              </a:buClr>
              <a:buSzPts val="1400"/>
              <a:buFont typeface="Arial"/>
              <a:buChar char="•"/>
            </a:pPr>
            <a:r>
              <a:rPr lang="en-AU" sz="1400" dirty="0">
                <a:solidFill>
                  <a:schemeClr val="dk1"/>
                </a:solidFill>
                <a:latin typeface="Century Gothic"/>
                <a:ea typeface="Century Gothic"/>
                <a:cs typeface="Century Gothic"/>
                <a:sym typeface="Century Gothic"/>
              </a:rPr>
              <a:t>What is the upgraded </a:t>
            </a:r>
            <a:r>
              <a:rPr lang="en-AU" dirty="0">
                <a:solidFill>
                  <a:schemeClr val="dk1"/>
                </a:solidFill>
                <a:latin typeface="Century Gothic"/>
                <a:ea typeface="Century Gothic"/>
                <a:cs typeface="Century Gothic"/>
                <a:sym typeface="Century Gothic"/>
              </a:rPr>
              <a:t>verb</a:t>
            </a:r>
            <a:r>
              <a:rPr lang="en-AU" sz="1400" dirty="0">
                <a:solidFill>
                  <a:schemeClr val="dk1"/>
                </a:solidFill>
                <a:latin typeface="Century Gothic"/>
                <a:ea typeface="Century Gothic"/>
                <a:cs typeface="Century Gothic"/>
                <a:sym typeface="Century Gothic"/>
              </a:rPr>
              <a:t>? What does it mean?</a:t>
            </a:r>
            <a:endParaRPr dirty="0">
              <a:solidFill>
                <a:schemeClr val="dk1"/>
              </a:solidFill>
              <a:latin typeface="Century Gothic"/>
              <a:ea typeface="Century Gothic"/>
              <a:cs typeface="Century Gothic"/>
              <a:sym typeface="Century Gothic"/>
            </a:endParaRPr>
          </a:p>
          <a:p>
            <a:pPr marL="285750" marR="0" lvl="0" indent="-171450" algn="l" rtl="0">
              <a:spcBef>
                <a:spcPts val="0"/>
              </a:spcBef>
              <a:spcAft>
                <a:spcPts val="0"/>
              </a:spcAft>
              <a:buClr>
                <a:schemeClr val="dk1"/>
              </a:buClr>
              <a:buSzPts val="1800"/>
              <a:buFont typeface="Arial"/>
              <a:buNone/>
            </a:pPr>
            <a:endParaRPr sz="1800" dirty="0">
              <a:solidFill>
                <a:schemeClr val="dk1"/>
              </a:solidFill>
              <a:latin typeface="Century Gothic"/>
              <a:ea typeface="Century Gothic"/>
              <a:cs typeface="Century Gothic"/>
              <a:sym typeface="Century Gothic"/>
            </a:endParaRPr>
          </a:p>
        </p:txBody>
      </p:sp>
      <p:pic>
        <p:nvPicPr>
          <p:cNvPr id="178" name="Google Shape;178;p6" descr="Logo, icon&#10;&#10;Description automatically generated"/>
          <p:cNvPicPr preferRelativeResize="0"/>
          <p:nvPr/>
        </p:nvPicPr>
        <p:blipFill rotWithShape="1">
          <a:blip r:embed="rId3">
            <a:alphaModFix/>
          </a:blip>
          <a:srcRect/>
          <a:stretch/>
        </p:blipFill>
        <p:spPr>
          <a:xfrm>
            <a:off x="10976594" y="89736"/>
            <a:ext cx="674078" cy="674078"/>
          </a:xfrm>
          <a:prstGeom prst="rect">
            <a:avLst/>
          </a:prstGeom>
          <a:noFill/>
          <a:ln>
            <a:noFill/>
          </a:ln>
        </p:spPr>
      </p:pic>
      <p:pic>
        <p:nvPicPr>
          <p:cNvPr id="179" name="Google Shape;179;p6" descr="Icon&#10;&#10;Description automatically generated"/>
          <p:cNvPicPr preferRelativeResize="0"/>
          <p:nvPr/>
        </p:nvPicPr>
        <p:blipFill rotWithShape="1">
          <a:blip r:embed="rId4">
            <a:alphaModFix/>
          </a:blip>
          <a:srcRect/>
          <a:stretch/>
        </p:blipFill>
        <p:spPr>
          <a:xfrm>
            <a:off x="10182166" y="89735"/>
            <a:ext cx="674079" cy="674079"/>
          </a:xfrm>
          <a:prstGeom prst="rect">
            <a:avLst/>
          </a:prstGeom>
          <a:noFill/>
          <a:ln>
            <a:noFill/>
          </a:ln>
        </p:spPr>
      </p:pic>
      <p:pic>
        <p:nvPicPr>
          <p:cNvPr id="180" name="Google Shape;180;p6" descr="Icon&#10;&#10;Description automatically generated"/>
          <p:cNvPicPr preferRelativeResize="0"/>
          <p:nvPr/>
        </p:nvPicPr>
        <p:blipFill rotWithShape="1">
          <a:blip r:embed="rId5">
            <a:alphaModFix/>
          </a:blip>
          <a:srcRect/>
          <a:stretch/>
        </p:blipFill>
        <p:spPr>
          <a:xfrm>
            <a:off x="9387738" y="100831"/>
            <a:ext cx="674079" cy="674079"/>
          </a:xfrm>
          <a:prstGeom prst="rect">
            <a:avLst/>
          </a:prstGeom>
          <a:noFill/>
          <a:ln>
            <a:noFill/>
          </a:ln>
        </p:spPr>
      </p:pic>
      <p:sp>
        <p:nvSpPr>
          <p:cNvPr id="181" name="Google Shape;181;p6"/>
          <p:cNvSpPr txBox="1"/>
          <p:nvPr/>
        </p:nvSpPr>
        <p:spPr>
          <a:xfrm>
            <a:off x="154900" y="3044427"/>
            <a:ext cx="11586000" cy="923299"/>
          </a:xfrm>
          <a:prstGeom prst="rect">
            <a:avLst/>
          </a:prstGeom>
          <a:noFill/>
          <a:ln>
            <a:noFill/>
          </a:ln>
        </p:spPr>
        <p:txBody>
          <a:bodyPr spcFirstLastPara="1" wrap="square" lIns="91425" tIns="91425" rIns="91425" bIns="91425" anchor="t" anchorCtr="0">
            <a:spAutoFit/>
          </a:bodyPr>
          <a:lstStyle/>
          <a:p>
            <a:pPr lvl="0"/>
            <a:r>
              <a:rPr lang="en-AU" sz="2400" dirty="0">
                <a:latin typeface="Century Gothic"/>
                <a:ea typeface="Century Gothic"/>
                <a:cs typeface="Century Gothic"/>
                <a:sym typeface="Century Gothic"/>
              </a:rPr>
              <a:t>Many students oppose the idea of excessive homework as it can lead to stress and lack of free time for other activities.</a:t>
            </a:r>
            <a:endParaRPr sz="2400" dirty="0">
              <a:latin typeface="Century Gothic"/>
              <a:ea typeface="Century Gothic"/>
              <a:cs typeface="Century Gothic"/>
              <a:sym typeface="Century Gothic"/>
            </a:endParaRPr>
          </a:p>
        </p:txBody>
      </p:sp>
      <p:cxnSp>
        <p:nvCxnSpPr>
          <p:cNvPr id="182" name="Google Shape;182;p6"/>
          <p:cNvCxnSpPr>
            <a:cxnSpLocks/>
          </p:cNvCxnSpPr>
          <p:nvPr/>
        </p:nvCxnSpPr>
        <p:spPr>
          <a:xfrm>
            <a:off x="2466606" y="3530084"/>
            <a:ext cx="1133844" cy="0"/>
          </a:xfrm>
          <a:prstGeom prst="straightConnector1">
            <a:avLst/>
          </a:prstGeom>
          <a:noFill/>
          <a:ln w="76200" cap="flat" cmpd="sng">
            <a:solidFill>
              <a:schemeClr val="accent6"/>
            </a:solidFill>
            <a:prstDash val="solid"/>
            <a:round/>
            <a:headEnd type="none" w="med" len="med"/>
            <a:tailEnd type="none" w="med" len="med"/>
          </a:ln>
        </p:spPr>
      </p:cxnSp>
      <p:sp>
        <p:nvSpPr>
          <p:cNvPr id="183" name="Google Shape;183;p6"/>
          <p:cNvSpPr txBox="1"/>
          <p:nvPr/>
        </p:nvSpPr>
        <p:spPr>
          <a:xfrm>
            <a:off x="154899" y="4155165"/>
            <a:ext cx="11317521" cy="923299"/>
          </a:xfrm>
          <a:prstGeom prst="rect">
            <a:avLst/>
          </a:prstGeom>
          <a:noFill/>
          <a:ln>
            <a:noFill/>
          </a:ln>
        </p:spPr>
        <p:txBody>
          <a:bodyPr spcFirstLastPara="1" wrap="square" lIns="91425" tIns="91425" rIns="91425" bIns="91425" anchor="t" anchorCtr="0">
            <a:spAutoFit/>
          </a:bodyPr>
          <a:lstStyle/>
          <a:p>
            <a:pPr lvl="0"/>
            <a:r>
              <a:rPr lang="en-AU" sz="2400" dirty="0">
                <a:latin typeface="Century Gothic"/>
                <a:ea typeface="Century Gothic"/>
                <a:cs typeface="Century Gothic"/>
                <a:sym typeface="Century Gothic"/>
              </a:rPr>
              <a:t>Animal rights advocates argue that we must take stronger measures to protect animals from cruelty and exploitation.</a:t>
            </a:r>
            <a:endParaRPr sz="2400" dirty="0">
              <a:latin typeface="Century Gothic"/>
              <a:ea typeface="Century Gothic"/>
              <a:cs typeface="Century Gothic"/>
              <a:sym typeface="Century Gothic"/>
            </a:endParaRPr>
          </a:p>
        </p:txBody>
      </p:sp>
      <p:cxnSp>
        <p:nvCxnSpPr>
          <p:cNvPr id="184" name="Google Shape;184;p6"/>
          <p:cNvCxnSpPr>
            <a:cxnSpLocks/>
          </p:cNvCxnSpPr>
          <p:nvPr/>
        </p:nvCxnSpPr>
        <p:spPr>
          <a:xfrm>
            <a:off x="3854009" y="4641126"/>
            <a:ext cx="1131412" cy="0"/>
          </a:xfrm>
          <a:prstGeom prst="straightConnector1">
            <a:avLst/>
          </a:prstGeom>
          <a:noFill/>
          <a:ln w="76200" cap="flat" cmpd="sng">
            <a:solidFill>
              <a:schemeClr val="accent6"/>
            </a:solidFill>
            <a:prstDash val="solid"/>
            <a:round/>
            <a:headEnd type="none" w="med" len="med"/>
            <a:tailEnd type="none" w="med" len="med"/>
          </a:ln>
        </p:spPr>
      </p:cxnSp>
      <p:sp>
        <p:nvSpPr>
          <p:cNvPr id="185" name="Google Shape;185;p6"/>
          <p:cNvSpPr txBox="1"/>
          <p:nvPr/>
        </p:nvSpPr>
        <p:spPr>
          <a:xfrm>
            <a:off x="154899" y="5355538"/>
            <a:ext cx="11138412" cy="923299"/>
          </a:xfrm>
          <a:prstGeom prst="rect">
            <a:avLst/>
          </a:prstGeom>
          <a:noFill/>
          <a:ln>
            <a:noFill/>
          </a:ln>
        </p:spPr>
        <p:txBody>
          <a:bodyPr spcFirstLastPara="1" wrap="square" lIns="91425" tIns="91425" rIns="91425" bIns="91425" anchor="t" anchorCtr="0">
            <a:spAutoFit/>
          </a:bodyPr>
          <a:lstStyle/>
          <a:p>
            <a:pPr lvl="0"/>
            <a:r>
              <a:rPr lang="en-AU" sz="2400" dirty="0">
                <a:latin typeface="Century Gothic"/>
                <a:ea typeface="Century Gothic"/>
                <a:cs typeface="Century Gothic"/>
                <a:sym typeface="Century Gothic"/>
              </a:rPr>
              <a:t>The council defends the importance of recycling, emphasising how it can help preserve our planet for future generations</a:t>
            </a:r>
            <a:endParaRPr sz="2400" dirty="0">
              <a:latin typeface="Century Gothic"/>
              <a:ea typeface="Century Gothic"/>
              <a:cs typeface="Century Gothic"/>
              <a:sym typeface="Century Gothic"/>
            </a:endParaRPr>
          </a:p>
        </p:txBody>
      </p:sp>
      <p:cxnSp>
        <p:nvCxnSpPr>
          <p:cNvPr id="186" name="Google Shape;186;p6"/>
          <p:cNvCxnSpPr/>
          <p:nvPr/>
        </p:nvCxnSpPr>
        <p:spPr>
          <a:xfrm>
            <a:off x="2003054" y="5819576"/>
            <a:ext cx="1368600" cy="2100"/>
          </a:xfrm>
          <a:prstGeom prst="straightConnector1">
            <a:avLst/>
          </a:prstGeom>
          <a:noFill/>
          <a:ln w="76200" cap="flat" cmpd="sng">
            <a:solidFill>
              <a:schemeClr val="accent6"/>
            </a:solidFill>
            <a:prstDash val="solid"/>
            <a:round/>
            <a:headEnd type="none" w="med" len="med"/>
            <a:tailEnd type="none" w="med" len="med"/>
          </a:ln>
        </p:spPr>
      </p:cxnSp>
      <p:sp>
        <p:nvSpPr>
          <p:cNvPr id="15" name="Google Shape;125;p4">
            <a:extLst>
              <a:ext uri="{FF2B5EF4-FFF2-40B4-BE49-F238E27FC236}">
                <a16:creationId xmlns:a16="http://schemas.microsoft.com/office/drawing/2014/main" id="{4B2D3CF1-CD7F-499E-87D7-A8F864D063EA}"/>
              </a:ext>
            </a:extLst>
          </p:cNvPr>
          <p:cNvSpPr txBox="1"/>
          <p:nvPr/>
        </p:nvSpPr>
        <p:spPr>
          <a:xfrm>
            <a:off x="106493" y="494211"/>
            <a:ext cx="8858464" cy="1061212"/>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000"/>
              <a:buFont typeface="Noto Sans Symbols"/>
              <a:buChar char="▪"/>
            </a:pPr>
            <a:r>
              <a:rPr lang="en-AU" sz="2000" dirty="0">
                <a:solidFill>
                  <a:schemeClr val="dk1"/>
                </a:solidFill>
                <a:latin typeface="Century Gothic"/>
                <a:ea typeface="Century Gothic"/>
                <a:cs typeface="Century Gothic"/>
                <a:sym typeface="Century Gothic"/>
              </a:rPr>
              <a:t>A verb is used to describe an action, state or occurrence and forms the main part of the predicate. </a:t>
            </a:r>
            <a:endParaRPr sz="2000" dirty="0">
              <a:solidFill>
                <a:schemeClr val="dk1"/>
              </a:solidFill>
              <a:latin typeface="Century Gothic"/>
              <a:ea typeface="Century Gothic"/>
              <a:cs typeface="Century Gothic"/>
              <a:sym typeface="Century Gothic"/>
            </a:endParaRPr>
          </a:p>
          <a:p>
            <a:pPr marL="228600" marR="0" lvl="0" indent="-228600" algn="l" rtl="0">
              <a:lnSpc>
                <a:spcPct val="90000"/>
              </a:lnSpc>
              <a:spcBef>
                <a:spcPts val="0"/>
              </a:spcBef>
              <a:spcAft>
                <a:spcPts val="0"/>
              </a:spcAft>
              <a:buClr>
                <a:schemeClr val="dk1"/>
              </a:buClr>
              <a:buSzPts val="2000"/>
              <a:buFont typeface="Noto Sans Symbols"/>
              <a:buChar char="▪"/>
            </a:pPr>
            <a:r>
              <a:rPr lang="en-AU" sz="2000" dirty="0">
                <a:solidFill>
                  <a:schemeClr val="dk1"/>
                </a:solidFill>
                <a:latin typeface="Century Gothic"/>
                <a:ea typeface="Century Gothic"/>
                <a:cs typeface="Century Gothic"/>
                <a:sym typeface="Century Gothic"/>
              </a:rPr>
              <a:t>You can strengthen an argument by choosing upgraded verbs.</a:t>
            </a:r>
            <a:endParaRPr sz="2000" dirty="0">
              <a:solidFill>
                <a:schemeClr val="dk1"/>
              </a:solidFill>
              <a:latin typeface="Century Gothic"/>
              <a:ea typeface="Century Gothic"/>
              <a:cs typeface="Century Gothic"/>
              <a:sym typeface="Century Gothic"/>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5"/>
                                        </p:tgtEl>
                                        <p:attrNameLst>
                                          <p:attrName>style.visibility</p:attrName>
                                        </p:attrNameLst>
                                      </p:cBhvr>
                                      <p:to>
                                        <p:strVal val="visible"/>
                                      </p:to>
                                    </p:set>
                                    <p:animEffect transition="in" filter="fade">
                                      <p:cBhvr>
                                        <p:cTn id="7" dur="1000"/>
                                        <p:tgtEl>
                                          <p:spTgt spid="17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1"/>
                                        </p:tgtEl>
                                        <p:attrNameLst>
                                          <p:attrName>style.visibility</p:attrName>
                                        </p:attrNameLst>
                                      </p:cBhvr>
                                      <p:to>
                                        <p:strVal val="visible"/>
                                      </p:to>
                                    </p:set>
                                    <p:animEffect transition="in" filter="fade">
                                      <p:cBhvr>
                                        <p:cTn id="12" dur="1000"/>
                                        <p:tgtEl>
                                          <p:spTgt spid="18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2"/>
                                        </p:tgtEl>
                                        <p:attrNameLst>
                                          <p:attrName>style.visibility</p:attrName>
                                        </p:attrNameLst>
                                      </p:cBhvr>
                                      <p:to>
                                        <p:strVal val="visible"/>
                                      </p:to>
                                    </p:set>
                                    <p:animEffect transition="in" filter="fade">
                                      <p:cBhvr>
                                        <p:cTn id="17" dur="1000"/>
                                        <p:tgtEl>
                                          <p:spTgt spid="18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3"/>
                                        </p:tgtEl>
                                        <p:attrNameLst>
                                          <p:attrName>style.visibility</p:attrName>
                                        </p:attrNameLst>
                                      </p:cBhvr>
                                      <p:to>
                                        <p:strVal val="visible"/>
                                      </p:to>
                                    </p:set>
                                    <p:animEffect transition="in" filter="fade">
                                      <p:cBhvr>
                                        <p:cTn id="22" dur="1000"/>
                                        <p:tgtEl>
                                          <p:spTgt spid="18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84"/>
                                        </p:tgtEl>
                                        <p:attrNameLst>
                                          <p:attrName>style.visibility</p:attrName>
                                        </p:attrNameLst>
                                      </p:cBhvr>
                                      <p:to>
                                        <p:strVal val="visible"/>
                                      </p:to>
                                    </p:set>
                                    <p:animEffect transition="in" filter="fade">
                                      <p:cBhvr>
                                        <p:cTn id="27" dur="1000"/>
                                        <p:tgtEl>
                                          <p:spTgt spid="18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85"/>
                                        </p:tgtEl>
                                        <p:attrNameLst>
                                          <p:attrName>style.visibility</p:attrName>
                                        </p:attrNameLst>
                                      </p:cBhvr>
                                      <p:to>
                                        <p:strVal val="visible"/>
                                      </p:to>
                                    </p:set>
                                    <p:animEffect transition="in" filter="fade">
                                      <p:cBhvr>
                                        <p:cTn id="32" dur="1000"/>
                                        <p:tgtEl>
                                          <p:spTgt spid="18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86"/>
                                        </p:tgtEl>
                                        <p:attrNameLst>
                                          <p:attrName>style.visibility</p:attrName>
                                        </p:attrNameLst>
                                      </p:cBhvr>
                                      <p:to>
                                        <p:strVal val="visible"/>
                                      </p:to>
                                    </p:set>
                                    <p:animEffect transition="in" filter="fade">
                                      <p:cBhvr>
                                        <p:cTn id="37" dur="1000"/>
                                        <p:tgtEl>
                                          <p:spTgt spid="18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77"/>
                                        </p:tgtEl>
                                        <p:attrNameLst>
                                          <p:attrName>style.visibility</p:attrName>
                                        </p:attrNameLst>
                                      </p:cBhvr>
                                      <p:to>
                                        <p:strVal val="visible"/>
                                      </p:to>
                                    </p:set>
                                    <p:animEffect transition="in" filter="fade">
                                      <p:cBhvr>
                                        <p:cTn id="42" dur="1000"/>
                                        <p:tgtEl>
                                          <p:spTgt spid="1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211</TotalTime>
  <Words>1349</Words>
  <Application>Microsoft Office PowerPoint</Application>
  <PresentationFormat>Widescreen</PresentationFormat>
  <Paragraphs>151</Paragraphs>
  <Slides>16</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Noto Sans Symbols</vt:lpstr>
      <vt:lpstr>Arial Rounded</vt:lpstr>
      <vt:lpstr>Calibri</vt:lpstr>
      <vt:lpstr>Quattrocento Sans</vt:lpstr>
      <vt:lpstr>Century Gothic</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 LIEVRE Stephanie [Serpentine Primary School]</dc:creator>
  <cp:lastModifiedBy>LE LIEVRE Stephanie [Serpentine Primary School]</cp:lastModifiedBy>
  <cp:revision>6</cp:revision>
  <dcterms:created xsi:type="dcterms:W3CDTF">2021-08-04T08:19:39Z</dcterms:created>
  <dcterms:modified xsi:type="dcterms:W3CDTF">2023-09-28T07:42:09Z</dcterms:modified>
</cp:coreProperties>
</file>