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Quattrocento Sans" panose="020B060402020202020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sl/wUvUDFCUt0AVrGID/8wEBH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 smtClean="0"/>
              <a:t>5/6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Use direct speaker conventions for dialogue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Devan Boden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34" name="Google Shape;234;p10"/>
          <p:cNvSpPr txBox="1"/>
          <p:nvPr/>
        </p:nvSpPr>
        <p:spPr>
          <a:xfrm>
            <a:off x="7" y="646329"/>
            <a:ext cx="9022800" cy="2459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of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piece of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88405" y="4668935"/>
            <a:ext cx="99181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having roast chicken on Sunday grumbled James 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88405" y="5382969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Peter enquired how much longer until we eat lunch 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88405" y="602686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Last Saturday I went to adventure world said ben and then I went to my friend’s house for a sleepover.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10221800" y="1027753"/>
            <a:ext cx="1988664" cy="113877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to ask students to CFU</a:t>
            </a:r>
            <a:endParaRPr/>
          </a:p>
        </p:txBody>
      </p:sp>
      <p:pic>
        <p:nvPicPr>
          <p:cNvPr id="240" name="Google Shape;240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154907" y="3263017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reporting clause.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0" name="Google Shape;250;p11"/>
          <p:cNvSpPr txBox="1"/>
          <p:nvPr/>
        </p:nvSpPr>
        <p:spPr>
          <a:xfrm>
            <a:off x="7" y="646329"/>
            <a:ext cx="9022800" cy="2459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of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piece of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10221800" y="1027753"/>
            <a:ext cx="1988664" cy="113877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to ask students to CFU</a:t>
            </a:r>
            <a:endParaRPr/>
          </a:p>
        </p:txBody>
      </p:sp>
      <p:pic>
        <p:nvPicPr>
          <p:cNvPr id="253" name="Google Shape;253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154907" y="3263017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reporting clause.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155150" y="5283069"/>
            <a:ext cx="12420517" cy="599690"/>
            <a:chOff x="88405" y="5327565"/>
            <a:chExt cx="12420517" cy="599690"/>
          </a:xfrm>
        </p:grpSpPr>
        <p:grpSp>
          <p:nvGrpSpPr>
            <p:cNvPr id="258" name="Google Shape;258;p11"/>
            <p:cNvGrpSpPr/>
            <p:nvPr/>
          </p:nvGrpSpPr>
          <p:grpSpPr>
            <a:xfrm>
              <a:off x="88405" y="5382969"/>
              <a:ext cx="12420517" cy="544286"/>
              <a:chOff x="88405" y="5382969"/>
              <a:chExt cx="12420517" cy="544286"/>
            </a:xfrm>
          </p:grpSpPr>
          <p:sp>
            <p:nvSpPr>
              <p:cNvPr id="259" name="Google Shape;259;p11"/>
              <p:cNvSpPr txBox="1"/>
              <p:nvPr/>
            </p:nvSpPr>
            <p:spPr>
              <a:xfrm>
                <a:off x="88405" y="5382969"/>
                <a:ext cx="12420517" cy="544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Calibri"/>
                  <a:buNone/>
                </a:pP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2. Peter enquired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, “H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ow much longer until we eat lunch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?”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 </a:t>
                </a:r>
                <a:endParaRPr sz="2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>
                <a:off x="3269704" y="5781793"/>
                <a:ext cx="6299275" cy="45719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61" name="Google Shape;261;p11"/>
            <p:cNvSpPr/>
            <p:nvPr/>
          </p:nvSpPr>
          <p:spPr>
            <a:xfrm>
              <a:off x="407573" y="5327565"/>
              <a:ext cx="2643198" cy="59969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2" name="Google Shape;262;p11"/>
          <p:cNvGrpSpPr/>
          <p:nvPr/>
        </p:nvGrpSpPr>
        <p:grpSpPr>
          <a:xfrm>
            <a:off x="110102" y="4691183"/>
            <a:ext cx="10339690" cy="553743"/>
            <a:chOff x="43357" y="4668935"/>
            <a:chExt cx="10339690" cy="553743"/>
          </a:xfrm>
        </p:grpSpPr>
        <p:grpSp>
          <p:nvGrpSpPr>
            <p:cNvPr id="263" name="Google Shape;263;p11"/>
            <p:cNvGrpSpPr/>
            <p:nvPr/>
          </p:nvGrpSpPr>
          <p:grpSpPr>
            <a:xfrm>
              <a:off x="43357" y="4684169"/>
              <a:ext cx="10339690" cy="492443"/>
              <a:chOff x="43357" y="4684169"/>
              <a:chExt cx="10339690" cy="492443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43357" y="4684169"/>
                <a:ext cx="10339690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1. 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“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are having roast chicken on Sunday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,”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grumbled James. </a:t>
                </a:r>
                <a:endParaRPr sz="2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>
                <a:off x="665018" y="5123079"/>
                <a:ext cx="6625244" cy="45719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66" name="Google Shape;266;p11"/>
            <p:cNvSpPr/>
            <p:nvPr/>
          </p:nvSpPr>
          <p:spPr>
            <a:xfrm>
              <a:off x="7337373" y="4668935"/>
              <a:ext cx="2817682" cy="553743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7" name="Google Shape;267;p11"/>
          <p:cNvGrpSpPr/>
          <p:nvPr/>
        </p:nvGrpSpPr>
        <p:grpSpPr>
          <a:xfrm>
            <a:off x="88405" y="5977490"/>
            <a:ext cx="11912006" cy="829181"/>
            <a:chOff x="88405" y="5977490"/>
            <a:chExt cx="11912006" cy="829181"/>
          </a:xfrm>
        </p:grpSpPr>
        <p:grpSp>
          <p:nvGrpSpPr>
            <p:cNvPr id="268" name="Google Shape;268;p11"/>
            <p:cNvGrpSpPr/>
            <p:nvPr/>
          </p:nvGrpSpPr>
          <p:grpSpPr>
            <a:xfrm>
              <a:off x="88405" y="5977490"/>
              <a:ext cx="11912006" cy="829181"/>
              <a:chOff x="88405" y="5977490"/>
              <a:chExt cx="11912006" cy="829181"/>
            </a:xfrm>
          </p:grpSpPr>
          <p:sp>
            <p:nvSpPr>
              <p:cNvPr id="269" name="Google Shape;269;p11"/>
              <p:cNvSpPr txBox="1"/>
              <p:nvPr/>
            </p:nvSpPr>
            <p:spPr>
              <a:xfrm>
                <a:off x="154907" y="5977490"/>
                <a:ext cx="11845504" cy="544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Calibri"/>
                  <a:buNone/>
                </a:pP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“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Last Saturday I went to 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dventure 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orld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,”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said 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en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,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“</a:t>
                </a:r>
                <a:r>
                  <a:rPr lang="en-AU" sz="26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and then I went to my friend’s house for a sleepover</a:t>
                </a:r>
                <a:r>
                  <a:rPr lang="en-AU" sz="26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.”</a:t>
                </a:r>
                <a:endParaRPr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665018" y="6362504"/>
                <a:ext cx="6625244" cy="45719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" name="Google Shape;271;p11"/>
              <p:cNvSpPr/>
              <p:nvPr/>
            </p:nvSpPr>
            <p:spPr>
              <a:xfrm rot="10800000" flipH="1">
                <a:off x="88405" y="6760952"/>
                <a:ext cx="5963260" cy="45719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2" name="Google Shape;272;p11"/>
            <p:cNvSpPr/>
            <p:nvPr/>
          </p:nvSpPr>
          <p:spPr>
            <a:xfrm>
              <a:off x="9177685" y="6357459"/>
              <a:ext cx="2502137" cy="45719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3" name="Google Shape;273;p11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punctuation that has been used.</a:t>
            </a:r>
            <a:endParaRPr/>
          </a:p>
        </p:txBody>
      </p:sp>
      <p:pic>
        <p:nvPicPr>
          <p:cNvPr id="280" name="Google Shape;28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/>
          <p:cNvSpPr txBox="1"/>
          <p:nvPr/>
        </p:nvSpPr>
        <p:spPr>
          <a:xfrm>
            <a:off x="10221800" y="1027753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punctuation correct?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455826" y="497849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asked Mr. Miller	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121937" y="4626309"/>
            <a:ext cx="324902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can you take those to the class next door</a:t>
            </a:r>
            <a:endParaRPr/>
          </a:p>
        </p:txBody>
      </p:sp>
      <p:sp>
        <p:nvSpPr>
          <p:cNvPr id="286" name="Google Shape;286;p12"/>
          <p:cNvSpPr/>
          <p:nvPr/>
        </p:nvSpPr>
        <p:spPr>
          <a:xfrm>
            <a:off x="8038950" y="4995649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55826" y="2462075"/>
            <a:ext cx="86918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“Please can you take those books to the class next door?” asked Mr. Miller. </a:t>
            </a:r>
            <a:endParaRPr sz="2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93" name="Google Shape;293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55826" y="3778275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Jenna laughed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4886355" y="3347388"/>
            <a:ext cx="324902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Yes, you can come to my party.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289401" y="2349430"/>
            <a:ext cx="85539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Jenna laughed as she shared the news yes you can come to my party. </a:t>
            </a:r>
            <a:endParaRPr sz="2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455826" y="4995649"/>
            <a:ext cx="883848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Jenna laughed as she shared the news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“Y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can come to my party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!”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289401" y="671680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10221800" y="1027753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punctuation correct?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08" name="Google Shape;308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4"/>
          <p:cNvSpPr txBox="1"/>
          <p:nvPr/>
        </p:nvSpPr>
        <p:spPr>
          <a:xfrm>
            <a:off x="455826" y="3797059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exclaimed Mrs Johnson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4179773" y="3943389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Wow!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289401" y="261624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wow exclaimed mrs johnson I am proud of your effort</a:t>
            </a:r>
            <a:endParaRPr sz="2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455826" y="5258587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!”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exclaimed Mrs Johnson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 proud of your effort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89401" y="671680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10221800" y="1027753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punctuation correct?</a:t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7740391" y="3943389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proud of your effort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pic>
        <p:nvPicPr>
          <p:cNvPr id="324" name="Google Shape;324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289401" y="2616240"/>
            <a:ext cx="1144144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Lisa enquired what are your plans tonight I don’t have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said Jenna I have an idea proclaimed Angela lets go out to dinner. </a:t>
            </a:r>
            <a:endParaRPr sz="2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289401" y="671680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330" name="Google Shape;330;p15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</p:txBody>
      </p:sp>
      <p:grpSp>
        <p:nvGrpSpPr>
          <p:cNvPr id="331" name="Google Shape;331;p15"/>
          <p:cNvGrpSpPr/>
          <p:nvPr/>
        </p:nvGrpSpPr>
        <p:grpSpPr>
          <a:xfrm>
            <a:off x="289401" y="4191468"/>
            <a:ext cx="11441448" cy="1384995"/>
            <a:chOff x="289401" y="4191468"/>
            <a:chExt cx="11441448" cy="1384995"/>
          </a:xfrm>
        </p:grpSpPr>
        <p:sp>
          <p:nvSpPr>
            <p:cNvPr id="332" name="Google Shape;332;p15"/>
            <p:cNvSpPr txBox="1"/>
            <p:nvPr/>
          </p:nvSpPr>
          <p:spPr>
            <a:xfrm>
              <a:off x="289401" y="4191468"/>
              <a:ext cx="1144144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Lisa enquired</a:t>
              </a: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“W</a:t>
              </a: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hat are your plans tonight</a:t>
              </a: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?”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</a:t>
              </a: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don’t have any</a:t>
              </a: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,” </a:t>
              </a: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said Jenna.</a:t>
              </a: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</a:t>
              </a: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have an idea</a:t>
              </a: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!” </a:t>
              </a: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proclaimed Angela</a:t>
              </a: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“L</a:t>
              </a:r>
              <a:r>
                <a:rPr lang="en-AU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et’s go out to dinner</a:t>
              </a:r>
              <a:r>
                <a:rPr lang="en-AU" sz="28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.”</a:t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 rot="10800000" flipH="1">
              <a:off x="3000706" y="4622355"/>
              <a:ext cx="4813258" cy="48877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 rot="10800000" flipH="1">
              <a:off x="594077" y="5102118"/>
              <a:ext cx="2814141" cy="48877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 rot="10800000" flipH="1">
              <a:off x="7188030" y="5530743"/>
              <a:ext cx="3560326" cy="45719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 rot="10800000" flipH="1">
              <a:off x="532307" y="5507882"/>
              <a:ext cx="2551715" cy="45719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pic>
        <p:nvPicPr>
          <p:cNvPr id="342" name="Google Shape;342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6"/>
          <p:cNvSpPr/>
          <p:nvPr/>
        </p:nvSpPr>
        <p:spPr>
          <a:xfrm>
            <a:off x="105304" y="2010933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44" name="Google Shape;344;p16"/>
          <p:cNvSpPr/>
          <p:nvPr/>
        </p:nvSpPr>
        <p:spPr>
          <a:xfrm>
            <a:off x="105304" y="522051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345" name="Google Shape;345;p16"/>
          <p:cNvSpPr txBox="1"/>
          <p:nvPr/>
        </p:nvSpPr>
        <p:spPr>
          <a:xfrm>
            <a:off x="289401" y="261624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Sam declared the game is far from over, and we will win</a:t>
            </a:r>
            <a:endParaRPr sz="2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6"/>
          <p:cNvSpPr txBox="1"/>
          <p:nvPr/>
        </p:nvSpPr>
        <p:spPr>
          <a:xfrm>
            <a:off x="289401" y="3242466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Sam declared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"The game is far from over, and we will win"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289401" y="4168288"/>
            <a:ext cx="114414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Joshua groaned as he opened his fifth Easter egg, do I have to have to eat them all!</a:t>
            </a:r>
            <a:endParaRPr sz="2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633232" y="3166398"/>
            <a:ext cx="2676683" cy="67711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3553604" y="3719967"/>
            <a:ext cx="7191214" cy="5128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289401" y="5122395"/>
            <a:ext cx="114414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Joshua groaned as he opened his fifth Easter egg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“D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I have to eat them all!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9684308" y="5602064"/>
            <a:ext cx="1714377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16"/>
          <p:cNvSpPr/>
          <p:nvPr/>
        </p:nvSpPr>
        <p:spPr>
          <a:xfrm rot="10800000" flipH="1">
            <a:off x="411658" y="6119089"/>
            <a:ext cx="2619641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695768" y="5079807"/>
            <a:ext cx="3024462" cy="67711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lang="en-AU" sz="1800" dirty="0"/>
          </a:p>
        </p:txBody>
      </p:sp>
      <p:pic>
        <p:nvPicPr>
          <p:cNvPr id="359" name="Google Shape;359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7"/>
          <p:cNvSpPr/>
          <p:nvPr/>
        </p:nvSpPr>
        <p:spPr>
          <a:xfrm>
            <a:off x="105304" y="2010933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105304" y="522051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362" name="Google Shape;362;p17"/>
          <p:cNvSpPr txBox="1"/>
          <p:nvPr/>
        </p:nvSpPr>
        <p:spPr>
          <a:xfrm>
            <a:off x="105304" y="2769299"/>
            <a:ext cx="1144144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  We will win the election the current premier announced to his constituents as he dropped his voting slip into the ballot box if we work together</a:t>
            </a:r>
            <a:endParaRPr sz="2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>
            <a:off x="56384" y="4306415"/>
            <a:ext cx="1144144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win the election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," 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current premier announced to his constituents as he dropped his voting slip into the ballot box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 work together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."</a:t>
            </a:r>
            <a:endParaRPr dirty="0"/>
          </a:p>
        </p:txBody>
      </p:sp>
      <p:sp>
        <p:nvSpPr>
          <p:cNvPr id="364" name="Google Shape;364;p17"/>
          <p:cNvSpPr/>
          <p:nvPr/>
        </p:nvSpPr>
        <p:spPr>
          <a:xfrm>
            <a:off x="4913720" y="4203312"/>
            <a:ext cx="5487072" cy="72301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262145" y="5634391"/>
            <a:ext cx="3404970" cy="5489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641459" y="4765419"/>
            <a:ext cx="4087279" cy="5489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lang="en-AU" sz="1800" dirty="0"/>
          </a:p>
        </p:txBody>
      </p:sp>
      <p:pic>
        <p:nvPicPr>
          <p:cNvPr id="372" name="Google Shape;372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8"/>
          <p:cNvSpPr/>
          <p:nvPr/>
        </p:nvSpPr>
        <p:spPr>
          <a:xfrm>
            <a:off x="105304" y="2010933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105304" y="522051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reporting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375" name="Google Shape;375;p18"/>
          <p:cNvSpPr txBox="1"/>
          <p:nvPr/>
        </p:nvSpPr>
        <p:spPr>
          <a:xfrm>
            <a:off x="775604" y="2680251"/>
            <a:ext cx="9260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hear that noise asked Jonah no I don’t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hear anything… It must have been my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imagination. It’s coming from over there, near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those bushes </a:t>
            </a:r>
            <a:endParaRPr sz="2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775604" y="4496133"/>
            <a:ext cx="11124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hear that noise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?”</a:t>
            </a: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asked Jonah.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hear anything…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have been your</a:t>
            </a:r>
            <a:endParaRPr sz="28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imagination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“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coming from over there, near those bushes</a:t>
            </a: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 sz="28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5658651" y="4429176"/>
            <a:ext cx="2359142" cy="67296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1408339" y="6215424"/>
            <a:ext cx="799480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1207079" y="4922919"/>
            <a:ext cx="4451572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18"/>
          <p:cNvSpPr/>
          <p:nvPr/>
        </p:nvSpPr>
        <p:spPr>
          <a:xfrm rot="10800000" flipH="1">
            <a:off x="1354116" y="5330894"/>
            <a:ext cx="8884154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1374664" y="5784589"/>
            <a:ext cx="2139770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  <p:bldP spid="379" grpId="0" animBg="1"/>
      <p:bldP spid="380" grpId="0" animBg="1"/>
      <p:bldP spid="3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use direct speaker conventions for dialogue.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6" y="369328"/>
            <a:ext cx="8894700" cy="2429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telling the reader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89613" y="3345430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058223"/>
            <a:ext cx="11845504" cy="230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“What an amazing day!”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proclaimed as he left the Adventure Playground.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Trying not to panic, Tom asked,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“Did you see my phone on the bus?”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289613" y="5819503"/>
            <a:ext cx="119023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“Thinking back,”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sighed,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“he didn’t expect to win.”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direct speech?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the reporting clause?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 txBox="1"/>
          <p:nvPr/>
        </p:nvSpPr>
        <p:spPr>
          <a:xfrm>
            <a:off x="6" y="369328"/>
            <a:ext cx="8894700" cy="2429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telling the reader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289613" y="3345430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289613" y="4058223"/>
            <a:ext cx="11845504" cy="230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“Oh yeah,”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Angela said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though she were just noticing the gumboots herself.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Shall we go out for a while?”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“Is it raining again?”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“Yeah.”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used to love to splash in the puddles when it rained,”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Judy reminisced.  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89613" y="5819503"/>
            <a:ext cx="119023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there is a new speaker?</a:t>
            </a:r>
            <a:endParaRPr/>
          </a:p>
        </p:txBody>
      </p:sp>
      <p:pic>
        <p:nvPicPr>
          <p:cNvPr id="150" name="Google Shape;150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 txBox="1"/>
          <p:nvPr/>
        </p:nvSpPr>
        <p:spPr>
          <a:xfrm>
            <a:off x="7" y="369329"/>
            <a:ext cx="9546300" cy="24375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of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piece of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240003" y="3184157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97455" y="383488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Although I wish they wouldn’t, she sighed, the dark clouds are continuing to form.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240003" y="564026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The bus driver sternly demanded that the students be quiet.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099891" y="4255315"/>
            <a:ext cx="860129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have not been used at all.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067111" y="6101929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indirect speech and does not need to be punctuated.</a:t>
            </a:r>
            <a:endParaRPr/>
          </a:p>
        </p:txBody>
      </p:sp>
      <p:pic>
        <p:nvPicPr>
          <p:cNvPr id="164" name="Google Shape;164;p6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9912071" y="305323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10203336" y="1141144"/>
            <a:ext cx="1988664" cy="166199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have the direct speaker conventions been used incorrectly?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1067111" y="4994395"/>
            <a:ext cx="8601295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have been used correctly but the comma following direct speech has been omitted. 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197455" y="463892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“She was going to do her homework, but she forgot” explained Jack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7" name="Google Shape;177;p7"/>
          <p:cNvSpPr txBox="1"/>
          <p:nvPr/>
        </p:nvSpPr>
        <p:spPr>
          <a:xfrm>
            <a:off x="7" y="369328"/>
            <a:ext cx="8883000" cy="23478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of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piece of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54907" y="4647022"/>
            <a:ext cx="656141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will dinner be ready asked Jenna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54907" y="5869477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thought explained Robert that he was going to go watch a basketball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game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54907" y="526457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 blurted who wants to play soccer with me at recess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154907" y="3056839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reporting clause.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2" name="Google Shape;192;p8"/>
          <p:cNvSpPr txBox="1"/>
          <p:nvPr/>
        </p:nvSpPr>
        <p:spPr>
          <a:xfrm>
            <a:off x="7" y="369328"/>
            <a:ext cx="8883000" cy="23478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of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piece of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54907" y="4647022"/>
            <a:ext cx="70278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will dinner be ready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?”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asked Jenna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154907" y="5869477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thought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,”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explained Robert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was going to go watch a basketball game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154907" y="526457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blurted, “W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wants to play soccer with me at recess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?”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4907" y="3263017"/>
            <a:ext cx="882283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sentence.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direct speech.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reporting clause.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quotation marks and punctuation in the correct place. 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reporting clause in this sentence?</a:t>
            </a:r>
            <a:endParaRPr/>
          </a:p>
        </p:txBody>
      </p:sp>
      <p:pic>
        <p:nvPicPr>
          <p:cNvPr id="199" name="Google Shape;19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/>
          <p:nvPr/>
        </p:nvSpPr>
        <p:spPr>
          <a:xfrm>
            <a:off x="218353" y="5080991"/>
            <a:ext cx="4652411" cy="5847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4988131" y="4620766"/>
            <a:ext cx="2233784" cy="59459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54906" y="5237268"/>
            <a:ext cx="2307013" cy="62080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2686249" y="5682620"/>
            <a:ext cx="7290670" cy="5750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285573" y="6205785"/>
            <a:ext cx="1887260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8"/>
          <p:cNvSpPr/>
          <p:nvPr/>
        </p:nvSpPr>
        <p:spPr>
          <a:xfrm rot="10800000" flipH="1">
            <a:off x="5679929" y="6251504"/>
            <a:ext cx="6320482" cy="457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218353" y="6584779"/>
            <a:ext cx="1121932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2461920" y="5637176"/>
            <a:ext cx="3007956" cy="8498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436958" y="602011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Which sentences have used the direct speaker 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conventions correctly?</a:t>
            </a:r>
            <a:endParaRPr sz="1200"/>
          </a:p>
        </p:txBody>
      </p:sp>
      <p:sp>
        <p:nvSpPr>
          <p:cNvPr id="215" name="Google Shape;215;p9"/>
          <p:cNvSpPr txBox="1"/>
          <p:nvPr/>
        </p:nvSpPr>
        <p:spPr>
          <a:xfrm>
            <a:off x="321425" y="4450375"/>
            <a:ext cx="11870575" cy="2407625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 marks are used in direct speech to show the beginning and end of the spoken passage.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reporting clause – the information of who is speaking and how they are speaking – must be included.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a new line every time there is a new speaker: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 needs to be correctly punctuated – including the piece of punctuation before closing the quotation marks.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917628"/>
            <a:ext cx="1988664" cy="27392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correct direct speaker conventions?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students pick which options are correctly punctuated.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9815" y="1398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3893" y="15316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6945" y="82724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8130" y="8139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356703" y="1161604"/>
            <a:ext cx="7493076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“Could you hurry? Mum said, I am waiting!” 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 said that he was happy the work week was over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“Mum!” Sarah shouted, “Where are my football boots?”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Noah stopped, took in a large breath and yelled, “Freeze!”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25" name="Google Shape;225;p9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7726425" y="267550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7685015" y="138632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7685015" y="201824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 rot="-675586">
            <a:off x="7726426" y="3363369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2042</Words>
  <Application>Microsoft Office PowerPoint</Application>
  <PresentationFormat>Widescreen</PresentationFormat>
  <Paragraphs>238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2022-07-23T14:06:49Z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0x010100AB186D6AA532C640839D71F877ED800B</vt:lpwstr>
  </property>
</Properties>
</file>