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71" r:id="rId4"/>
    <p:sldId id="260" r:id="rId5"/>
    <p:sldId id="359" r:id="rId6"/>
    <p:sldId id="360" r:id="rId7"/>
    <p:sldId id="264" r:id="rId8"/>
    <p:sldId id="361" r:id="rId9"/>
    <p:sldId id="362" r:id="rId10"/>
    <p:sldId id="366" r:id="rId11"/>
    <p:sldId id="367" r:id="rId12"/>
    <p:sldId id="3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6AE31-D656-4F44-AEEA-A936788EBA65}" type="datetimeFigureOut">
              <a:rPr lang="en-AU" smtClean="0"/>
              <a:t>28/09/2023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8A153-A933-4A1F-A755-D7687DE63A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840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chemeClr val="dk1"/>
                </a:solidFill>
              </a:rPr>
              <a:t>Hinge point question</a:t>
            </a:r>
            <a:endParaRPr b="1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AU">
                <a:solidFill>
                  <a:schemeClr val="dk1"/>
                </a:solidFill>
              </a:rPr>
              <a:t>An appositive is a noun, pronoun or noun phrase written next to a noun or pronoun to explain or define it. 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AU">
                <a:solidFill>
                  <a:schemeClr val="dk1"/>
                </a:solidFill>
              </a:rPr>
              <a:t>An appositive renames the noun. 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AU">
                <a:solidFill>
                  <a:schemeClr val="dk1"/>
                </a:solidFill>
              </a:rPr>
              <a:t>An appositive often starts with ‘an’, ‘a’, and ‘the’- but not always! 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AU">
                <a:solidFill>
                  <a:schemeClr val="dk1"/>
                </a:solidFill>
              </a:rPr>
              <a:t>A comma is required before and after the appositive. 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chemeClr val="dk1"/>
                </a:solidFill>
              </a:rPr>
              <a:t>CFU: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dk1"/>
                </a:solidFill>
              </a:rPr>
              <a:t>Why is / isn’t it an example of a sentence containing an appositive?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81" name="Google Shape;3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28/09/2023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28/09/2023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28/09/2023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28/09/2023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5-6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3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Use interjections when using direct speech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Stephanie Le Lievre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you choose that interjection?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emotion does that interjection  convey?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8CE5621-51EC-42CC-9C4C-864D35EAD530}"/>
              </a:ext>
            </a:extLst>
          </p:cNvPr>
          <p:cNvSpPr txBox="1"/>
          <p:nvPr/>
        </p:nvSpPr>
        <p:spPr>
          <a:xfrm>
            <a:off x="191588" y="1677835"/>
            <a:ext cx="9043851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Person A: "I heard we're going on a surprise trip tomorrow."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B: "Don't spoil it!"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A: "I can't wait to find out where!"</a:t>
            </a:r>
          </a:p>
        </p:txBody>
      </p:sp>
      <p:sp>
        <p:nvSpPr>
          <p:cNvPr id="24" name="Google Shape;343;p16">
            <a:extLst>
              <a:ext uri="{FF2B5EF4-FFF2-40B4-BE49-F238E27FC236}">
                <a16:creationId xmlns:a16="http://schemas.microsoft.com/office/drawing/2014/main" id="{94B85F2D-652B-418F-B331-1AE19AD3D8D7}"/>
              </a:ext>
            </a:extLst>
          </p:cNvPr>
          <p:cNvSpPr/>
          <p:nvPr/>
        </p:nvSpPr>
        <p:spPr>
          <a:xfrm>
            <a:off x="69810" y="405998"/>
            <a:ext cx="7507959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an appropriate interjection into these exchanges:</a:t>
            </a:r>
          </a:p>
        </p:txBody>
      </p:sp>
      <p:pic>
        <p:nvPicPr>
          <p:cNvPr id="11" name="Google Shape;388;p7" descr="Icon&#10;&#10;Description automatically generated">
            <a:extLst>
              <a:ext uri="{FF2B5EF4-FFF2-40B4-BE49-F238E27FC236}">
                <a16:creationId xmlns:a16="http://schemas.microsoft.com/office/drawing/2014/main" id="{F9F475D6-B62B-419F-A798-BF673FEC41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1364" y="111174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09FB2D-2C14-499E-8C19-FCB9CFBAFA07}"/>
              </a:ext>
            </a:extLst>
          </p:cNvPr>
          <p:cNvSpPr txBox="1"/>
          <p:nvPr/>
        </p:nvSpPr>
        <p:spPr>
          <a:xfrm>
            <a:off x="191588" y="4023361"/>
            <a:ext cx="9043851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Person A: "I heard we're going on a surprise trip tomorrow."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B: "</a:t>
            </a:r>
            <a:r>
              <a:rPr lang="en-AU" sz="2400" b="1" dirty="0" err="1">
                <a:latin typeface="Century Gothic" panose="020B0502020202020204" pitchFamily="34" charset="0"/>
              </a:rPr>
              <a:t>Shhhh</a:t>
            </a:r>
            <a:r>
              <a:rPr lang="en-AU" sz="2400" b="1" dirty="0">
                <a:latin typeface="Century Gothic" panose="020B0502020202020204" pitchFamily="34" charset="0"/>
              </a:rPr>
              <a:t>! </a:t>
            </a:r>
            <a:r>
              <a:rPr lang="en-AU" sz="2400" dirty="0">
                <a:latin typeface="Century Gothic" panose="020B0502020202020204" pitchFamily="34" charset="0"/>
              </a:rPr>
              <a:t>Don't spoil it!"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A: "I can't wait to find out where!"</a:t>
            </a:r>
          </a:p>
        </p:txBody>
      </p:sp>
    </p:spTree>
    <p:extLst>
      <p:ext uri="{BB962C8B-B14F-4D97-AF65-F5344CB8AC3E}">
        <p14:creationId xmlns:p14="http://schemas.microsoft.com/office/powerpoint/2010/main" val="34714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you choose that interjection?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emotion does that interjection  convey?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8CE5621-51EC-42CC-9C4C-864D35EAD530}"/>
              </a:ext>
            </a:extLst>
          </p:cNvPr>
          <p:cNvSpPr txBox="1"/>
          <p:nvPr/>
        </p:nvSpPr>
        <p:spPr>
          <a:xfrm>
            <a:off x="191588" y="1677835"/>
            <a:ext cx="9043851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Person A: "There's a spider in the bathtub!"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B: "I'll grab a tissue."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A: "Hurry, it's a big one!"</a:t>
            </a:r>
          </a:p>
        </p:txBody>
      </p:sp>
      <p:sp>
        <p:nvSpPr>
          <p:cNvPr id="24" name="Google Shape;343;p16">
            <a:extLst>
              <a:ext uri="{FF2B5EF4-FFF2-40B4-BE49-F238E27FC236}">
                <a16:creationId xmlns:a16="http://schemas.microsoft.com/office/drawing/2014/main" id="{94B85F2D-652B-418F-B331-1AE19AD3D8D7}"/>
              </a:ext>
            </a:extLst>
          </p:cNvPr>
          <p:cNvSpPr/>
          <p:nvPr/>
        </p:nvSpPr>
        <p:spPr>
          <a:xfrm>
            <a:off x="69810" y="405998"/>
            <a:ext cx="7507959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an appropriate interjection into these exchanges:</a:t>
            </a:r>
          </a:p>
        </p:txBody>
      </p:sp>
      <p:pic>
        <p:nvPicPr>
          <p:cNvPr id="11" name="Google Shape;388;p7" descr="Icon&#10;&#10;Description automatically generated">
            <a:extLst>
              <a:ext uri="{FF2B5EF4-FFF2-40B4-BE49-F238E27FC236}">
                <a16:creationId xmlns:a16="http://schemas.microsoft.com/office/drawing/2014/main" id="{F9F475D6-B62B-419F-A798-BF673FEC41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1364" y="111174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C82CEA-0593-4138-81E7-A75B13AA48EA}"/>
              </a:ext>
            </a:extLst>
          </p:cNvPr>
          <p:cNvSpPr txBox="1"/>
          <p:nvPr/>
        </p:nvSpPr>
        <p:spPr>
          <a:xfrm>
            <a:off x="191588" y="4008510"/>
            <a:ext cx="9043851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Person A: "There's a spider in the bathtub!"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B: "</a:t>
            </a:r>
            <a:r>
              <a:rPr lang="en-AU" sz="2400" b="1" dirty="0">
                <a:latin typeface="Century Gothic" panose="020B0502020202020204" pitchFamily="34" charset="0"/>
              </a:rPr>
              <a:t>Argh! </a:t>
            </a:r>
            <a:r>
              <a:rPr lang="en-AU" sz="2400" dirty="0">
                <a:latin typeface="Century Gothic" panose="020B0502020202020204" pitchFamily="34" charset="0"/>
              </a:rPr>
              <a:t>I'll grab a tissue."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A: "Hurry, it's a big one!"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57E814-6EE3-4CED-82B3-199483E7C32A}"/>
              </a:ext>
            </a:extLst>
          </p:cNvPr>
          <p:cNvSpPr txBox="1"/>
          <p:nvPr/>
        </p:nvSpPr>
        <p:spPr>
          <a:xfrm>
            <a:off x="8526148" y="5823495"/>
            <a:ext cx="3559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Just have students write Person B’s speech on their board (not the whole exchange)</a:t>
            </a:r>
          </a:p>
        </p:txBody>
      </p:sp>
    </p:spTree>
    <p:extLst>
      <p:ext uri="{BB962C8B-B14F-4D97-AF65-F5344CB8AC3E}">
        <p14:creationId xmlns:p14="http://schemas.microsoft.com/office/powerpoint/2010/main" val="3758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you choose that interjection?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emotion does that interjection  convey?</a:t>
            </a:r>
          </a:p>
        </p:txBody>
      </p:sp>
      <p:sp>
        <p:nvSpPr>
          <p:cNvPr id="24" name="Google Shape;343;p16">
            <a:extLst>
              <a:ext uri="{FF2B5EF4-FFF2-40B4-BE49-F238E27FC236}">
                <a16:creationId xmlns:a16="http://schemas.microsoft.com/office/drawing/2014/main" id="{94B85F2D-652B-418F-B331-1AE19AD3D8D7}"/>
              </a:ext>
            </a:extLst>
          </p:cNvPr>
          <p:cNvSpPr/>
          <p:nvPr/>
        </p:nvSpPr>
        <p:spPr>
          <a:xfrm>
            <a:off x="69810" y="405998"/>
            <a:ext cx="7507959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exchanges of text containing speech interjections to match the pictures. </a:t>
            </a:r>
          </a:p>
        </p:txBody>
      </p:sp>
      <p:pic>
        <p:nvPicPr>
          <p:cNvPr id="14" name="Google Shape;261;p12" descr="Logo, icon&#10;&#10;Description automatically generated">
            <a:extLst>
              <a:ext uri="{FF2B5EF4-FFF2-40B4-BE49-F238E27FC236}">
                <a16:creationId xmlns:a16="http://schemas.microsoft.com/office/drawing/2014/main" id="{E7EA313B-269F-4020-8153-D6A54078751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95;p2" descr="Icon&#10;&#10;Description automatically generated">
            <a:extLst>
              <a:ext uri="{FF2B5EF4-FFF2-40B4-BE49-F238E27FC236}">
                <a16:creationId xmlns:a16="http://schemas.microsoft.com/office/drawing/2014/main" id="{1E444F29-F72E-4375-AD37-F8768F6E9D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3132" y="10839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hild leaning on chair">
            <a:extLst>
              <a:ext uri="{FF2B5EF4-FFF2-40B4-BE49-F238E27FC236}">
                <a16:creationId xmlns:a16="http://schemas.microsoft.com/office/drawing/2014/main" id="{2927D7DC-4D26-4A19-9CA7-15288599D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0" y="1519920"/>
            <a:ext cx="4174334" cy="2782889"/>
          </a:xfrm>
          <a:prstGeom prst="rect">
            <a:avLst/>
          </a:prstGeom>
        </p:spPr>
      </p:pic>
      <p:pic>
        <p:nvPicPr>
          <p:cNvPr id="5" name="Picture 4" descr="Female football players celebrating">
            <a:extLst>
              <a:ext uri="{FF2B5EF4-FFF2-40B4-BE49-F238E27FC236}">
                <a16:creationId xmlns:a16="http://schemas.microsoft.com/office/drawing/2014/main" id="{41A32AEF-7617-4537-AA85-A666B9001F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00" y="1474200"/>
            <a:ext cx="4147483" cy="28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9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use interjections within direct speech.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an interjection?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an example of an interjection?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584" y="626121"/>
            <a:ext cx="9690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An interjection is a part of speech that is used to express sudden or strong emotions, reactions, or exclamations in a sentence.</a:t>
            </a:r>
            <a:endParaRPr lang="en-AU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DC1710-0997-4E35-ADBA-FDF951DA469E}"/>
              </a:ext>
            </a:extLst>
          </p:cNvPr>
          <p:cNvSpPr/>
          <p:nvPr/>
        </p:nvSpPr>
        <p:spPr>
          <a:xfrm>
            <a:off x="81123" y="1683548"/>
            <a:ext cx="9690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Interjections are typically short words or phrases that are often used independently and are not grammatically connected to the rest of the sentence.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427AB1-8B65-4815-A4C0-54969E38B1AE}"/>
              </a:ext>
            </a:extLst>
          </p:cNvPr>
          <p:cNvSpPr/>
          <p:nvPr/>
        </p:nvSpPr>
        <p:spPr>
          <a:xfrm>
            <a:off x="104101" y="2993903"/>
            <a:ext cx="9690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Interjections can express a wide range of emotions and reactions, including surprise, joy, sadness, pain, frustration, approval, disapproval, and more.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DBECAD-F17F-4EF2-8462-76D715715FFC}"/>
              </a:ext>
            </a:extLst>
          </p:cNvPr>
          <p:cNvSpPr/>
          <p:nvPr/>
        </p:nvSpPr>
        <p:spPr>
          <a:xfrm>
            <a:off x="104100" y="4500481"/>
            <a:ext cx="96904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Some common examples include:</a:t>
            </a:r>
          </a:p>
          <a:p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Wow!</a:t>
            </a:r>
          </a:p>
          <a:p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Oh no!</a:t>
            </a:r>
          </a:p>
          <a:p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Yay!</a:t>
            </a:r>
          </a:p>
          <a:p>
            <a:r>
              <a:rPr lang="en-AU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Ouch!</a:t>
            </a:r>
          </a:p>
          <a:p>
            <a:endParaRPr lang="en-AU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an interjection?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emotion does it convey?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584" y="626121"/>
            <a:ext cx="9690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When using interjections, they are part of the character’s speech/dialogue so we must use quotation marks. </a:t>
            </a:r>
            <a:endParaRPr lang="en-AU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66C216-181C-4D75-A120-F39FE809CE6B}"/>
              </a:ext>
            </a:extLst>
          </p:cNvPr>
          <p:cNvSpPr/>
          <p:nvPr/>
        </p:nvSpPr>
        <p:spPr>
          <a:xfrm>
            <a:off x="98584" y="2518229"/>
            <a:ext cx="9690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“I got an A on my test,” said Rachel.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“</a:t>
            </a:r>
            <a:r>
              <a:rPr lang="en-AU" sz="2400" b="1" dirty="0">
                <a:latin typeface="Century Gothic" panose="020B0502020202020204" pitchFamily="34" charset="0"/>
              </a:rPr>
              <a:t>Wow! </a:t>
            </a:r>
            <a:r>
              <a:rPr lang="en-AU" sz="2400" dirty="0">
                <a:latin typeface="Century Gothic" panose="020B0502020202020204" pitchFamily="34" charset="0"/>
              </a:rPr>
              <a:t>that’s great!” replied Tom. </a:t>
            </a:r>
          </a:p>
          <a:p>
            <a:endParaRPr lang="en-AU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4D241E-003E-4E84-8373-812E9C9C7C68}"/>
              </a:ext>
            </a:extLst>
          </p:cNvPr>
          <p:cNvGrpSpPr/>
          <p:nvPr/>
        </p:nvGrpSpPr>
        <p:grpSpPr>
          <a:xfrm>
            <a:off x="98584" y="1801752"/>
            <a:ext cx="6398010" cy="621089"/>
            <a:chOff x="215867" y="1107177"/>
            <a:chExt cx="6398010" cy="621089"/>
          </a:xfrm>
        </p:grpSpPr>
        <p:sp>
          <p:nvSpPr>
            <p:cNvPr id="23" name="Google Shape;125;p4">
              <a:extLst>
                <a:ext uri="{FF2B5EF4-FFF2-40B4-BE49-F238E27FC236}">
                  <a16:creationId xmlns:a16="http://schemas.microsoft.com/office/drawing/2014/main" id="{DB317ADB-6D5F-4E26-A6C4-228B0187E1FD}"/>
                </a:ext>
              </a:extLst>
            </p:cNvPr>
            <p:cNvSpPr/>
            <p:nvPr/>
          </p:nvSpPr>
          <p:spPr>
            <a:xfrm>
              <a:off x="215867" y="1250631"/>
              <a:ext cx="574406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Examples of interjections:</a:t>
              </a:r>
              <a:endParaRPr dirty="0"/>
            </a:p>
          </p:txBody>
        </p:sp>
        <p:pic>
          <p:nvPicPr>
            <p:cNvPr id="24" name="Google Shape;129;p4" descr="https://cdn3.vectorstock.com/i/1000x1000/77/52/yes-tick-icon-vector-22957752.jpg">
              <a:extLst>
                <a:ext uri="{FF2B5EF4-FFF2-40B4-BE49-F238E27FC236}">
                  <a16:creationId xmlns:a16="http://schemas.microsoft.com/office/drawing/2014/main" id="{C30D5E90-9760-401E-9187-6156C34D5DC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b="10582"/>
            <a:stretch/>
          </p:blipFill>
          <p:spPr>
            <a:xfrm>
              <a:off x="5776007" y="1107177"/>
              <a:ext cx="837870" cy="621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29EB971-8D3D-45C1-BF6E-B80C14471B26}"/>
              </a:ext>
            </a:extLst>
          </p:cNvPr>
          <p:cNvSpPr/>
          <p:nvPr/>
        </p:nvSpPr>
        <p:spPr>
          <a:xfrm>
            <a:off x="98584" y="4145201"/>
            <a:ext cx="9690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“The pizza just arrived,” said Ben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“</a:t>
            </a:r>
            <a:r>
              <a:rPr lang="en-AU" sz="2400" b="1" dirty="0">
                <a:latin typeface="Century Gothic" panose="020B0502020202020204" pitchFamily="34" charset="0"/>
              </a:rPr>
              <a:t>Yay! </a:t>
            </a:r>
            <a:r>
              <a:rPr lang="en-AU" sz="2400" dirty="0">
                <a:latin typeface="Century Gothic" panose="020B0502020202020204" pitchFamily="34" charset="0"/>
              </a:rPr>
              <a:t>I’m starving!” replied Raz. </a:t>
            </a:r>
          </a:p>
          <a:p>
            <a:endParaRPr lang="en-AU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DB1F6-AE9A-47DF-8B07-3CEB1D55E133}"/>
              </a:ext>
            </a:extLst>
          </p:cNvPr>
          <p:cNvSpPr txBox="1"/>
          <p:nvPr/>
        </p:nvSpPr>
        <p:spPr>
          <a:xfrm>
            <a:off x="6754519" y="2518230"/>
            <a:ext cx="267208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‘Wow!’ is the interjection. It is followed by more dialogue from Tom.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01C88A-3FEE-4C39-9D5B-113E83D23A47}"/>
              </a:ext>
            </a:extLst>
          </p:cNvPr>
          <p:cNvSpPr txBox="1"/>
          <p:nvPr/>
        </p:nvSpPr>
        <p:spPr>
          <a:xfrm>
            <a:off x="6748042" y="4039134"/>
            <a:ext cx="267208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‘Yay!’ is the interjection. It is followed by more dialogue from Raz.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0BEE3D-F0D8-476A-B128-D241F4D26ECF}"/>
              </a:ext>
            </a:extLst>
          </p:cNvPr>
          <p:cNvSpPr/>
          <p:nvPr/>
        </p:nvSpPr>
        <p:spPr>
          <a:xfrm>
            <a:off x="154907" y="5711237"/>
            <a:ext cx="9679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“He passed away this morning,” said the doctor.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“</a:t>
            </a:r>
            <a:r>
              <a:rPr lang="en-AU" sz="2400" b="1" dirty="0">
                <a:latin typeface="Century Gothic" panose="020B0502020202020204" pitchFamily="34" charset="0"/>
              </a:rPr>
              <a:t>Oh no! </a:t>
            </a:r>
            <a:r>
              <a:rPr lang="en-AU" sz="2400" dirty="0">
                <a:latin typeface="Century Gothic" panose="020B0502020202020204" pitchFamily="34" charset="0"/>
              </a:rPr>
              <a:t>That’s such sad news,” replied Mary.</a:t>
            </a:r>
          </a:p>
          <a:p>
            <a:endParaRPr lang="en-AU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E66008-B5A9-44D7-B29A-09A424D3C672}"/>
              </a:ext>
            </a:extLst>
          </p:cNvPr>
          <p:cNvSpPr txBox="1"/>
          <p:nvPr/>
        </p:nvSpPr>
        <p:spPr>
          <a:xfrm>
            <a:off x="7932395" y="5552755"/>
            <a:ext cx="267208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‘Oh no!’ is the interjection. It is followed by more dialogue from Mary.</a:t>
            </a:r>
          </a:p>
        </p:txBody>
      </p:sp>
    </p:spTree>
    <p:extLst>
      <p:ext uri="{BB962C8B-B14F-4D97-AF65-F5344CB8AC3E}">
        <p14:creationId xmlns:p14="http://schemas.microsoft.com/office/powerpoint/2010/main" val="26451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this not an example of an interjection?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A66C216-181C-4D75-A120-F39FE809CE6B}"/>
              </a:ext>
            </a:extLst>
          </p:cNvPr>
          <p:cNvSpPr/>
          <p:nvPr/>
        </p:nvSpPr>
        <p:spPr>
          <a:xfrm>
            <a:off x="98584" y="2598003"/>
            <a:ext cx="9690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“I got an A on my test,” said Rachel.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“that’s great!” replied Tom. </a:t>
            </a:r>
          </a:p>
          <a:p>
            <a:endParaRPr lang="en-AU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9EB971-8D3D-45C1-BF6E-B80C14471B26}"/>
              </a:ext>
            </a:extLst>
          </p:cNvPr>
          <p:cNvSpPr/>
          <p:nvPr/>
        </p:nvSpPr>
        <p:spPr>
          <a:xfrm>
            <a:off x="98584" y="4145201"/>
            <a:ext cx="9690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“The pizza just arrived,” said Ben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“I’m starving!” replied Raz. </a:t>
            </a:r>
          </a:p>
          <a:p>
            <a:endParaRPr lang="en-AU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5C7D77-538F-4264-9A82-CEB2315BFF4E}"/>
              </a:ext>
            </a:extLst>
          </p:cNvPr>
          <p:cNvGrpSpPr/>
          <p:nvPr/>
        </p:nvGrpSpPr>
        <p:grpSpPr>
          <a:xfrm>
            <a:off x="269912" y="1525743"/>
            <a:ext cx="5633047" cy="992487"/>
            <a:chOff x="171143" y="859329"/>
            <a:chExt cx="4458960" cy="992487"/>
          </a:xfrm>
        </p:grpSpPr>
        <p:sp>
          <p:nvSpPr>
            <p:cNvPr id="18" name="Google Shape;140;p5">
              <a:extLst>
                <a:ext uri="{FF2B5EF4-FFF2-40B4-BE49-F238E27FC236}">
                  <a16:creationId xmlns:a16="http://schemas.microsoft.com/office/drawing/2014/main" id="{CCCAAE83-EC21-4E70-8CB0-E6F6B0BF0D58}"/>
                </a:ext>
              </a:extLst>
            </p:cNvPr>
            <p:cNvSpPr/>
            <p:nvPr/>
          </p:nvSpPr>
          <p:spPr>
            <a:xfrm>
              <a:off x="171143" y="1020860"/>
              <a:ext cx="445895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Non-Examples of interjections:</a:t>
              </a:r>
              <a:endParaRPr dirty="0"/>
            </a:p>
          </p:txBody>
        </p:sp>
        <p:pic>
          <p:nvPicPr>
            <p:cNvPr id="25" name="Google Shape;145;p5" descr="See the source image">
              <a:extLst>
                <a:ext uri="{FF2B5EF4-FFF2-40B4-BE49-F238E27FC236}">
                  <a16:creationId xmlns:a16="http://schemas.microsoft.com/office/drawing/2014/main" id="{B5637D4E-49D9-407B-BDD4-637E6036D20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0750"/>
            <a:stretch/>
          </p:blipFill>
          <p:spPr>
            <a:xfrm>
              <a:off x="3772853" y="859329"/>
              <a:ext cx="857250" cy="784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3F029D9-312A-4739-BFEB-7BAEC07E3560}"/>
              </a:ext>
            </a:extLst>
          </p:cNvPr>
          <p:cNvSpPr/>
          <p:nvPr/>
        </p:nvSpPr>
        <p:spPr>
          <a:xfrm>
            <a:off x="-57973" y="380888"/>
            <a:ext cx="9690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Interjections are typically short words or phrases that are often used independently and are not grammatically connected to the rest of the sentence.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5377B7-DD5B-4E9A-AA28-638927F5CBEB}"/>
              </a:ext>
            </a:extLst>
          </p:cNvPr>
          <p:cNvSpPr/>
          <p:nvPr/>
        </p:nvSpPr>
        <p:spPr>
          <a:xfrm>
            <a:off x="154907" y="5711237"/>
            <a:ext cx="9679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“He passed away this morning,” said the doctor.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“That’s such sad news,” replied Mary.</a:t>
            </a:r>
          </a:p>
          <a:p>
            <a:endParaRPr lang="en-AU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"/>
          <p:cNvSpPr txBox="1">
            <a:spLocks noGrp="1"/>
          </p:cNvSpPr>
          <p:nvPr>
            <p:ph type="body" idx="1"/>
          </p:nvPr>
        </p:nvSpPr>
        <p:spPr>
          <a:xfrm>
            <a:off x="1008231" y="2861579"/>
            <a:ext cx="4917567" cy="104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buClr>
                <a:schemeClr val="dk1"/>
              </a:buClr>
              <a:buSzPts val="2600"/>
              <a:buNone/>
            </a:pPr>
            <a:r>
              <a:rPr lang="en-AU" sz="2000" dirty="0"/>
              <a:t>Person A: "I just won the lottery!" </a:t>
            </a:r>
          </a:p>
          <a:p>
            <a:pPr marL="0" lvl="0" indent="0">
              <a:lnSpc>
                <a:spcPct val="100000"/>
              </a:lnSpc>
              <a:buClr>
                <a:schemeClr val="dk1"/>
              </a:buClr>
              <a:buSzPts val="2600"/>
              <a:buNone/>
            </a:pPr>
            <a:r>
              <a:rPr lang="en-AU" sz="2000" dirty="0"/>
              <a:t>Person B:  “That's incredible!"</a:t>
            </a:r>
            <a:endParaRPr sz="2000"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4" name="Google Shape;384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1022" y="8972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5100" y="8972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1022" y="76380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05100" y="74969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7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7"/>
          <p:cNvSpPr txBox="1"/>
          <p:nvPr/>
        </p:nvSpPr>
        <p:spPr>
          <a:xfrm>
            <a:off x="0" y="-1"/>
            <a:ext cx="3600600" cy="461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24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7"/>
          <p:cNvSpPr txBox="1"/>
          <p:nvPr/>
        </p:nvSpPr>
        <p:spPr>
          <a:xfrm>
            <a:off x="232689" y="815178"/>
            <a:ext cx="8099100" cy="71555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exchanges contain an interjection? </a:t>
            </a:r>
            <a:endParaRPr sz="3000" dirty="0"/>
          </a:p>
        </p:txBody>
      </p:sp>
      <p:pic>
        <p:nvPicPr>
          <p:cNvPr id="393" name="Google Shape;393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688" y="1709578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721" y="303677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722" y="445430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2688" y="5867398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40112" y="1858261"/>
            <a:ext cx="591677" cy="44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27485" y="3207362"/>
            <a:ext cx="443275" cy="4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3283" y="4685092"/>
            <a:ext cx="591677" cy="44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87904" y="5982799"/>
            <a:ext cx="443275" cy="4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83;p7">
            <a:extLst>
              <a:ext uri="{FF2B5EF4-FFF2-40B4-BE49-F238E27FC236}">
                <a16:creationId xmlns:a16="http://schemas.microsoft.com/office/drawing/2014/main" id="{D6516B8B-0246-498B-834A-5BA09E6758C8}"/>
              </a:ext>
            </a:extLst>
          </p:cNvPr>
          <p:cNvSpPr txBox="1">
            <a:spLocks/>
          </p:cNvSpPr>
          <p:nvPr/>
        </p:nvSpPr>
        <p:spPr>
          <a:xfrm>
            <a:off x="1011914" y="4223851"/>
            <a:ext cx="6540649" cy="10496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r>
              <a:rPr lang="en-AU" sz="2000" dirty="0"/>
              <a:t>Person A: “I’m getting married!”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r>
              <a:rPr lang="en-AU" sz="2000" dirty="0"/>
              <a:t>Person B: “Hooray! That’s wonderful news!"</a:t>
            </a:r>
            <a:endParaRPr lang="en-AU" sz="2000"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3" name="Google Shape;383;p7">
            <a:extLst>
              <a:ext uri="{FF2B5EF4-FFF2-40B4-BE49-F238E27FC236}">
                <a16:creationId xmlns:a16="http://schemas.microsoft.com/office/drawing/2014/main" id="{FAC26437-3F47-4067-8D44-1E81EF843D83}"/>
              </a:ext>
            </a:extLst>
          </p:cNvPr>
          <p:cNvSpPr txBox="1">
            <a:spLocks/>
          </p:cNvSpPr>
          <p:nvPr/>
        </p:nvSpPr>
        <p:spPr>
          <a:xfrm>
            <a:off x="1008231" y="5530348"/>
            <a:ext cx="6916569" cy="10496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r>
              <a:rPr lang="en-AU" sz="2000" dirty="0"/>
              <a:t>Person A: "I have to go to the supermarket" 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r>
              <a:rPr lang="en-AU" sz="2000" dirty="0"/>
              <a:t>Person B: “I’ll join you!”</a:t>
            </a:r>
            <a:endParaRPr lang="en-AU" sz="2000"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" name="Google Shape;383;p7">
            <a:extLst>
              <a:ext uri="{FF2B5EF4-FFF2-40B4-BE49-F238E27FC236}">
                <a16:creationId xmlns:a16="http://schemas.microsoft.com/office/drawing/2014/main" id="{4F358E92-027C-4613-826D-DCE3DFDA304E}"/>
              </a:ext>
            </a:extLst>
          </p:cNvPr>
          <p:cNvSpPr txBox="1">
            <a:spLocks/>
          </p:cNvSpPr>
          <p:nvPr/>
        </p:nvSpPr>
        <p:spPr>
          <a:xfrm>
            <a:off x="1141816" y="1555082"/>
            <a:ext cx="5695864" cy="10496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r>
              <a:rPr lang="en-AU" sz="2000" dirty="0"/>
              <a:t>Person A: “I failed my driving test again" 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r>
              <a:rPr lang="en-AU" sz="2000" dirty="0"/>
              <a:t>Person B:  “Oh no! I’m sorry to hear that"</a:t>
            </a:r>
            <a:endParaRPr lang="en-AU" sz="2000"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emotion does that interjection  convey?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8CE5621-51EC-42CC-9C4C-864D35EAD530}"/>
              </a:ext>
            </a:extLst>
          </p:cNvPr>
          <p:cNvSpPr txBox="1"/>
          <p:nvPr/>
        </p:nvSpPr>
        <p:spPr>
          <a:xfrm>
            <a:off x="191589" y="1677835"/>
            <a:ext cx="757174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Person A: "I found a hidden treasure chest!"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B: "That's amazing!"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A: "It was buried in my backyard."</a:t>
            </a:r>
          </a:p>
        </p:txBody>
      </p:sp>
      <p:sp>
        <p:nvSpPr>
          <p:cNvPr id="24" name="Google Shape;343;p16">
            <a:extLst>
              <a:ext uri="{FF2B5EF4-FFF2-40B4-BE49-F238E27FC236}">
                <a16:creationId xmlns:a16="http://schemas.microsoft.com/office/drawing/2014/main" id="{94B85F2D-652B-418F-B331-1AE19AD3D8D7}"/>
              </a:ext>
            </a:extLst>
          </p:cNvPr>
          <p:cNvSpPr/>
          <p:nvPr/>
        </p:nvSpPr>
        <p:spPr>
          <a:xfrm>
            <a:off x="69810" y="405998"/>
            <a:ext cx="7507959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an appropriate interjection into these exchanges: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104F6B-5074-40E3-BB29-01DB1EC7ED31}"/>
              </a:ext>
            </a:extLst>
          </p:cNvPr>
          <p:cNvSpPr txBox="1"/>
          <p:nvPr/>
        </p:nvSpPr>
        <p:spPr>
          <a:xfrm>
            <a:off x="191589" y="3979836"/>
            <a:ext cx="757174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Person A: "I found a hidden treasure chest!"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B: "</a:t>
            </a:r>
            <a:r>
              <a:rPr lang="en-AU" sz="2400" b="1" dirty="0">
                <a:latin typeface="Century Gothic" panose="020B0502020202020204" pitchFamily="34" charset="0"/>
              </a:rPr>
              <a:t>Yay! </a:t>
            </a:r>
            <a:r>
              <a:rPr lang="en-AU" sz="2400" dirty="0">
                <a:latin typeface="Century Gothic" panose="020B0502020202020204" pitchFamily="34" charset="0"/>
              </a:rPr>
              <a:t>That's amazing!"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A: "It was buried in my backyard."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E751EC-E0CD-44B7-932A-0580A93591FB}"/>
              </a:ext>
            </a:extLst>
          </p:cNvPr>
          <p:cNvSpPr txBox="1"/>
          <p:nvPr/>
        </p:nvSpPr>
        <p:spPr>
          <a:xfrm>
            <a:off x="8526148" y="5823495"/>
            <a:ext cx="3559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Just have students write Person B’s speech on their board (not the whole exchange)</a:t>
            </a:r>
          </a:p>
        </p:txBody>
      </p:sp>
    </p:spTree>
    <p:extLst>
      <p:ext uri="{BB962C8B-B14F-4D97-AF65-F5344CB8AC3E}">
        <p14:creationId xmlns:p14="http://schemas.microsoft.com/office/powerpoint/2010/main" val="233484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you choose that interjection?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emotion does that interjection  convey?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8CE5621-51EC-42CC-9C4C-864D35EAD530}"/>
              </a:ext>
            </a:extLst>
          </p:cNvPr>
          <p:cNvSpPr txBox="1"/>
          <p:nvPr/>
        </p:nvSpPr>
        <p:spPr>
          <a:xfrm>
            <a:off x="191589" y="1677835"/>
            <a:ext cx="757174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Person A: "I accidentally touched the hot stove."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B: "Be careful!"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A: "I'll run it under cold water."</a:t>
            </a:r>
          </a:p>
        </p:txBody>
      </p:sp>
      <p:sp>
        <p:nvSpPr>
          <p:cNvPr id="24" name="Google Shape;343;p16">
            <a:extLst>
              <a:ext uri="{FF2B5EF4-FFF2-40B4-BE49-F238E27FC236}">
                <a16:creationId xmlns:a16="http://schemas.microsoft.com/office/drawing/2014/main" id="{94B85F2D-652B-418F-B331-1AE19AD3D8D7}"/>
              </a:ext>
            </a:extLst>
          </p:cNvPr>
          <p:cNvSpPr/>
          <p:nvPr/>
        </p:nvSpPr>
        <p:spPr>
          <a:xfrm>
            <a:off x="69810" y="405998"/>
            <a:ext cx="7507959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an appropriate interjection into these exchanges:</a:t>
            </a:r>
          </a:p>
        </p:txBody>
      </p:sp>
      <p:pic>
        <p:nvPicPr>
          <p:cNvPr id="11" name="Google Shape;388;p7" descr="Icon&#10;&#10;Description automatically generated">
            <a:extLst>
              <a:ext uri="{FF2B5EF4-FFF2-40B4-BE49-F238E27FC236}">
                <a16:creationId xmlns:a16="http://schemas.microsoft.com/office/drawing/2014/main" id="{F9F475D6-B62B-419F-A798-BF673FEC41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1364" y="111174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D57DBE-2CAB-41BC-BFCD-EE7D11919742}"/>
              </a:ext>
            </a:extLst>
          </p:cNvPr>
          <p:cNvSpPr txBox="1"/>
          <p:nvPr/>
        </p:nvSpPr>
        <p:spPr>
          <a:xfrm>
            <a:off x="191589" y="3902875"/>
            <a:ext cx="757174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Person A: "I accidentally touched the hot stove."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B: "</a:t>
            </a:r>
            <a:r>
              <a:rPr lang="en-AU" sz="2400" b="1" dirty="0">
                <a:latin typeface="Century Gothic" panose="020B0502020202020204" pitchFamily="34" charset="0"/>
              </a:rPr>
              <a:t>Ouch! </a:t>
            </a:r>
            <a:r>
              <a:rPr lang="en-AU" sz="2400" dirty="0">
                <a:latin typeface="Century Gothic" panose="020B0502020202020204" pitchFamily="34" charset="0"/>
              </a:rPr>
              <a:t>Be careful!"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Person A: "I'll run it under cold water."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C839F-735C-4DC1-9EF6-333A0B5DC648}"/>
              </a:ext>
            </a:extLst>
          </p:cNvPr>
          <p:cNvSpPr txBox="1"/>
          <p:nvPr/>
        </p:nvSpPr>
        <p:spPr>
          <a:xfrm>
            <a:off x="8526148" y="5823495"/>
            <a:ext cx="3559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Just have students write Person B’s speech on their board (not the whole exchange)</a:t>
            </a:r>
          </a:p>
        </p:txBody>
      </p:sp>
    </p:spTree>
    <p:extLst>
      <p:ext uri="{BB962C8B-B14F-4D97-AF65-F5344CB8AC3E}">
        <p14:creationId xmlns:p14="http://schemas.microsoft.com/office/powerpoint/2010/main" val="9134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4792</TotalTime>
  <Words>1037</Words>
  <Application>Microsoft Office PowerPoint</Application>
  <PresentationFormat>Widescreen</PresentationFormat>
  <Paragraphs>133</Paragraphs>
  <Slides>12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Rounded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49</cp:revision>
  <dcterms:created xsi:type="dcterms:W3CDTF">2021-08-04T08:19:39Z</dcterms:created>
  <dcterms:modified xsi:type="dcterms:W3CDTF">2023-09-28T01:24:20Z</dcterms:modified>
</cp:coreProperties>
</file>