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0" r:id="rId5"/>
    <p:sldId id="277" r:id="rId6"/>
    <p:sldId id="276" r:id="rId7"/>
    <p:sldId id="261" r:id="rId8"/>
    <p:sldId id="27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5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31E74-514C-4A5A-9051-F7321CAF4E5A}" v="3703" dt="2022-06-26T07:02:35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>
        <p:scale>
          <a:sx n="66" d="100"/>
          <a:sy n="66" d="100"/>
        </p:scale>
        <p:origin x="1282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12/04/2023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12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AU" b="1" dirty="0"/>
              <a:t>Year: 3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Term: 3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Use quotation marks to punctuate direct speech and dialogue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Nicole Fitzgerald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" y="711737"/>
            <a:ext cx="9941146" cy="5726588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  <a:ea typeface="Verdana" panose="020B0604030504040204" pitchFamily="34" charset="0"/>
              </a:rPr>
              <a:t>Which sentences use quotation marks to correctly punctuate direct speech? </a:t>
            </a:r>
          </a:p>
          <a:p>
            <a:endParaRPr lang="en-AU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17628"/>
            <a:ext cx="1988664" cy="166199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it/ isn’t it a an example of direct speech correctly punctuated?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9671927" y="1875437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9676051" y="2659055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9730789" y="4629897"/>
            <a:ext cx="396269" cy="29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9730789" y="3717912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FAC962-04DC-4ABA-A0B7-3A545340E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789" y="80295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61BDE55B-ABBB-475D-83F1-570E94F96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3590" y="63215"/>
            <a:ext cx="674078" cy="674078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DA1D82D0-51B1-4A10-A8BB-DEDB3C389F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6391" y="63215"/>
            <a:ext cx="674078" cy="6740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8258BC-9B18-41FB-801F-62F36F176988}"/>
              </a:ext>
            </a:extLst>
          </p:cNvPr>
          <p:cNvSpPr txBox="1"/>
          <p:nvPr/>
        </p:nvSpPr>
        <p:spPr>
          <a:xfrm>
            <a:off x="-8826" y="1744762"/>
            <a:ext cx="9343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 “Stop!” shouted Sally, “Don’t open the box!”</a:t>
            </a:r>
          </a:p>
          <a:p>
            <a:pPr marL="514350" indent="-514350">
              <a:buFont typeface="+mj-lt"/>
              <a:buAutoNum type="alphaLcParenR"/>
            </a:pPr>
            <a:endParaRPr lang="en-AU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 I know I left my homework on the table Daniel  said  as he frantically searched the room</a:t>
            </a:r>
          </a:p>
          <a:p>
            <a:pPr marL="514350" indent="-514350">
              <a:buFont typeface="+mj-lt"/>
              <a:buAutoNum type="alphaLcParenR"/>
            </a:pPr>
            <a:endParaRPr lang="en-AU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 “Yesterday we watched the performance now it’s time to write a recount, explained the teacher”</a:t>
            </a:r>
          </a:p>
          <a:p>
            <a:pPr marL="514350" indent="-514350">
              <a:buFont typeface="+mj-lt"/>
              <a:buAutoNum type="alphaLcParenR"/>
            </a:pPr>
            <a:endParaRPr lang="en-AU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 “The oval will be closed today,” announced the Principal.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52132798-9A83-6E66-3E3E-A948CC994394}"/>
              </a:ext>
            </a:extLst>
          </p:cNvPr>
          <p:cNvSpPr txBox="1">
            <a:spLocks/>
          </p:cNvSpPr>
          <p:nvPr/>
        </p:nvSpPr>
        <p:spPr>
          <a:xfrm>
            <a:off x="23435" y="5226693"/>
            <a:ext cx="9013371" cy="161224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Direct speech is the words actually spoken by a person or character.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Quotation marks are used before and after the words the person or character is actually saying.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You start a new line whenever someone new speaks.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Begin the direct speech with a capital letter.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Use a comma, question mark or exclamation mark inside the quotation marks.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7D97198-42BD-4560-8040-3391EA2D13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6005" y="63215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37A479C6-B220-4723-A8FD-553A5AF58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6391" y="63215"/>
            <a:ext cx="674078" cy="674078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A124CC9A-B28C-4171-BFFC-B1C4B7968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6198" y="63215"/>
            <a:ext cx="674079" cy="674079"/>
          </a:xfrm>
          <a:prstGeom prst="rect">
            <a:avLst/>
          </a:prstGeom>
        </p:spPr>
      </p:pic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D9C7295C-19A7-4FCB-890C-D5678ACBB1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2114" y="1602240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C455FBF6-8404-49E3-ACE4-72863DEF07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35" y="2418840"/>
            <a:ext cx="674078" cy="674078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A33C4529-2CA8-4254-98DC-DE0EE60062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26" y="3426309"/>
            <a:ext cx="674078" cy="674078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DABED9A1-FE0C-45FD-85D2-361B16C593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35" y="455261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157864" y="4270520"/>
            <a:ext cx="10893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GB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“Is everyone ready to go?” called mum, “We don’t want to be late</a:t>
            </a:r>
            <a:r>
              <a:rPr lang="en-GB" dirty="0">
                <a:solidFill>
                  <a:srgbClr val="404040"/>
                </a:solidFill>
                <a:latin typeface="Century Gothic" panose="020B0502020202020204" pitchFamily="34" charset="0"/>
              </a:rPr>
              <a:t>.</a:t>
            </a:r>
            <a:r>
              <a:rPr lang="en-GB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144" y="5328574"/>
            <a:ext cx="111336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4B504E"/>
                </a:solidFill>
                <a:latin typeface="Century Gothic" panose="020B0502020202020204" pitchFamily="34" charset="0"/>
              </a:rPr>
              <a:t>Lily stopped playing with her puppy and called back, “Almost ready I just have to put my shoes on.”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flipV="1">
            <a:off x="335127" y="4720287"/>
            <a:ext cx="4438364" cy="545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7438847" y="4750134"/>
            <a:ext cx="3016368" cy="5457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9210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Development- </a:t>
            </a:r>
          </a:p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re-explanation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4790" y="2642195"/>
            <a:ext cx="469578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sentence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direct speech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punctuation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03336" y="1024649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direct speech?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 is direct speech?</a:t>
            </a:r>
          </a:p>
        </p:txBody>
      </p: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6752D279-72D5-4C7F-BCC0-358937F89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88EE2AF8-FFEB-458C-BC88-F9D424D06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2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4F8E39EB-C716-44E3-A153-B7DF59FDE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867" y="89735"/>
            <a:ext cx="674079" cy="674079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676DF20-DAC0-02EA-7445-A4D553122D90}"/>
              </a:ext>
            </a:extLst>
          </p:cNvPr>
          <p:cNvSpPr txBox="1">
            <a:spLocks/>
          </p:cNvSpPr>
          <p:nvPr/>
        </p:nvSpPr>
        <p:spPr>
          <a:xfrm>
            <a:off x="-9401" y="662407"/>
            <a:ext cx="9013371" cy="161224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Direct speech is the words actually spoken by a person or character.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Quotation marks are used before and after the words the person or character is actually saying.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You start a new line whenever someone new speaks.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Begin the direct speech with a capital letter.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Use a comma, question mark or exclamation mark inside the quotation marks.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950E6A-1AA0-4ABB-82A1-E5605A0FA08F}"/>
              </a:ext>
            </a:extLst>
          </p:cNvPr>
          <p:cNvSpPr/>
          <p:nvPr/>
        </p:nvSpPr>
        <p:spPr>
          <a:xfrm flipV="1">
            <a:off x="228144" y="5203594"/>
            <a:ext cx="1341864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51C923-1AC1-84DD-0EC8-A062E3F86FED}"/>
              </a:ext>
            </a:extLst>
          </p:cNvPr>
          <p:cNvSpPr/>
          <p:nvPr/>
        </p:nvSpPr>
        <p:spPr>
          <a:xfrm flipV="1">
            <a:off x="314790" y="6264247"/>
            <a:ext cx="6344801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C104-338E-15C1-83F6-470CE55F4E91}"/>
              </a:ext>
            </a:extLst>
          </p:cNvPr>
          <p:cNvSpPr/>
          <p:nvPr/>
        </p:nvSpPr>
        <p:spPr>
          <a:xfrm flipV="1">
            <a:off x="9668325" y="5805627"/>
            <a:ext cx="1341864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18D6AA5-CF0D-3380-DEBA-20F7025C22F3}"/>
              </a:ext>
            </a:extLst>
          </p:cNvPr>
          <p:cNvSpPr/>
          <p:nvPr/>
        </p:nvSpPr>
        <p:spPr>
          <a:xfrm>
            <a:off x="9388990" y="5344994"/>
            <a:ext cx="633955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4019D63-3D27-D96F-77ED-0706B27CE9E7}"/>
              </a:ext>
            </a:extLst>
          </p:cNvPr>
          <p:cNvSpPr/>
          <p:nvPr/>
        </p:nvSpPr>
        <p:spPr>
          <a:xfrm>
            <a:off x="6494137" y="5741759"/>
            <a:ext cx="394360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2462A95-41DD-A5BE-5B51-1E4B133C6992}"/>
              </a:ext>
            </a:extLst>
          </p:cNvPr>
          <p:cNvSpPr/>
          <p:nvPr/>
        </p:nvSpPr>
        <p:spPr>
          <a:xfrm>
            <a:off x="7039535" y="4308591"/>
            <a:ext cx="737409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C6D0CDA-C5C8-8D77-C6BF-2910665FB534}"/>
              </a:ext>
            </a:extLst>
          </p:cNvPr>
          <p:cNvSpPr/>
          <p:nvPr/>
        </p:nvSpPr>
        <p:spPr>
          <a:xfrm>
            <a:off x="4539323" y="4297827"/>
            <a:ext cx="394360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3C74375-A658-D9CB-7C9A-600CD111B3FC}"/>
              </a:ext>
            </a:extLst>
          </p:cNvPr>
          <p:cNvSpPr/>
          <p:nvPr/>
        </p:nvSpPr>
        <p:spPr>
          <a:xfrm>
            <a:off x="191589" y="4308591"/>
            <a:ext cx="394360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94F2E22-2892-C143-C891-0B27E186B3A1}"/>
              </a:ext>
            </a:extLst>
          </p:cNvPr>
          <p:cNvSpPr/>
          <p:nvPr/>
        </p:nvSpPr>
        <p:spPr>
          <a:xfrm>
            <a:off x="137947" y="5328574"/>
            <a:ext cx="394360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DA31427-2122-9DB4-1950-4681ECC34C63}"/>
              </a:ext>
            </a:extLst>
          </p:cNvPr>
          <p:cNvSpPr/>
          <p:nvPr/>
        </p:nvSpPr>
        <p:spPr>
          <a:xfrm>
            <a:off x="1452924" y="4748964"/>
            <a:ext cx="394360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7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1" grpId="0" animBg="1"/>
      <p:bldP spid="22" grpId="0" animBg="1"/>
      <p:bldP spid="17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349430"/>
            <a:ext cx="11441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“Can you move to the starting line and get ready for the race?” asked Mr Clark.</a:t>
            </a:r>
            <a:endParaRPr lang="en-AU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7309" y="3734815"/>
            <a:ext cx="3297382" cy="18158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Can you move to the starting line and get ready for the race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904" y="3734815"/>
            <a:ext cx="3249027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asked Mr Clark</a:t>
            </a:r>
          </a:p>
        </p:txBody>
      </p:sp>
      <p:sp>
        <p:nvSpPr>
          <p:cNvPr id="9" name="Rectangle 8"/>
          <p:cNvSpPr/>
          <p:nvPr/>
        </p:nvSpPr>
        <p:spPr>
          <a:xfrm>
            <a:off x="8168347" y="3733630"/>
            <a:ext cx="3433469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“  ”   ?    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74439"/>
            <a:ext cx="6954402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speaker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direct speech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punctuation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55685" y="913049"/>
            <a:ext cx="2436315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speaker/ direct speech/punctuation?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9DF161-7DC0-3660-1825-E370FE2EF9EA}"/>
              </a:ext>
            </a:extLst>
          </p:cNvPr>
          <p:cNvSpPr txBox="1"/>
          <p:nvPr/>
        </p:nvSpPr>
        <p:spPr>
          <a:xfrm>
            <a:off x="448525" y="5708666"/>
            <a:ext cx="11441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“Can you move to the starting line and get ready for the race?” </a:t>
            </a:r>
            <a:r>
              <a:rPr lang="en-AU" sz="28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asked Mr Clark</a:t>
            </a:r>
            <a:r>
              <a:rPr lang="en-AU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.</a:t>
            </a:r>
            <a:endParaRPr lang="en-AU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E95B89-7CBA-BC99-8DBF-1004F41B7B3D}"/>
              </a:ext>
            </a:extLst>
          </p:cNvPr>
          <p:cNvSpPr/>
          <p:nvPr/>
        </p:nvSpPr>
        <p:spPr>
          <a:xfrm flipV="1">
            <a:off x="714905" y="6183252"/>
            <a:ext cx="10482763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F6ED0B6-5585-858C-7A18-FE1546364CD2}"/>
              </a:ext>
            </a:extLst>
          </p:cNvPr>
          <p:cNvSpPr/>
          <p:nvPr/>
        </p:nvSpPr>
        <p:spPr>
          <a:xfrm>
            <a:off x="3078584" y="6228971"/>
            <a:ext cx="296628" cy="4338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D93623-FB4D-74CB-F447-B7A241F61637}"/>
              </a:ext>
            </a:extLst>
          </p:cNvPr>
          <p:cNvSpPr/>
          <p:nvPr/>
        </p:nvSpPr>
        <p:spPr>
          <a:xfrm>
            <a:off x="11142736" y="5740642"/>
            <a:ext cx="459079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261E1F0-C361-6EE4-C800-7E57FC219D18}"/>
              </a:ext>
            </a:extLst>
          </p:cNvPr>
          <p:cNvSpPr/>
          <p:nvPr/>
        </p:nvSpPr>
        <p:spPr>
          <a:xfrm>
            <a:off x="504904" y="5709851"/>
            <a:ext cx="517072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5" grpId="0"/>
      <p:bldP spid="19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5825" y="3647072"/>
            <a:ext cx="5177223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screamed the small child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15956" y="3653797"/>
            <a:ext cx="3249027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What was that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9C46FE2-8715-CEAE-FFAE-2DB230CCCFFD}"/>
              </a:ext>
            </a:extLst>
          </p:cNvPr>
          <p:cNvSpPr txBox="1"/>
          <p:nvPr/>
        </p:nvSpPr>
        <p:spPr>
          <a:xfrm>
            <a:off x="298027" y="2436945"/>
            <a:ext cx="1144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What was that screamed the small child</a:t>
            </a:r>
            <a:endParaRPr lang="en-AU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D75EC9-33C5-B099-0891-D4F3BD113B94}"/>
              </a:ext>
            </a:extLst>
          </p:cNvPr>
          <p:cNvSpPr/>
          <p:nvPr/>
        </p:nvSpPr>
        <p:spPr>
          <a:xfrm>
            <a:off x="0" y="369892"/>
            <a:ext cx="695440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sentence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speaker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direct speech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Add the punctuation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A64BB4-EE79-A309-CA39-27392583EA00}"/>
              </a:ext>
            </a:extLst>
          </p:cNvPr>
          <p:cNvSpPr txBox="1"/>
          <p:nvPr/>
        </p:nvSpPr>
        <p:spPr>
          <a:xfrm>
            <a:off x="298027" y="5004741"/>
            <a:ext cx="1144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“</a:t>
            </a:r>
            <a:r>
              <a:rPr lang="en-AU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What was that</a:t>
            </a: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?”</a:t>
            </a:r>
            <a:r>
              <a:rPr lang="en-AU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 screamed the small child</a:t>
            </a: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EBB6F16-8E4E-9030-C9DB-A7E3421B275B}"/>
              </a:ext>
            </a:extLst>
          </p:cNvPr>
          <p:cNvSpPr/>
          <p:nvPr/>
        </p:nvSpPr>
        <p:spPr>
          <a:xfrm>
            <a:off x="3375158" y="4956192"/>
            <a:ext cx="4515779" cy="7278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7F40E8-9AC1-117D-3060-DC7C461718F3}"/>
              </a:ext>
            </a:extLst>
          </p:cNvPr>
          <p:cNvSpPr/>
          <p:nvPr/>
        </p:nvSpPr>
        <p:spPr>
          <a:xfrm flipV="1">
            <a:off x="638159" y="5503393"/>
            <a:ext cx="2427769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2" grpId="0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309965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“This is the best day ever!” exclaimed Maya.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401" y="3440477"/>
            <a:ext cx="4828602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Century Gothic" panose="020B0502020202020204" pitchFamily="34" charset="0"/>
              </a:rPr>
              <a:t>exclaimed Maya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3424143"/>
            <a:ext cx="5588664" cy="58477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latin typeface="Century Gothic" panose="020B0502020202020204" pitchFamily="34" charset="0"/>
              </a:rPr>
              <a:t>This is the best day ever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482E266-D3A0-48E7-896A-D9C28EE9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9BE2B94-05C7-1503-319A-DE6AFF40DCDB}"/>
              </a:ext>
            </a:extLst>
          </p:cNvPr>
          <p:cNvSpPr/>
          <p:nvPr/>
        </p:nvSpPr>
        <p:spPr>
          <a:xfrm>
            <a:off x="0" y="381275"/>
            <a:ext cx="695440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sentence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speaker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direct speech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Add the punctuation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74C73B-592F-D815-5F40-8EEB720C83E9}"/>
              </a:ext>
            </a:extLst>
          </p:cNvPr>
          <p:cNvSpPr txBox="1"/>
          <p:nvPr/>
        </p:nvSpPr>
        <p:spPr>
          <a:xfrm>
            <a:off x="485721" y="5219419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“</a:t>
            </a:r>
            <a:r>
              <a:rPr lang="en-AU" sz="3200" dirty="0">
                <a:latin typeface="Century Gothic" panose="020B0502020202020204" pitchFamily="34" charset="0"/>
              </a:rPr>
              <a:t>This is the best day ever</a:t>
            </a:r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!”</a:t>
            </a:r>
            <a:r>
              <a:rPr lang="en-AU" sz="3200" dirty="0">
                <a:latin typeface="Century Gothic" panose="020B0502020202020204" pitchFamily="34" charset="0"/>
              </a:rPr>
              <a:t> exclaimed Maya</a:t>
            </a:r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968B3B6-D9F8-8C90-6ADA-F2F8DC892AD4}"/>
              </a:ext>
            </a:extLst>
          </p:cNvPr>
          <p:cNvSpPr/>
          <p:nvPr/>
        </p:nvSpPr>
        <p:spPr>
          <a:xfrm>
            <a:off x="5712008" y="5219419"/>
            <a:ext cx="3709081" cy="7278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740F27-B511-E675-04F9-658C66D75A31}"/>
              </a:ext>
            </a:extLst>
          </p:cNvPr>
          <p:cNvSpPr/>
          <p:nvPr/>
        </p:nvSpPr>
        <p:spPr>
          <a:xfrm flipV="1">
            <a:off x="778159" y="5758474"/>
            <a:ext cx="454198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9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000" y="4576467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Look out you’re going to get hurt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000" y="3515786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Can I go first because I am going to be late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401" y="5809271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“Look out you’re going to get hurt!” warned the boy frantically.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998700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direct speech makes sense in this sentence?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9F06F2-5923-E6DF-4E84-48BCB88FC6D6}"/>
              </a:ext>
            </a:extLst>
          </p:cNvPr>
          <p:cNvSpPr txBox="1"/>
          <p:nvPr/>
        </p:nvSpPr>
        <p:spPr>
          <a:xfrm>
            <a:off x="0" y="2433660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“ ___________________________ !” warned the boy frantically.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9AE317-C65F-4C33-B412-5D9158CD976E}"/>
              </a:ext>
            </a:extLst>
          </p:cNvPr>
          <p:cNvSpPr/>
          <p:nvPr/>
        </p:nvSpPr>
        <p:spPr>
          <a:xfrm>
            <a:off x="0" y="365659"/>
            <a:ext cx="8997133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speaker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the direct speech that makes sense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complete sentence using the correct punctuation</a:t>
            </a:r>
          </a:p>
        </p:txBody>
      </p:sp>
    </p:spTree>
    <p:extLst>
      <p:ext uri="{BB962C8B-B14F-4D97-AF65-F5344CB8AC3E}">
        <p14:creationId xmlns:p14="http://schemas.microsoft.com/office/powerpoint/2010/main" val="20660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603" y="3207953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Get me my dinner!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843" y="4094083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Can you please pass the cake?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843" y="5190521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“Get me my dinner!” growled the hungry bear.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CC13E7BA-4C04-4E05-AB1D-68E265709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818FE73-75F6-4103-9BD7-82AD7AEE5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83840356-5740-46E6-B99E-26BB2C888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8" y="99538"/>
            <a:ext cx="674079" cy="6740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13156B-642F-FE61-D11C-A1EF42F2A68C}"/>
              </a:ext>
            </a:extLst>
          </p:cNvPr>
          <p:cNvSpPr/>
          <p:nvPr/>
        </p:nvSpPr>
        <p:spPr>
          <a:xfrm>
            <a:off x="0" y="365659"/>
            <a:ext cx="8997133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speaker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the direct speech that makes sense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complete sentence using the correct punctuation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6E0A1B-99BB-B2D2-A558-38971E8DB173}"/>
              </a:ext>
            </a:extLst>
          </p:cNvPr>
          <p:cNvSpPr txBox="1"/>
          <p:nvPr/>
        </p:nvSpPr>
        <p:spPr>
          <a:xfrm>
            <a:off x="144700" y="1968146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“ ___________________________ ,” growled the hungry bear.</a:t>
            </a:r>
          </a:p>
        </p:txBody>
      </p:sp>
    </p:spTree>
    <p:extLst>
      <p:ext uri="{BB962C8B-B14F-4D97-AF65-F5344CB8AC3E}">
        <p14:creationId xmlns:p14="http://schemas.microsoft.com/office/powerpoint/2010/main" val="216725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401" y="3429000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 have an exciting secret to tell you.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301" y="4657455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Surprise, happy birthday!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401" y="5709430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Slowly Hannah moved closer and whispered, “I have an exciting secret to tell you.”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94399A65-EB8A-4943-8A5C-9543EE402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85E7300-E14A-4BBC-97AB-23EA17F44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51721EC-A749-443A-A48A-C71CD837E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8" y="99538"/>
            <a:ext cx="674079" cy="6740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51AF8A-CD27-32FA-5F16-E91F9E7A75A3}"/>
              </a:ext>
            </a:extLst>
          </p:cNvPr>
          <p:cNvSpPr/>
          <p:nvPr/>
        </p:nvSpPr>
        <p:spPr>
          <a:xfrm>
            <a:off x="0" y="380972"/>
            <a:ext cx="8997133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speaker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the direct speech that makes sense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complete sentence using the correct punctuation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3D8DCD-87C0-96B8-E880-F5C8ED9E4DF4}"/>
              </a:ext>
            </a:extLst>
          </p:cNvPr>
          <p:cNvSpPr txBox="1"/>
          <p:nvPr/>
        </p:nvSpPr>
        <p:spPr>
          <a:xfrm>
            <a:off x="289401" y="1895708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Slowly Hannah moved closer and whispered,</a:t>
            </a:r>
          </a:p>
          <a:p>
            <a:r>
              <a:rPr lang="en-AU" sz="3200" b="1" dirty="0">
                <a:latin typeface="Century Gothic" panose="020B0502020202020204" pitchFamily="34" charset="0"/>
              </a:rPr>
              <a:t>“_______________________.”</a:t>
            </a:r>
          </a:p>
        </p:txBody>
      </p:sp>
    </p:spTree>
    <p:extLst>
      <p:ext uri="{BB962C8B-B14F-4D97-AF65-F5344CB8AC3E}">
        <p14:creationId xmlns:p14="http://schemas.microsoft.com/office/powerpoint/2010/main" val="287605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840" y="3426967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ball was clearly out of bounds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841" y="4580807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Great save goal keeper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699" y="5709430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“The ball was clearly out of bounds,” argued the player.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FACB0-2E38-2E89-1132-05B996243819}"/>
              </a:ext>
            </a:extLst>
          </p:cNvPr>
          <p:cNvSpPr/>
          <p:nvPr/>
        </p:nvSpPr>
        <p:spPr>
          <a:xfrm>
            <a:off x="0" y="366610"/>
            <a:ext cx="8997133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speaker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the direct speech that makes sense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complete sentence using the correct punctuation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A7C87B-799D-04CA-4743-30F9CB1DD1C3}"/>
              </a:ext>
            </a:extLst>
          </p:cNvPr>
          <p:cNvSpPr txBox="1"/>
          <p:nvPr/>
        </p:nvSpPr>
        <p:spPr>
          <a:xfrm>
            <a:off x="214840" y="2439689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________________________________ argued the player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56BD3D8-67E3-A65B-26F5-427FD22CA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59" y="86089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90DFC06-39CC-4FA4-9C75-9799C08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18" y="184665"/>
            <a:ext cx="674078" cy="674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7C32CA-CBAE-8598-950F-930F58722CFB}"/>
              </a:ext>
            </a:extLst>
          </p:cNvPr>
          <p:cNvSpPr/>
          <p:nvPr/>
        </p:nvSpPr>
        <p:spPr>
          <a:xfrm>
            <a:off x="0" y="369331"/>
            <a:ext cx="9866833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Create direct speech for the subjects in the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Use a new line for each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a complete sentence using the correct punctuation for each subject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5258877-BEA6-3DA7-A4E7-23A768829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78" y="1998669"/>
            <a:ext cx="6430443" cy="42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1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90DFC06-39CC-4FA4-9C75-9799C08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18" y="184665"/>
            <a:ext cx="674078" cy="674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7C32CA-CBAE-8598-950F-930F58722CFB}"/>
              </a:ext>
            </a:extLst>
          </p:cNvPr>
          <p:cNvSpPr/>
          <p:nvPr/>
        </p:nvSpPr>
        <p:spPr>
          <a:xfrm>
            <a:off x="0" y="369331"/>
            <a:ext cx="9866833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 Create direct speech for the subjects in the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Use a new line for each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a complete sentence using the correct punctuation for each subject</a:t>
            </a:r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1DD079A6-433C-62F0-3F9A-84A1418CB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50" y="1904674"/>
            <a:ext cx="5836990" cy="466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9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 use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quotation marks to </a:t>
            </a:r>
            <a:r>
              <a:rPr lang="en-AU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punctuate direct speech and dialogue.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97786" y="889426"/>
            <a:ext cx="8858464" cy="7397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Direct speech is the words actually spoken by a person or character.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46221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direct speech?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are quotation marks used for?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When do you start a new line?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punctuation is needed?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109" y="108635"/>
            <a:ext cx="693813" cy="679158"/>
          </a:xfrm>
          <a:prstGeom prst="rect">
            <a:avLst/>
          </a:prstGeom>
        </p:spPr>
      </p:pic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6DC158E7-9C2C-4D89-A168-59E3F38A5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2811" y="130735"/>
            <a:ext cx="674079" cy="674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321BEA-9F77-4BA0-AA48-8473D46BE6A0}"/>
              </a:ext>
            </a:extLst>
          </p:cNvPr>
          <p:cNvSpPr txBox="1"/>
          <p:nvPr/>
        </p:nvSpPr>
        <p:spPr>
          <a:xfrm>
            <a:off x="397786" y="4882996"/>
            <a:ext cx="85826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 Use a comma, question mark or exclamation mark inside the quotation marks.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97786" y="1788956"/>
            <a:ext cx="8858464" cy="7397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Quotation marks are used before and after the words the person or character is actually saying.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97786" y="2821526"/>
            <a:ext cx="8858464" cy="7397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You start a new line whenever someone new speaks.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97786" y="3823653"/>
            <a:ext cx="8858464" cy="7397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Begin the direct speech with a capital letter.</a:t>
            </a:r>
          </a:p>
        </p:txBody>
      </p:sp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397786" y="2505244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376030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“I am going to play at the park after school,” said Maisy.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4943839"/>
            <a:ext cx="10642929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“They really should wait for an adult before going on the rollercoaster,” stated Ada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4962189" y="2364932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 quotation marks show?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Quotation marks are used ______ and _______ the words the person or character are ________________.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109" y="108635"/>
            <a:ext cx="693813" cy="679158"/>
          </a:xfrm>
          <a:prstGeom prst="rect">
            <a:avLst/>
          </a:prstGeom>
        </p:spPr>
      </p:pic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6DC158E7-9C2C-4D89-A168-59E3F38A5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811" y="130735"/>
            <a:ext cx="674079" cy="674079"/>
          </a:xfrm>
          <a:prstGeom prst="rect">
            <a:avLst/>
          </a:prstGeom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97786" y="889426"/>
            <a:ext cx="8858464" cy="7397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A2710F-1BDC-04DE-8984-AE291E83AF74}"/>
              </a:ext>
            </a:extLst>
          </p:cNvPr>
          <p:cNvSpPr txBox="1"/>
          <p:nvPr/>
        </p:nvSpPr>
        <p:spPr>
          <a:xfrm>
            <a:off x="0" y="354222"/>
            <a:ext cx="8899631" cy="1538883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Direct speech is the words actually spoken by a person or character.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Quotation marks are used before and after the words the person or character is actually saying</a:t>
            </a:r>
            <a:r>
              <a:rPr lang="en-AU" sz="1400" dirty="0">
                <a:latin typeface="Century Gothic" panose="020B0502020202020204" pitchFamily="34" charset="0"/>
              </a:rPr>
              <a:t>.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04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230118" y="3115921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“Can I join you at lunch time to play soccer?” asked James.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09814" y="48110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“Absolutely, we need another player to make up a team,” replied Sue.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319543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we know when a new character is speaking?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109" y="108635"/>
            <a:ext cx="693813" cy="679158"/>
          </a:xfrm>
          <a:prstGeom prst="rect">
            <a:avLst/>
          </a:prstGeom>
        </p:spPr>
      </p:pic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6DC158E7-9C2C-4D89-A168-59E3F38A5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811" y="130735"/>
            <a:ext cx="674079" cy="674079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1482286"/>
            <a:ext cx="8858464" cy="7397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25099" y="5457027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“Thanks for letting me play, I had a brilliant time!” exclaimed James.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80E1CB-8342-80E1-DF0A-8B34081BDD07}"/>
              </a:ext>
            </a:extLst>
          </p:cNvPr>
          <p:cNvSpPr txBox="1"/>
          <p:nvPr/>
        </p:nvSpPr>
        <p:spPr>
          <a:xfrm>
            <a:off x="0" y="365140"/>
            <a:ext cx="8899631" cy="1538883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You start a new line whenever someone new speaks.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Begin the direct speech with a capital letter.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Use a comma, question mark or exclamation mark inside the quotation marks.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388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7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377561" y="2836502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690422" y="5012787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“My mother said she was angry with me.”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690422" y="3467347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“I am going fishing tomorrow said Chelsea excitedly.”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786" y="5598752"/>
            <a:ext cx="855573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is not direct speech because it is reporting someone else’s words. Quotation marks are not needed.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786" y="3982647"/>
            <a:ext cx="855573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has not used the quotation marks to show direct speech. Direct speech is the words actually spoken by a person or character.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4752781" y="2544299"/>
            <a:ext cx="650492" cy="5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direct speech?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do we use quotation marks?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871" y="134397"/>
            <a:ext cx="693813" cy="6791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400B5FF-A51E-0B87-455A-DA9268D4D721}"/>
              </a:ext>
            </a:extLst>
          </p:cNvPr>
          <p:cNvSpPr txBox="1"/>
          <p:nvPr/>
        </p:nvSpPr>
        <p:spPr>
          <a:xfrm>
            <a:off x="0" y="356432"/>
            <a:ext cx="8899631" cy="1538883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Direct speech is the words actually spoken by a person or character.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Quotation marks are used before and after the words the person or character is actually saying.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377561" y="2836502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97785" y="488085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“my friend has invited me to their birthday party on Saturday”, said the child excitedly.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77561" y="3464177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“I am angry with you,” shouted George. “Well nobody told me that the ball belonged to you,” cried Phillip.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786" y="5598752"/>
            <a:ext cx="107993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has not used correct punctuation. Direct speech begins with a capital letter and the comma goes inside the quotation marks.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785" y="4128483"/>
            <a:ext cx="1079930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has not used a new line for a new speaker.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4752781" y="2544299"/>
            <a:ext cx="650492" cy="5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27411" y="1141144"/>
            <a:ext cx="2064589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When should you start a new line?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When do we use a capital letter, full stop, comma/question mark/exclamation mark?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871" y="134397"/>
            <a:ext cx="693813" cy="6791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0B5C0A-213C-6DC8-2E61-13872AAA16B7}"/>
              </a:ext>
            </a:extLst>
          </p:cNvPr>
          <p:cNvSpPr txBox="1"/>
          <p:nvPr/>
        </p:nvSpPr>
        <p:spPr>
          <a:xfrm>
            <a:off x="-24909" y="369234"/>
            <a:ext cx="8899631" cy="1538883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You start a new line whenever someone new speaks.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Begin the direct speech with a capital letter.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Use a comma, question mark or exclamation mark inside the quotation marks.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20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107886" y="3826766"/>
            <a:ext cx="11272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“I think I’ve found the treasure!” declared Graham triumphantly.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4670313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  <a:ea typeface="+mn-ea"/>
              </a:rPr>
              <a:t>“How many cupcakes will we need for the class party?” queried Mr Jones.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  <a:ea typeface="+mn-ea"/>
              </a:rPr>
              <a:t>“If we tiptoe he might not even notice us,” whispered the zoo keeper.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4907" y="2214518"/>
            <a:ext cx="469578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direct speech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quotation marks and other punctuation</a:t>
            </a:r>
          </a:p>
        </p:txBody>
      </p:sp>
      <p:sp>
        <p:nvSpPr>
          <p:cNvPr id="5" name="Oval 4"/>
          <p:cNvSpPr/>
          <p:nvPr/>
        </p:nvSpPr>
        <p:spPr>
          <a:xfrm>
            <a:off x="11116453" y="3997049"/>
            <a:ext cx="201404" cy="3715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358785" y="4285702"/>
            <a:ext cx="498096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3275" y="4619132"/>
            <a:ext cx="411232" cy="45893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3327" y="5061885"/>
            <a:ext cx="9011134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474460" y="4650920"/>
            <a:ext cx="411232" cy="44299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463327" y="6255555"/>
            <a:ext cx="6821803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66199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direct speech?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 is direct speech?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0F5812B4-0775-AC57-3A39-140BEB03169F}"/>
              </a:ext>
            </a:extLst>
          </p:cNvPr>
          <p:cNvSpPr txBox="1">
            <a:spLocks/>
          </p:cNvSpPr>
          <p:nvPr/>
        </p:nvSpPr>
        <p:spPr>
          <a:xfrm>
            <a:off x="0" y="369331"/>
            <a:ext cx="9013371" cy="161224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Direct speech is the words actually spoken by a person or character.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Quotation marks are used before and after the words the person or character is actually saying.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You start a new line whenever someone new speaks.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Begin the direct speech with a capital letter.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Use a comma, question mark or exclamation mark inside the quotation marks.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A96A73C-C230-D5E4-3E43-D26CFAA1B11B}"/>
              </a:ext>
            </a:extLst>
          </p:cNvPr>
          <p:cNvSpPr/>
          <p:nvPr/>
        </p:nvSpPr>
        <p:spPr>
          <a:xfrm>
            <a:off x="123181" y="3808201"/>
            <a:ext cx="394360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D50A55-7195-D40C-E49B-A19E6FA6B915}"/>
              </a:ext>
            </a:extLst>
          </p:cNvPr>
          <p:cNvSpPr/>
          <p:nvPr/>
        </p:nvSpPr>
        <p:spPr>
          <a:xfrm>
            <a:off x="5337295" y="3785341"/>
            <a:ext cx="394360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9969179-FA2C-0CEC-BC35-6A52204FD055}"/>
              </a:ext>
            </a:extLst>
          </p:cNvPr>
          <p:cNvSpPr/>
          <p:nvPr/>
        </p:nvSpPr>
        <p:spPr>
          <a:xfrm>
            <a:off x="1227706" y="5135407"/>
            <a:ext cx="201404" cy="3715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3508A0-730E-F458-62C0-284DC4FF1188}"/>
              </a:ext>
            </a:extLst>
          </p:cNvPr>
          <p:cNvSpPr/>
          <p:nvPr/>
        </p:nvSpPr>
        <p:spPr>
          <a:xfrm>
            <a:off x="146237" y="5815121"/>
            <a:ext cx="411232" cy="45893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B779F5A-462C-29B1-9B38-037C4997F0BF}"/>
              </a:ext>
            </a:extLst>
          </p:cNvPr>
          <p:cNvSpPr/>
          <p:nvPr/>
        </p:nvSpPr>
        <p:spPr>
          <a:xfrm>
            <a:off x="7234421" y="5840989"/>
            <a:ext cx="411232" cy="44299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EAFB1A2-59C5-9653-5F1A-F869B930E571}"/>
              </a:ext>
            </a:extLst>
          </p:cNvPr>
          <p:cNvSpPr/>
          <p:nvPr/>
        </p:nvSpPr>
        <p:spPr>
          <a:xfrm>
            <a:off x="1429110" y="6327065"/>
            <a:ext cx="201404" cy="3715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5" grpId="0" animBg="1"/>
      <p:bldP spid="7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4" grpId="0" animBg="1"/>
      <p:bldP spid="26" grpId="0" animBg="1"/>
      <p:bldP spid="29" grpId="0" animBg="1"/>
      <p:bldP spid="30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11424</TotalTime>
  <Words>1509</Words>
  <Application>Microsoft Office PowerPoint</Application>
  <PresentationFormat>Widescreen</PresentationFormat>
  <Paragraphs>202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39</cp:revision>
  <dcterms:created xsi:type="dcterms:W3CDTF">2021-08-04T08:19:39Z</dcterms:created>
  <dcterms:modified xsi:type="dcterms:W3CDTF">2023-04-12T15:10:11Z</dcterms:modified>
</cp:coreProperties>
</file>