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6" r:id="rId5"/>
    <p:sldId id="260" r:id="rId6"/>
    <p:sldId id="277" r:id="rId7"/>
    <p:sldId id="278" r:id="rId8"/>
    <p:sldId id="265" r:id="rId9"/>
    <p:sldId id="279" r:id="rId10"/>
    <p:sldId id="281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11/04/2023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11/04/2023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inkinghumanity.com/2019/03/meet-wiley-the-cutest-dalmatian-dog-with-a-heart-on-his-nose.html" TargetMode="External"/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gss.com/thread30551-2.html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publicdomainfiles.com/show_file.php?id=13920111611314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castle-mystical-mood-night-sky-1483681/" TargetMode="External"/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jpeg"/><Relationship Id="rId5" Type="http://schemas.openxmlformats.org/officeDocument/2006/relationships/image" Target="../media/image1.png"/><Relationship Id="rId10" Type="http://schemas.openxmlformats.org/officeDocument/2006/relationships/hyperlink" Target="https://openclipart.org/detail/16982/cross-by-jean_victor_balin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ryofsize.com/2012/08/03/why-are-whale-sharks-so-small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hyperlink" Target="http://www.flickr.com/photos/13698839@N00/8618561269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6982/cross-by-jean_victor_balin" TargetMode="External"/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ww.wallpaperflare.com/puddle-jumping-person-wearing-red-and-black-rain-boots-water-wallpaper-zmiwx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29.jp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hyperlink" Target="https://www.middleeastmonitor.com/20170512-equestrian-championship-in-solidarity-with-hunger-strik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7" Type="http://schemas.openxmlformats.org/officeDocument/2006/relationships/hyperlink" Target="https://pixabay.com/photos/garbage-plastic-waste-beach-3552363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50545694@N02/9388186880/" TargetMode="External"/><Relationship Id="rId13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hyperlink" Target="http://werelivingafulllife.blogspot.com/2011/12/santas-been-reading-my-blog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svg.org/shopping-list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ifitshipitshere.blogspot.co.uk/2010/12/track-santa-with-norad-how-it-works-fun.html" TargetMode="External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clipart.org/detail/16982/cross-by-jean_victor_balin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openclipart.org/detail/16982/cross-by-jean_victor_bali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2011161131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</a:t>
            </a:r>
            <a:r>
              <a:rPr lang="en-AU" b="1"/>
              <a:t>3 </a:t>
            </a:r>
            <a:endParaRPr lang="en-AU" b="1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a comma to separate items in a list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Fiona Hart 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303" y="2572657"/>
            <a:ext cx="4263497" cy="3442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563795"/>
            <a:ext cx="830184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Before the last item, write &lt;and&gt;.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98289F-063E-4845-BC22-C0810CB03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29603"/>
              </p:ext>
            </p:extLst>
          </p:nvPr>
        </p:nvGraphicFramePr>
        <p:xfrm>
          <a:off x="445167" y="3130846"/>
          <a:ext cx="3583767" cy="232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767">
                  <a:extLst>
                    <a:ext uri="{9D8B030D-6E8A-4147-A177-3AD203B41FA5}">
                      <a16:colId xmlns:a16="http://schemas.microsoft.com/office/drawing/2014/main" val="495209863"/>
                    </a:ext>
                  </a:extLst>
                </a:gridCol>
              </a:tblGrid>
              <a:tr h="581580">
                <a:tc>
                  <a:txBody>
                    <a:bodyPr/>
                    <a:lstStyle/>
                    <a:p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Birthday Wish List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84359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puppy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38156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838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fidget toy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203446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E008F23A-5D8D-4112-A321-BBF62D35D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22905"/>
              </p:ext>
            </p:extLst>
          </p:nvPr>
        </p:nvGraphicFramePr>
        <p:xfrm>
          <a:off x="4368798" y="3811246"/>
          <a:ext cx="8128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AU" sz="2400" b="0" i="0" dirty="0">
                          <a:latin typeface="Century Gothic" panose="020B0502020202020204" pitchFamily="34" charset="0"/>
                        </a:rPr>
                        <a:t>For my birthday, I would like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</a:tbl>
          </a:graphicData>
        </a:graphic>
      </p:graphicFrame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BE6F8AD-618A-4C24-B9E5-EA1906AB8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1"/>
            <a:ext cx="42080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do/You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563795"/>
            <a:ext cx="830184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Before the last item, write &lt;and&gt;.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44829"/>
              </p:ext>
            </p:extLst>
          </p:nvPr>
        </p:nvGraphicFramePr>
        <p:xfrm>
          <a:off x="4601028" y="4509116"/>
          <a:ext cx="731534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pPr marL="0" algn="l" defTabSz="914400" rtl="0" eaLnBrk="1" latinLnBrk="0" hangingPunct="1"/>
                      <a:r>
                        <a:rPr lang="en-AU" sz="24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puppy 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</a:tbl>
          </a:graphicData>
        </a:graphic>
      </p:graphicFrame>
      <p:pic>
        <p:nvPicPr>
          <p:cNvPr id="6" name="Picture 5" descr="A white and black dog&#10;&#10;Description automatically generated with low confidence">
            <a:extLst>
              <a:ext uri="{FF2B5EF4-FFF2-40B4-BE49-F238E27FC236}">
                <a16:creationId xmlns:a16="http://schemas.microsoft.com/office/drawing/2014/main" id="{61229BCB-A71D-4E1F-B58F-8129CB0E9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8160" y="2100419"/>
            <a:ext cx="3333749" cy="2195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378857" y="4509116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adorable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spotty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88402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rfer riding a large wave&#10;&#10;Description automatically generated with medium confidence">
            <a:extLst>
              <a:ext uri="{FF2B5EF4-FFF2-40B4-BE49-F238E27FC236}">
                <a16:creationId xmlns:a16="http://schemas.microsoft.com/office/drawing/2014/main" id="{4F626D16-CED9-4A06-A459-A72FD469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1718630"/>
            <a:ext cx="4789857" cy="2661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830184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Before the last item, write &lt;and&gt;.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0094"/>
              </p:ext>
            </p:extLst>
          </p:nvPr>
        </p:nvGraphicFramePr>
        <p:xfrm>
          <a:off x="4601028" y="4509116"/>
          <a:ext cx="731534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pPr marL="0" algn="l" defTabSz="914400" rtl="0" eaLnBrk="1" latinLnBrk="0" hangingPunct="1"/>
                      <a:r>
                        <a:rPr lang="en-AU" sz="24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big wave surfer 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378857" y="4509116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strong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daring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brave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67CBB4C-65E9-45BC-90B0-42FEAEEB4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" y="-1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I do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8998857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</a:t>
            </a:r>
            <a:r>
              <a:rPr lang="en-AU" sz="2000" dirty="0">
                <a:highlight>
                  <a:srgbClr val="FFFF00"/>
                </a:highlight>
                <a:latin typeface="Century Gothic" panose="020B0502020202020204" pitchFamily="34" charset="0"/>
              </a:rPr>
              <a:t>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78305"/>
              </p:ext>
            </p:extLst>
          </p:nvPr>
        </p:nvGraphicFramePr>
        <p:xfrm>
          <a:off x="4132587" y="5236315"/>
          <a:ext cx="731534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boy saw an old, haunted and gloomy castle.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boy saw an old, haunted, gloomy and castle.</a:t>
                      </a:r>
                      <a:endParaRPr lang="en-AU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boy saw an old, haunted and gloomy, castle.</a:t>
                      </a:r>
                      <a:endParaRPr lang="en-AU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229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524000" y="4509116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old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haunted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gloomy</a:t>
            </a:r>
          </a:p>
        </p:txBody>
      </p:sp>
      <p:pic>
        <p:nvPicPr>
          <p:cNvPr id="6" name="Picture 5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C13E75FB-3245-401F-9CF0-F9E2178CB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4579" y="2116386"/>
            <a:ext cx="3759343" cy="2392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895057" y="439506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EAB7181B-2885-4FEC-AC8F-215AB5DAC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217098" y="5645563"/>
            <a:ext cx="461665" cy="461665"/>
          </a:xfrm>
          <a:prstGeom prst="rect">
            <a:avLst/>
          </a:prstGeom>
        </p:spPr>
      </p:pic>
      <p:pic>
        <p:nvPicPr>
          <p:cNvPr id="17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CAFE4C4B-71C9-479E-999F-CD4B9909F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1067143" y="5155958"/>
            <a:ext cx="477306" cy="3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3AF6337-2DFC-4FC5-98CB-48ABC69FA9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240890" y="6192246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9593943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8842"/>
              </p:ext>
            </p:extLst>
          </p:nvPr>
        </p:nvGraphicFramePr>
        <p:xfrm>
          <a:off x="4292477" y="5104264"/>
          <a:ext cx="7315343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3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girl swam with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AU" sz="32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0015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582964" y="4671475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huge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graceful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spotted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938435" y="450911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pic>
        <p:nvPicPr>
          <p:cNvPr id="3" name="Picture 2" descr="A shark swimming underwater&#10;&#10;Description automatically generated with medium confidence">
            <a:extLst>
              <a:ext uri="{FF2B5EF4-FFF2-40B4-BE49-F238E27FC236}">
                <a16:creationId xmlns:a16="http://schemas.microsoft.com/office/drawing/2014/main" id="{658CC758-8818-44CE-99E6-A822FBD40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3371" y="2094250"/>
            <a:ext cx="3759342" cy="23578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0523E-469B-4AF5-AE16-E34BF70BF9CA}"/>
              </a:ext>
            </a:extLst>
          </p:cNvPr>
          <p:cNvSpPr txBox="1"/>
          <p:nvPr/>
        </p:nvSpPr>
        <p:spPr>
          <a:xfrm>
            <a:off x="4082713" y="3372802"/>
            <a:ext cx="26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whale shark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0F19889-5D8F-4DE1-9FE7-1C1FFDECA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635334-DCDF-4D10-8282-185BD3A737AA}"/>
              </a:ext>
            </a:extLst>
          </p:cNvPr>
          <p:cNvSpPr txBox="1"/>
          <p:nvPr/>
        </p:nvSpPr>
        <p:spPr>
          <a:xfrm>
            <a:off x="9432" y="0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We do</a:t>
            </a:r>
          </a:p>
        </p:txBody>
      </p:sp>
    </p:spTree>
    <p:extLst>
      <p:ext uri="{BB962C8B-B14F-4D97-AF65-F5344CB8AC3E}">
        <p14:creationId xmlns:p14="http://schemas.microsoft.com/office/powerpoint/2010/main" val="70987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973908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34672"/>
              </p:ext>
            </p:extLst>
          </p:nvPr>
        </p:nvGraphicFramePr>
        <p:xfrm>
          <a:off x="4292477" y="5104264"/>
          <a:ext cx="7315343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3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is 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AU" sz="32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0015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350735" y="4606466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round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colourful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938435" y="450911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0F19889-5D8F-4DE1-9FE7-1C1FFDEC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  <p:pic>
        <p:nvPicPr>
          <p:cNvPr id="6" name="Picture 5" descr="A picture containing table, indoor, colorful, wooden&#10;&#10;Description automatically generated">
            <a:extLst>
              <a:ext uri="{FF2B5EF4-FFF2-40B4-BE49-F238E27FC236}">
                <a16:creationId xmlns:a16="http://schemas.microsoft.com/office/drawing/2014/main" id="{6E18B0FC-1E4A-48B9-978F-998C851E8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3735" y="2198723"/>
            <a:ext cx="3443130" cy="2345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E3B9A-8109-4A7A-B317-48639A67D74C}"/>
              </a:ext>
            </a:extLst>
          </p:cNvPr>
          <p:cNvSpPr txBox="1"/>
          <p:nvPr/>
        </p:nvSpPr>
        <p:spPr>
          <a:xfrm>
            <a:off x="-1" y="-1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You do</a:t>
            </a:r>
          </a:p>
        </p:txBody>
      </p:sp>
    </p:spTree>
    <p:extLst>
      <p:ext uri="{BB962C8B-B14F-4D97-AF65-F5344CB8AC3E}">
        <p14:creationId xmlns:p14="http://schemas.microsoft.com/office/powerpoint/2010/main" val="262365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" y="-1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I do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8998857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</a:t>
            </a:r>
            <a:r>
              <a:rPr lang="en-AU" sz="2000" dirty="0">
                <a:highlight>
                  <a:srgbClr val="FFFF00"/>
                </a:highlight>
                <a:latin typeface="Century Gothic" panose="020B0502020202020204" pitchFamily="34" charset="0"/>
              </a:rPr>
              <a:t>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76136"/>
              </p:ext>
            </p:extLst>
          </p:nvPr>
        </p:nvGraphicFramePr>
        <p:xfrm>
          <a:off x="4136995" y="5155958"/>
          <a:ext cx="747082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0828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is a cold wet and muddy puddle.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is a cold, wet and muddy puddle.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4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is a cold, wet muddy and puddle.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229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524000" y="4509116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cold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wet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muddy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938435" y="450911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EAB7181B-2885-4FEC-AC8F-215AB5DACB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500199" y="5155958"/>
            <a:ext cx="461665" cy="461665"/>
          </a:xfrm>
          <a:prstGeom prst="rect">
            <a:avLst/>
          </a:prstGeom>
        </p:spPr>
      </p:pic>
      <p:pic>
        <p:nvPicPr>
          <p:cNvPr id="17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CAFE4C4B-71C9-479E-999F-CD4B9909F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516485" y="5664851"/>
            <a:ext cx="477306" cy="3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3AF6337-2DFC-4FC5-98CB-48ABC69FA9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05478" y="6065892"/>
            <a:ext cx="461665" cy="461665"/>
          </a:xfrm>
          <a:prstGeom prst="rect">
            <a:avLst/>
          </a:prstGeom>
        </p:spPr>
      </p:pic>
      <p:pic>
        <p:nvPicPr>
          <p:cNvPr id="3" name="Picture 2" descr="A person standing in water&#10;&#10;Description automatically generated with low confidence">
            <a:extLst>
              <a:ext uri="{FF2B5EF4-FFF2-40B4-BE49-F238E27FC236}">
                <a16:creationId xmlns:a16="http://schemas.microsoft.com/office/drawing/2014/main" id="{7E5044D0-7161-4B5F-97AD-E788773910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0551" y="2045910"/>
            <a:ext cx="4478877" cy="24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9593943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9295"/>
              </p:ext>
            </p:extLst>
          </p:nvPr>
        </p:nvGraphicFramePr>
        <p:xfrm>
          <a:off x="4292477" y="5104264"/>
          <a:ext cx="7315343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3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She rode 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AU" sz="32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0015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582964" y="4671475"/>
            <a:ext cx="201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strong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swift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agile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938435" y="450911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0523E-469B-4AF5-AE16-E34BF70BF9CA}"/>
              </a:ext>
            </a:extLst>
          </p:cNvPr>
          <p:cNvSpPr txBox="1"/>
          <p:nvPr/>
        </p:nvSpPr>
        <p:spPr>
          <a:xfrm>
            <a:off x="3772277" y="3452704"/>
            <a:ext cx="26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horse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0F19889-5D8F-4DE1-9FE7-1C1FFDEC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635334-DCDF-4D10-8282-185BD3A737AA}"/>
              </a:ext>
            </a:extLst>
          </p:cNvPr>
          <p:cNvSpPr txBox="1"/>
          <p:nvPr/>
        </p:nvSpPr>
        <p:spPr>
          <a:xfrm>
            <a:off x="9432" y="0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We do</a:t>
            </a:r>
          </a:p>
        </p:txBody>
      </p:sp>
      <p:pic>
        <p:nvPicPr>
          <p:cNvPr id="6" name="Picture 5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A35169D6-9D5B-4A24-A148-C2E339404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7680" y="2036433"/>
            <a:ext cx="3496917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9" y="4127762"/>
            <a:ext cx="3759342" cy="3035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4694"/>
            <a:ext cx="973908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your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When you end the sentence with the main idea, write &lt;and&gt; between the last two adjectives.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</a:t>
            </a:r>
            <a:r>
              <a:rPr lang="en-AU" sz="1400">
                <a:latin typeface="Century Gothic" panose="020B0502020202020204" pitchFamily="34" charset="0"/>
              </a:rPr>
              <a:t>here?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77926"/>
              </p:ext>
            </p:extLst>
          </p:nvPr>
        </p:nvGraphicFramePr>
        <p:xfrm>
          <a:off x="4292477" y="5104264"/>
          <a:ext cx="7315343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343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32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AU" sz="32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0015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16212-62E7-496F-98DD-F0B61F46891A}"/>
              </a:ext>
            </a:extLst>
          </p:cNvPr>
          <p:cNvSpPr txBox="1"/>
          <p:nvPr/>
        </p:nvSpPr>
        <p:spPr>
          <a:xfrm>
            <a:off x="1350734" y="4606466"/>
            <a:ext cx="2249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messy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yucky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dangerous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790D-7FA5-4F82-A212-60BB58DB0EBA}"/>
              </a:ext>
            </a:extLst>
          </p:cNvPr>
          <p:cNvSpPr txBox="1"/>
          <p:nvPr/>
        </p:nvSpPr>
        <p:spPr>
          <a:xfrm>
            <a:off x="4938435" y="4509116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Use ‘and’ between the last two adjectives.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0F19889-5D8F-4DE1-9FE7-1C1FFDEC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E3B9A-8109-4A7A-B317-48639A67D74C}"/>
              </a:ext>
            </a:extLst>
          </p:cNvPr>
          <p:cNvSpPr txBox="1"/>
          <p:nvPr/>
        </p:nvSpPr>
        <p:spPr>
          <a:xfrm>
            <a:off x="-1" y="-1"/>
            <a:ext cx="71820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Extra – writing adjectives in a list: You do</a:t>
            </a:r>
          </a:p>
        </p:txBody>
      </p:sp>
      <p:pic>
        <p:nvPicPr>
          <p:cNvPr id="3" name="Picture 2" descr="A picture containing outdoor, sky, water, beach&#10;&#10;Description automatically generated">
            <a:extLst>
              <a:ext uri="{FF2B5EF4-FFF2-40B4-BE49-F238E27FC236}">
                <a16:creationId xmlns:a16="http://schemas.microsoft.com/office/drawing/2014/main" id="{243CE33C-9A61-48F0-8E5E-1EE3432B3E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6369" y="2124591"/>
            <a:ext cx="3424081" cy="22827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9C6AF3-7E66-46BC-B9F3-228FD00975AD}"/>
              </a:ext>
            </a:extLst>
          </p:cNvPr>
          <p:cNvSpPr txBox="1"/>
          <p:nvPr/>
        </p:nvSpPr>
        <p:spPr>
          <a:xfrm>
            <a:off x="4034971" y="3372802"/>
            <a:ext cx="26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litter</a:t>
            </a:r>
          </a:p>
        </p:txBody>
      </p:sp>
    </p:spTree>
    <p:extLst>
      <p:ext uri="{BB962C8B-B14F-4D97-AF65-F5344CB8AC3E}">
        <p14:creationId xmlns:p14="http://schemas.microsoft.com/office/powerpoint/2010/main" val="137543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use commas to separate items in a list.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15333"/>
            <a:ext cx="8858464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list is a set of words or thoughts linked to one main idea.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Lists can be nouns, such as items to remember at the shop.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Lists can also be adjectives, such as ways to describe one thing.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list should have at least three words linked to the main idea.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725" y="2516331"/>
            <a:ext cx="198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677065" y="7421449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0800" y="1075487"/>
            <a:ext cx="1988664" cy="144084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main idea in this list?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words are linked to the main idea?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333" y="95731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171" y="100706"/>
            <a:ext cx="693813" cy="67915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CD37971-967A-42AE-A03A-764206EAB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09595" y="2777941"/>
            <a:ext cx="2243325" cy="2243325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78C806-A4D4-4391-9000-4C93FBAB23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0742" y="3976824"/>
            <a:ext cx="2772229" cy="20791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376CCC-6C43-448C-A247-1C1007F56A65}"/>
              </a:ext>
            </a:extLst>
          </p:cNvPr>
          <p:cNvSpPr txBox="1"/>
          <p:nvPr/>
        </p:nvSpPr>
        <p:spPr>
          <a:xfrm>
            <a:off x="273725" y="6133068"/>
            <a:ext cx="43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The nails are sharp, pink and sparkly.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E4F15-D1E4-4C44-9866-7F0195F912F5}"/>
              </a:ext>
            </a:extLst>
          </p:cNvPr>
          <p:cNvSpPr txBox="1"/>
          <p:nvPr/>
        </p:nvSpPr>
        <p:spPr>
          <a:xfrm>
            <a:off x="2560800" y="6621586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9" tooltip="http://ifitshipitshere.blogspot.co.uk/2010/12/track-santa-with-norad-how-it-works-fun.html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10" tooltip="https://creativecommons.org/licenses/by-nc-nd/3.0/"/>
              </a:rPr>
              <a:t>CC BY-NC-ND</a:t>
            </a:r>
            <a:endParaRPr lang="en-AU" sz="90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951020D-7A65-4835-B8B0-C5850B30A7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226565" y="2380100"/>
            <a:ext cx="3193171" cy="26163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45B34D-CB94-418C-BF4C-6188C952A95D}"/>
              </a:ext>
            </a:extLst>
          </p:cNvPr>
          <p:cNvSpPr txBox="1"/>
          <p:nvPr/>
        </p:nvSpPr>
        <p:spPr>
          <a:xfrm>
            <a:off x="2061000" y="7008000"/>
            <a:ext cx="837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12" tooltip="http://werelivingafulllife.blogspot.com/2011/12/santas-been-reading-my-blog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13" tooltip="https://creativecommons.org/licenses/by/3.0/"/>
              </a:rPr>
              <a:t>CC BY</a:t>
            </a:r>
            <a:endParaRPr lang="en-AU" sz="900"/>
          </a:p>
        </p:txBody>
      </p:sp>
      <p:pic>
        <p:nvPicPr>
          <p:cNvPr id="17" name="Picture 1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3FB9D62-0CDE-4AD1-AE7D-1ED2CE12C7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96815" y="4278980"/>
            <a:ext cx="3770795" cy="234260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F1E1BAA-D64E-43D4-9218-025820578E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96051" y="6609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66354"/>
            <a:ext cx="8858464" cy="986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You can write a list by separating items with a comma.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Use a conjunction, usually ‘and’, between your last two items. 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13" y="1848851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056897" y="4658529"/>
            <a:ext cx="2076059" cy="15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239" y="660548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418291" y="2556735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Priscilla, Jane, Amanda and John are on Santa’s nice list.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1C430-7F37-4DEF-A30F-A00DBAF6A6ED}"/>
              </a:ext>
            </a:extLst>
          </p:cNvPr>
          <p:cNvSpPr txBox="1"/>
          <p:nvPr/>
        </p:nvSpPr>
        <p:spPr>
          <a:xfrm>
            <a:off x="418291" y="3535957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witch’s nose was long, pointed and red.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984D-D09D-4E2F-808E-19495E55E0C4}"/>
              </a:ext>
            </a:extLst>
          </p:cNvPr>
          <p:cNvSpPr txBox="1"/>
          <p:nvPr/>
        </p:nvSpPr>
        <p:spPr>
          <a:xfrm>
            <a:off x="418291" y="4453031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elephant’s ears are large, wrinkly and grey.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04214-A16C-4CC7-9860-12FEBBA63D7B}"/>
              </a:ext>
            </a:extLst>
          </p:cNvPr>
          <p:cNvSpPr txBox="1"/>
          <p:nvPr/>
        </p:nvSpPr>
        <p:spPr>
          <a:xfrm>
            <a:off x="9658908" y="2179137"/>
            <a:ext cx="2533092" cy="143407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Circle the main idea.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Underline the linked items or describing words.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Point to the commas and conjunction. 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7EB23039-585D-460A-A08D-B3B761E4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F90FBB11-744A-4268-915F-D7C8A8D99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ADA1DD8-F737-4C9D-9C75-378E20BE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609" y="124562"/>
            <a:ext cx="693813" cy="67915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7FC431A-3B94-4D86-BAC9-24D95D6714BF}"/>
              </a:ext>
            </a:extLst>
          </p:cNvPr>
          <p:cNvGrpSpPr/>
          <p:nvPr/>
        </p:nvGrpSpPr>
        <p:grpSpPr>
          <a:xfrm>
            <a:off x="418291" y="2350554"/>
            <a:ext cx="7216223" cy="779164"/>
            <a:chOff x="418291" y="2350554"/>
            <a:chExt cx="7216223" cy="7791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2B6BD4-B056-4309-99F4-1CE32246DCD2}"/>
                </a:ext>
              </a:extLst>
            </p:cNvPr>
            <p:cNvSpPr/>
            <p:nvPr/>
          </p:nvSpPr>
          <p:spPr>
            <a:xfrm>
              <a:off x="5399314" y="2475118"/>
              <a:ext cx="2235200" cy="654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FD8D8A-9E91-4A14-B5D2-3620608E9ACF}"/>
                </a:ext>
              </a:extLst>
            </p:cNvPr>
            <p:cNvCxnSpPr/>
            <p:nvPr/>
          </p:nvCxnSpPr>
          <p:spPr>
            <a:xfrm>
              <a:off x="418291" y="3018400"/>
              <a:ext cx="10331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2F1DDF-9452-447C-9457-6C0C0340D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6" y="3018400"/>
              <a:ext cx="474338" cy="6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8F7F0E-99D2-49BF-B01F-F2F1EEC86C57}"/>
                </a:ext>
              </a:extLst>
            </p:cNvPr>
            <p:cNvCxnSpPr>
              <a:cxnSpLocks/>
            </p:cNvCxnSpPr>
            <p:nvPr/>
          </p:nvCxnSpPr>
          <p:spPr>
            <a:xfrm>
              <a:off x="2241420" y="3018401"/>
              <a:ext cx="10678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97B833-ED5D-44B1-BDB6-4899BA674187}"/>
                </a:ext>
              </a:extLst>
            </p:cNvPr>
            <p:cNvCxnSpPr>
              <a:cxnSpLocks/>
            </p:cNvCxnSpPr>
            <p:nvPr/>
          </p:nvCxnSpPr>
          <p:spPr>
            <a:xfrm>
              <a:off x="3919764" y="3018400"/>
              <a:ext cx="536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5008DFE-F9A7-48D9-A83D-8EF05961CE2E}"/>
                </a:ext>
              </a:extLst>
            </p:cNvPr>
            <p:cNvCxnSpPr/>
            <p:nvPr/>
          </p:nvCxnSpPr>
          <p:spPr>
            <a:xfrm>
              <a:off x="1480458" y="2408179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EEA3BE9-E561-4E35-B9D1-1C0EE0504EF7}"/>
                </a:ext>
              </a:extLst>
            </p:cNvPr>
            <p:cNvCxnSpPr/>
            <p:nvPr/>
          </p:nvCxnSpPr>
          <p:spPr>
            <a:xfrm>
              <a:off x="2241420" y="2350554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A5AD854-32B9-48DE-94BB-33FD37EE2273}"/>
                </a:ext>
              </a:extLst>
            </p:cNvPr>
            <p:cNvCxnSpPr/>
            <p:nvPr/>
          </p:nvCxnSpPr>
          <p:spPr>
            <a:xfrm>
              <a:off x="3599413" y="2408179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63A24F-93E7-4042-A000-3C0592367477}"/>
              </a:ext>
            </a:extLst>
          </p:cNvPr>
          <p:cNvGrpSpPr/>
          <p:nvPr/>
        </p:nvGrpSpPr>
        <p:grpSpPr>
          <a:xfrm>
            <a:off x="290186" y="3395259"/>
            <a:ext cx="5583466" cy="739442"/>
            <a:chOff x="290186" y="3395259"/>
            <a:chExt cx="5583466" cy="73944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DAA54C-D72C-4824-A21B-5402F89915F5}"/>
                </a:ext>
              </a:extLst>
            </p:cNvPr>
            <p:cNvSpPr/>
            <p:nvPr/>
          </p:nvSpPr>
          <p:spPr>
            <a:xfrm>
              <a:off x="290186" y="3441286"/>
              <a:ext cx="2235200" cy="6934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3C426D-707C-4D95-8036-73057D911321}"/>
                </a:ext>
              </a:extLst>
            </p:cNvPr>
            <p:cNvCxnSpPr>
              <a:cxnSpLocks/>
            </p:cNvCxnSpPr>
            <p:nvPr/>
          </p:nvCxnSpPr>
          <p:spPr>
            <a:xfrm>
              <a:off x="3309257" y="3993271"/>
              <a:ext cx="413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338C34-2782-4B16-9F34-499D749C8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314" y="3986585"/>
              <a:ext cx="474338" cy="6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D5855B-33B5-4020-8E81-94DA481A7B2D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66" y="3996096"/>
              <a:ext cx="8743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FA7932C-E2B6-4DA1-A661-0C245104AD64}"/>
                </a:ext>
              </a:extLst>
            </p:cNvPr>
            <p:cNvCxnSpPr/>
            <p:nvPr/>
          </p:nvCxnSpPr>
          <p:spPr>
            <a:xfrm>
              <a:off x="3722433" y="3395260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4E7B743-DB8D-4770-9804-B6F4F2D9724A}"/>
                </a:ext>
              </a:extLst>
            </p:cNvPr>
            <p:cNvCxnSpPr/>
            <p:nvPr/>
          </p:nvCxnSpPr>
          <p:spPr>
            <a:xfrm>
              <a:off x="5134289" y="3395259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9C75F6-E17F-4D3C-B4BB-9F9D4E975BA7}"/>
              </a:ext>
            </a:extLst>
          </p:cNvPr>
          <p:cNvGrpSpPr/>
          <p:nvPr/>
        </p:nvGrpSpPr>
        <p:grpSpPr>
          <a:xfrm>
            <a:off x="418291" y="4304475"/>
            <a:ext cx="5794895" cy="701834"/>
            <a:chOff x="418291" y="4304475"/>
            <a:chExt cx="5794895" cy="7018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D87815-23EB-431F-A31A-C54D081C1176}"/>
                </a:ext>
              </a:extLst>
            </p:cNvPr>
            <p:cNvCxnSpPr>
              <a:cxnSpLocks/>
            </p:cNvCxnSpPr>
            <p:nvPr/>
          </p:nvCxnSpPr>
          <p:spPr>
            <a:xfrm>
              <a:off x="5677065" y="4914696"/>
              <a:ext cx="536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CA0B652-6FFA-496F-8EBD-65864618436A}"/>
                </a:ext>
              </a:extLst>
            </p:cNvPr>
            <p:cNvCxnSpPr/>
            <p:nvPr/>
          </p:nvCxnSpPr>
          <p:spPr>
            <a:xfrm>
              <a:off x="4105138" y="4361418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E1FAE2-D52C-4867-99CA-168C4ABBA5C5}"/>
                </a:ext>
              </a:extLst>
            </p:cNvPr>
            <p:cNvCxnSpPr/>
            <p:nvPr/>
          </p:nvCxnSpPr>
          <p:spPr>
            <a:xfrm>
              <a:off x="5399314" y="4304475"/>
              <a:ext cx="0" cy="297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532DA20-C805-46E2-BF48-2195FC021CB1}"/>
                </a:ext>
              </a:extLst>
            </p:cNvPr>
            <p:cNvCxnSpPr>
              <a:cxnSpLocks/>
            </p:cNvCxnSpPr>
            <p:nvPr/>
          </p:nvCxnSpPr>
          <p:spPr>
            <a:xfrm>
              <a:off x="4359126" y="4914696"/>
              <a:ext cx="536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BD0F96-474A-44FA-9052-FD46018F92A6}"/>
                </a:ext>
              </a:extLst>
            </p:cNvPr>
            <p:cNvCxnSpPr>
              <a:cxnSpLocks/>
            </p:cNvCxnSpPr>
            <p:nvPr/>
          </p:nvCxnSpPr>
          <p:spPr>
            <a:xfrm>
              <a:off x="3515845" y="4914696"/>
              <a:ext cx="5361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68297C-D2E4-43BC-A465-4B1D8E39F5B1}"/>
                </a:ext>
              </a:extLst>
            </p:cNvPr>
            <p:cNvSpPr/>
            <p:nvPr/>
          </p:nvSpPr>
          <p:spPr>
            <a:xfrm>
              <a:off x="418291" y="4453031"/>
              <a:ext cx="2514688" cy="5532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66354"/>
            <a:ext cx="8858464" cy="986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You can write a list by separating items with a comma.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Use a conjunction, usually ‘and’, between your last two items. 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13" y="1848851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Not a list: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609" y="12456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418291" y="2605706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John is on Santa’s naughty list.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361A8-375D-4DA9-BD4D-2F58F2E445A8}"/>
              </a:ext>
            </a:extLst>
          </p:cNvPr>
          <p:cNvSpPr txBox="1"/>
          <p:nvPr/>
        </p:nvSpPr>
        <p:spPr>
          <a:xfrm>
            <a:off x="10180800" y="1075486"/>
            <a:ext cx="1988664" cy="318692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Are there three items linked to the main idea? NO – not a list. 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  <a:p>
            <a:endParaRPr lang="en-AU" sz="1400" dirty="0"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</a:rPr>
              <a:t>Is there a comma between items and the last item joined with ‘and’? NO – not a correctly punctuated list.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1C430-7F37-4DEF-A30F-A00DBAF6A6ED}"/>
              </a:ext>
            </a:extLst>
          </p:cNvPr>
          <p:cNvSpPr txBox="1"/>
          <p:nvPr/>
        </p:nvSpPr>
        <p:spPr>
          <a:xfrm>
            <a:off x="418291" y="3535957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The witch has a long pointy nose.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984D-D09D-4E2F-808E-19495E55E0C4}"/>
              </a:ext>
            </a:extLst>
          </p:cNvPr>
          <p:cNvSpPr txBox="1"/>
          <p:nvPr/>
        </p:nvSpPr>
        <p:spPr>
          <a:xfrm>
            <a:off x="418291" y="4453031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An elephant has large, wrinkly, grey, flat ears.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DCB17-4EB4-4FC6-AE46-AF2B76C5619E}"/>
              </a:ext>
            </a:extLst>
          </p:cNvPr>
          <p:cNvSpPr txBox="1"/>
          <p:nvPr/>
        </p:nvSpPr>
        <p:spPr>
          <a:xfrm>
            <a:off x="339613" y="5374456"/>
            <a:ext cx="1120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On library day you should bring your reading book. 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29C08A9-4DE8-42A2-8E7F-CD95A7B90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47363" y="4262410"/>
            <a:ext cx="1988664" cy="19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66354"/>
            <a:ext cx="8858464" cy="986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You can write a list by separating items with a comma.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Use a conjunction, usually ‘and’, between your last two items. 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12" y="1848851"/>
            <a:ext cx="778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Is this a correct example of a list?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677065" y="7421449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4267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 – Hinge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418291" y="2605706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We saw a dog, cat, sheep and horse on the farm.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361A8-375D-4DA9-BD4D-2F58F2E445A8}"/>
              </a:ext>
            </a:extLst>
          </p:cNvPr>
          <p:cNvSpPr txBox="1"/>
          <p:nvPr/>
        </p:nvSpPr>
        <p:spPr>
          <a:xfrm>
            <a:off x="10180800" y="1075486"/>
            <a:ext cx="1988664" cy="271364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Are there three or more items linked to the main idea? 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</a:rPr>
              <a:t>Is there a comma between items and the last item joined with ‘and’?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1C430-7F37-4DEF-A30F-A00DBAF6A6ED}"/>
              </a:ext>
            </a:extLst>
          </p:cNvPr>
          <p:cNvSpPr txBox="1"/>
          <p:nvPr/>
        </p:nvSpPr>
        <p:spPr>
          <a:xfrm>
            <a:off x="418291" y="3535957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birthday cake had chocolate icing marshmallows and cream.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984D-D09D-4E2F-808E-19495E55E0C4}"/>
              </a:ext>
            </a:extLst>
          </p:cNvPr>
          <p:cNvSpPr txBox="1"/>
          <p:nvPr/>
        </p:nvSpPr>
        <p:spPr>
          <a:xfrm>
            <a:off x="418291" y="4453031"/>
            <a:ext cx="1004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hippo has big teeth.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DCB17-4EB4-4FC6-AE46-AF2B76C5619E}"/>
              </a:ext>
            </a:extLst>
          </p:cNvPr>
          <p:cNvSpPr txBox="1"/>
          <p:nvPr/>
        </p:nvSpPr>
        <p:spPr>
          <a:xfrm>
            <a:off x="339613" y="5374456"/>
            <a:ext cx="1120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During swimming lessons, make sure you bring a towel, bathers, goggles and sunscreen.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9E70B9-3397-42D9-BD85-5705E6EE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66" y="128522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0536B74-AA49-42AB-9628-F4C19D9B3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8" y="128522"/>
            <a:ext cx="674078" cy="67407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EB3920C-86BB-478E-8EE8-7B370F4D61CC}"/>
              </a:ext>
            </a:extLst>
          </p:cNvPr>
          <p:cNvSpPr txBox="1">
            <a:spLocks/>
          </p:cNvSpPr>
          <p:nvPr/>
        </p:nvSpPr>
        <p:spPr>
          <a:xfrm>
            <a:off x="7924802" y="234295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3580976-9515-4F05-BE32-896244AF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619366" y="2560452"/>
            <a:ext cx="828983" cy="6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EEFD3612-4F43-4C3F-B0F8-8D265BF2FE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79309" y="3362561"/>
            <a:ext cx="668123" cy="6681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C3295D18-C6DB-4DF2-95FA-A569F0D890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1766" y="4283539"/>
            <a:ext cx="668123" cy="668123"/>
          </a:xfrm>
          <a:prstGeom prst="rect">
            <a:avLst/>
          </a:prstGeom>
        </p:spPr>
      </p:pic>
      <p:pic>
        <p:nvPicPr>
          <p:cNvPr id="2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D385D724-6248-49E2-B0C0-BF69F4C60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1130845" y="5791769"/>
            <a:ext cx="828983" cy="6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628" y="2572657"/>
            <a:ext cx="3442698" cy="3442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563795"/>
            <a:ext cx="8301849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Repeat for other items until the last.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Before the last item, write &lt;and&gt;.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 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98289F-063E-4845-BC22-C0810CB03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76371"/>
              </p:ext>
            </p:extLst>
          </p:nvPr>
        </p:nvGraphicFramePr>
        <p:xfrm>
          <a:off x="610862" y="2840056"/>
          <a:ext cx="2772229" cy="290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29">
                  <a:extLst>
                    <a:ext uri="{9D8B030D-6E8A-4147-A177-3AD203B41FA5}">
                      <a16:colId xmlns:a16="http://schemas.microsoft.com/office/drawing/2014/main" val="495209863"/>
                    </a:ext>
                  </a:extLst>
                </a:gridCol>
              </a:tblGrid>
              <a:tr h="581580">
                <a:tc>
                  <a:txBody>
                    <a:bodyPr/>
                    <a:lstStyle/>
                    <a:p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Shopping List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84359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38156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838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203446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22702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E94CA3-2E02-4371-8D70-286B9621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62574"/>
              </p:ext>
            </p:extLst>
          </p:nvPr>
        </p:nvGraphicFramePr>
        <p:xfrm>
          <a:off x="3873288" y="3651680"/>
          <a:ext cx="8128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AU" sz="2400" b="0" i="0" dirty="0">
                          <a:latin typeface="Century Gothic" panose="020B0502020202020204" pitchFamily="34" charset="0"/>
                        </a:rPr>
                        <a:t>At the shops, we will buy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DF6AD156-4B16-4761-8AA8-31BCF7FE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303" y="2572657"/>
            <a:ext cx="4263497" cy="3442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-1"/>
            <a:ext cx="471714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 / 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563795"/>
            <a:ext cx="830184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sentence beginning.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first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next item, then a comma.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Before the last item, write &lt;and&gt;.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2286" y="913049"/>
            <a:ext cx="224971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idea?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Are there more than three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I separate the items?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do I use ‘and’ here?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98289F-063E-4845-BC22-C0810CB03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34635"/>
              </p:ext>
            </p:extLst>
          </p:nvPr>
        </p:nvGraphicFramePr>
        <p:xfrm>
          <a:off x="445167" y="3130846"/>
          <a:ext cx="3583767" cy="232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767">
                  <a:extLst>
                    <a:ext uri="{9D8B030D-6E8A-4147-A177-3AD203B41FA5}">
                      <a16:colId xmlns:a16="http://schemas.microsoft.com/office/drawing/2014/main" val="495209863"/>
                    </a:ext>
                  </a:extLst>
                </a:gridCol>
              </a:tblGrid>
              <a:tr h="581580">
                <a:tc>
                  <a:txBody>
                    <a:bodyPr/>
                    <a:lstStyle/>
                    <a:p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Kmart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084359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toaster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38156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dog toy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838"/>
                  </a:ext>
                </a:extLst>
              </a:tr>
              <a:tr h="58158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AU" sz="2800" b="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203446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1EE25F02-8D3D-44BA-AB7B-EA82B7703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12507"/>
              </p:ext>
            </p:extLst>
          </p:nvPr>
        </p:nvGraphicFramePr>
        <p:xfrm>
          <a:off x="4368798" y="3811246"/>
          <a:ext cx="8128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78817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AU" sz="2400" b="0" i="0" dirty="0">
                          <a:latin typeface="Century Gothic" panose="020B0502020202020204" pitchFamily="34" charset="0"/>
                        </a:rPr>
                        <a:t>At Kmart, we will buy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3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AU" sz="2400" b="0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32469"/>
                  </a:ext>
                </a:extLst>
              </a:tr>
            </a:tbl>
          </a:graphicData>
        </a:graphic>
      </p:graphicFrame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465916A-3B5F-4DE1-AA7A-CB6416E4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065" y="69144"/>
            <a:ext cx="674079" cy="674079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7749C4D-A47E-4B53-9135-B101F9B6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064" y="69144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0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1577</Words>
  <Application>Microsoft Office PowerPoint</Application>
  <PresentationFormat>Widescreen</PresentationFormat>
  <Paragraphs>268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40</cp:revision>
  <cp:lastPrinted>2022-03-14T05:59:36Z</cp:lastPrinted>
  <dcterms:created xsi:type="dcterms:W3CDTF">2021-08-04T08:19:39Z</dcterms:created>
  <dcterms:modified xsi:type="dcterms:W3CDTF">2023-04-11T13:51:39Z</dcterms:modified>
</cp:coreProperties>
</file>