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ay3vN7/hSRGc2aRAKPlFBAapG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Font typeface="Calibri"/>
              <a:buNone/>
            </a:pPr>
            <a:r>
              <a:rPr lang="en-AU" sz="2000" b="1"/>
              <a:t>Hinge-point question:</a:t>
            </a:r>
            <a:endParaRPr/>
          </a:p>
          <a:p>
            <a:pPr marL="0" lvl="0" indent="0" algn="l" rtl="0">
              <a:lnSpc>
                <a:spcPct val="100000"/>
              </a:lnSpc>
              <a:spcBef>
                <a:spcPts val="0"/>
              </a:spcBef>
              <a:spcAft>
                <a:spcPts val="0"/>
              </a:spcAft>
              <a:buClr>
                <a:schemeClr val="dk1"/>
              </a:buClr>
              <a:buSzPts val="1200"/>
              <a:buFont typeface="Calibri"/>
              <a:buNone/>
            </a:pPr>
            <a:r>
              <a:rPr lang="en-AU" sz="1200"/>
              <a:t>Hinge-point questions are usually multiple choice questions that you ask your students when you reach the point in a lesson when you need to check if students are ready to move on, and if yes, in which direction. You can make it so there are multiple correct answers- this ensures there’s less chance of a ‘lucky guess’.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entury Gothic"/>
              <a:buNone/>
            </a:pPr>
            <a:r>
              <a:rPr lang="en-AU" sz="1200">
                <a:latin typeface="Century Gothic"/>
                <a:ea typeface="Century Gothic"/>
                <a:cs typeface="Century Gothic"/>
                <a:sym typeface="Century Gothic"/>
              </a:rPr>
              <a:t>Go through each option one-at-a-time once students have answered on their whiteboards</a:t>
            </a:r>
            <a:endParaRPr/>
          </a:p>
          <a:p>
            <a:pPr marL="0" lvl="0" indent="0" algn="l" rtl="0">
              <a:lnSpc>
                <a:spcPct val="100000"/>
              </a:lnSpc>
              <a:spcBef>
                <a:spcPts val="0"/>
              </a:spcBef>
              <a:spcAft>
                <a:spcPts val="0"/>
              </a:spcAft>
              <a:buSzPts val="1400"/>
              <a:buNone/>
            </a:pPr>
            <a:endParaRPr/>
          </a:p>
        </p:txBody>
      </p:sp>
      <p:sp>
        <p:nvSpPr>
          <p:cNvPr id="236" name="Google Shape;2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AU" dirty="0" smtClean="0"/>
          </a:p>
          <a:p>
            <a:pPr marL="0" marR="0" lvl="0" indent="0" algn="l" rtl="0">
              <a:lnSpc>
                <a:spcPct val="100000"/>
              </a:lnSpc>
              <a:spcBef>
                <a:spcPts val="0"/>
              </a:spcBef>
              <a:spcAft>
                <a:spcPts val="0"/>
              </a:spcAft>
              <a:buClr>
                <a:schemeClr val="dk1"/>
              </a:buClr>
              <a:buSzPts val="1200"/>
              <a:buFont typeface="Calibri"/>
              <a:buNone/>
            </a:pPr>
            <a:endParaRPr lang="en-AU" dirty="0" smtClean="0"/>
          </a:p>
          <a:p>
            <a:pPr marL="0" marR="0" lvl="0" indent="0" algn="l" rtl="0">
              <a:lnSpc>
                <a:spcPct val="100000"/>
              </a:lnSpc>
              <a:spcBef>
                <a:spcPts val="0"/>
              </a:spcBef>
              <a:spcAft>
                <a:spcPts val="0"/>
              </a:spcAft>
              <a:buClr>
                <a:schemeClr val="dk1"/>
              </a:buClr>
              <a:buSzPts val="1200"/>
              <a:buFont typeface="Calibri"/>
              <a:buNone/>
            </a:pPr>
            <a:r>
              <a:rPr lang="en-AU" dirty="0" smtClean="0"/>
              <a:t>The </a:t>
            </a:r>
            <a:r>
              <a:rPr lang="en-AU" dirty="0"/>
              <a:t>purpose of this slide is further practice at the concept development stage, prior to  moving on with the lesson. This is only required if there were some misconceptions identified in the Hinge Point.  </a:t>
            </a:r>
            <a:endParaRPr dirty="0"/>
          </a:p>
          <a:p>
            <a:pPr marL="0" lvl="0" indent="0" algn="l" rtl="0">
              <a:lnSpc>
                <a:spcPct val="100000"/>
              </a:lnSpc>
              <a:spcBef>
                <a:spcPts val="0"/>
              </a:spcBef>
              <a:spcAft>
                <a:spcPts val="0"/>
              </a:spcAft>
              <a:buSzPts val="1400"/>
              <a:buNone/>
            </a:pPr>
            <a:endParaRPr dirty="0"/>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https://c1.staticflickr.com/3/2631/3848384444_d8014b1b53_z.jpg?zz=1</a:t>
            </a:r>
          </a:p>
          <a:p>
            <a:pPr marL="0" lvl="0" indent="0" algn="l" rtl="0">
              <a:lnSpc>
                <a:spcPct val="100000"/>
              </a:lnSpc>
              <a:spcBef>
                <a:spcPts val="0"/>
              </a:spcBef>
              <a:spcAft>
                <a:spcPts val="0"/>
              </a:spcAft>
              <a:buSzPts val="1400"/>
              <a:buNone/>
            </a:pPr>
            <a:endParaRPr lang="en-AU" dirty="0" smtClean="0"/>
          </a:p>
          <a:p>
            <a:pPr marL="0" lvl="0" indent="0" algn="l" rtl="0">
              <a:lnSpc>
                <a:spcPct val="100000"/>
              </a:lnSpc>
              <a:spcBef>
                <a:spcPts val="0"/>
              </a:spcBef>
              <a:spcAft>
                <a:spcPts val="0"/>
              </a:spcAft>
              <a:buSzPts val="1400"/>
              <a:buNone/>
            </a:pPr>
            <a:endParaRPr dirty="0"/>
          </a:p>
        </p:txBody>
      </p:sp>
      <p:sp>
        <p:nvSpPr>
          <p:cNvPr id="274" name="Google Shape;2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https://c1.staticflickr.com/1/11/95240809_be6b739054_b.jpg</a:t>
            </a:r>
          </a:p>
          <a:p>
            <a:pPr marL="0" lvl="0" indent="0" algn="l" rtl="0">
              <a:lnSpc>
                <a:spcPct val="100000"/>
              </a:lnSpc>
              <a:spcBef>
                <a:spcPts val="0"/>
              </a:spcBef>
              <a:spcAft>
                <a:spcPts val="0"/>
              </a:spcAft>
              <a:buSzPts val="1400"/>
              <a:buNone/>
            </a:pPr>
            <a:endParaRPr dirty="0"/>
          </a:p>
        </p:txBody>
      </p:sp>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https://live.staticflickr.com/2241/2454178185_2cf00952e1_b.jpg</a:t>
            </a:r>
          </a:p>
          <a:p>
            <a:pPr marL="0" lvl="0" indent="0" algn="l" rtl="0">
              <a:lnSpc>
                <a:spcPct val="100000"/>
              </a:lnSpc>
              <a:spcBef>
                <a:spcPts val="0"/>
              </a:spcBef>
              <a:spcAft>
                <a:spcPts val="0"/>
              </a:spcAft>
              <a:buSzPts val="1400"/>
              <a:buNone/>
            </a:pPr>
            <a:endParaRPr dirty="0"/>
          </a:p>
        </p:txBody>
      </p:sp>
      <p:sp>
        <p:nvSpPr>
          <p:cNvPr id="301" name="Google Shape;3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http://c1.staticflickr.com/3/2627/3876284625_87290edf7d.jpg</a:t>
            </a:r>
          </a:p>
          <a:p>
            <a:pPr marL="0" lvl="0" indent="0" algn="l" rtl="0">
              <a:lnSpc>
                <a:spcPct val="100000"/>
              </a:lnSpc>
              <a:spcBef>
                <a:spcPts val="0"/>
              </a:spcBef>
              <a:spcAft>
                <a:spcPts val="0"/>
              </a:spcAft>
              <a:buSzPts val="1400"/>
              <a:buNone/>
            </a:pPr>
            <a:endParaRPr dirty="0"/>
          </a:p>
        </p:txBody>
      </p:sp>
      <p:sp>
        <p:nvSpPr>
          <p:cNvPr id="316" name="Google Shape;31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smtClean="0"/>
              <a:t>https://c2.staticflickr.com/8/7016/6573154235_64c84a9ba1_b.jpg</a:t>
            </a:r>
          </a:p>
          <a:p>
            <a:pPr marL="0" lvl="0" indent="0" algn="l" rtl="0">
              <a:lnSpc>
                <a:spcPct val="100000"/>
              </a:lnSpc>
              <a:spcBef>
                <a:spcPts val="0"/>
              </a:spcBef>
              <a:spcAft>
                <a:spcPts val="0"/>
              </a:spcAft>
              <a:buSzPts val="1400"/>
              <a:buNone/>
            </a:pPr>
            <a:endParaRPr dirty="0"/>
          </a:p>
        </p:txBody>
      </p:sp>
      <p:sp>
        <p:nvSpPr>
          <p:cNvPr id="331" name="Google Shape;3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https://2.bp.blogspot.com/-cKUiWp9Smqw/VxzzCNEfS4I/AAAAAAAABAc/vEem9mGRWuIi_N4xQ7lG3j1DVsdJosQ-ACLcB/s640/12687894_10153241631497175_8475971760114583674_n.jpg</a:t>
            </a:r>
          </a:p>
          <a:p>
            <a:pPr marL="0" lvl="0" indent="0" algn="l" rtl="0">
              <a:lnSpc>
                <a:spcPct val="100000"/>
              </a:lnSpc>
              <a:spcBef>
                <a:spcPts val="0"/>
              </a:spcBef>
              <a:spcAft>
                <a:spcPts val="0"/>
              </a:spcAft>
              <a:buSzPts val="1400"/>
              <a:buNone/>
            </a:pPr>
            <a:endParaRPr dirty="0"/>
          </a:p>
        </p:txBody>
      </p:sp>
      <p:sp>
        <p:nvSpPr>
          <p:cNvPr id="346" name="Google Shape;3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https://2.bp.blogspot.com/-cKUiWp9Smqw/VxzzCNEfS4I/AAAAAAAABAc/vEem9mGRWuIi_N4xQ7lG3j1DVsdJosQ-ACLcB/s640/12687894_10153241631497175_8475971760114583674_n.jpg</a:t>
            </a:r>
          </a:p>
          <a:p>
            <a:pPr marL="0" lvl="0" indent="0" algn="l" rtl="0">
              <a:lnSpc>
                <a:spcPct val="100000"/>
              </a:lnSpc>
              <a:spcBef>
                <a:spcPts val="0"/>
              </a:spcBef>
              <a:spcAft>
                <a:spcPts val="0"/>
              </a:spcAft>
              <a:buSzPts val="1400"/>
              <a:buNone/>
            </a:pPr>
            <a:endParaRPr dirty="0"/>
          </a:p>
        </p:txBody>
      </p:sp>
      <p:sp>
        <p:nvSpPr>
          <p:cNvPr id="346" name="Google Shape;3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22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https://1.bp.blogspot.com/-ca0nC3LEys4/WZQNovoG7WI/AAAAAAAAOAY/0kXV_YxaSHsOw73AjhjeM2ablK1Ws2BTQCLcBGAs/s1600/driving%2Bcat.jpg</a:t>
            </a:r>
          </a:p>
          <a:p>
            <a:pPr marL="0" lvl="0" indent="0" algn="l" rtl="0">
              <a:lnSpc>
                <a:spcPct val="100000"/>
              </a:lnSpc>
              <a:spcBef>
                <a:spcPts val="0"/>
              </a:spcBef>
              <a:spcAft>
                <a:spcPts val="0"/>
              </a:spcAft>
              <a:buSzPts val="1400"/>
              <a:buNone/>
            </a:pPr>
            <a:endParaRPr lang="en-AU" dirty="0" smtClean="0"/>
          </a:p>
          <a:p>
            <a:pPr marL="0" lvl="0" indent="0" algn="l" rtl="0">
              <a:lnSpc>
                <a:spcPct val="100000"/>
              </a:lnSpc>
              <a:spcBef>
                <a:spcPts val="0"/>
              </a:spcBef>
              <a:spcAft>
                <a:spcPts val="0"/>
              </a:spcAft>
              <a:buSzPts val="1400"/>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dirty="0" smtClean="0"/>
              <a:t>https://c2.staticflickr.com/6/5253/5489476583_36e48985b0_b.jpg</a:t>
            </a:r>
          </a:p>
          <a:p>
            <a:pPr marL="0" marR="0" lvl="0" indent="0" algn="l" rtl="0">
              <a:lnSpc>
                <a:spcPct val="100000"/>
              </a:lnSpc>
              <a:spcBef>
                <a:spcPts val="0"/>
              </a:spcBef>
              <a:spcAft>
                <a:spcPts val="0"/>
              </a:spcAft>
              <a:buClr>
                <a:schemeClr val="dk1"/>
              </a:buClr>
              <a:buSzPts val="1200"/>
              <a:buFont typeface="Calibri"/>
              <a:buNone/>
            </a:pPr>
            <a:endParaRPr lang="en-AU" dirty="0" smtClean="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46" name="Google Shape;14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https://rxthewod.com/wp-content/uploads/2013/07/tngre.jpg</a:t>
            </a:r>
          </a:p>
          <a:p>
            <a:pPr marL="0" lvl="0" indent="0" algn="l" rtl="0">
              <a:lnSpc>
                <a:spcPct val="100000"/>
              </a:lnSpc>
              <a:spcBef>
                <a:spcPts val="0"/>
              </a:spcBef>
              <a:spcAft>
                <a:spcPts val="0"/>
              </a:spcAft>
              <a:buSzPts val="1400"/>
              <a:buNone/>
            </a:pPr>
            <a:endParaRPr dirty="0"/>
          </a:p>
        </p:txBody>
      </p:sp>
      <p:sp>
        <p:nvSpPr>
          <p:cNvPr id="164" name="Google Shape;16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https://images.pexels.com/photos/1170184/pexels-photo-1170184.jpeg?cs=srgb&amp;dl=backpack-commute-commuters-locomotive-1170184.jpg&amp;fm=jpg</a:t>
            </a:r>
          </a:p>
          <a:p>
            <a:pPr marL="0" lvl="0" indent="0" algn="l" rtl="0">
              <a:lnSpc>
                <a:spcPct val="100000"/>
              </a:lnSpc>
              <a:spcBef>
                <a:spcPts val="0"/>
              </a:spcBef>
              <a:spcAft>
                <a:spcPts val="0"/>
              </a:spcAft>
              <a:buSzPts val="1400"/>
              <a:buNone/>
            </a:pPr>
            <a:endParaRPr dirty="0"/>
          </a:p>
        </p:txBody>
      </p:sp>
      <p:sp>
        <p:nvSpPr>
          <p:cNvPr id="182" name="Google Shape;18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Question or Interrogative</a:t>
            </a: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dirty="0" smtClean="0"/>
              <a:t>https://i.stack.imgur.com/uYutg.jpg</a:t>
            </a:r>
            <a:endParaRPr dirty="0"/>
          </a:p>
        </p:txBody>
      </p:sp>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a:spLocks noGrp="1"/>
          </p:cNvSpPr>
          <p:nvPr>
            <p:ph type="pic" idx="2"/>
          </p:nvPr>
        </p:nvSpPr>
        <p:spPr>
          <a:xfrm>
            <a:off x="5183188" y="987425"/>
            <a:ext cx="6172200" cy="4873625"/>
          </a:xfrm>
          <a:prstGeom prst="rect">
            <a:avLst/>
          </a:prstGeom>
          <a:noFill/>
          <a:ln>
            <a:noFill/>
          </a:ln>
        </p:spPr>
      </p:sp>
      <p:sp>
        <p:nvSpPr>
          <p:cNvPr id="70" name="Google Shape;70;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6"/>
        <p:cNvGrpSpPr/>
        <p:nvPr/>
      </p:nvGrpSpPr>
      <p:grpSpPr>
        <a:xfrm>
          <a:off x="0" y="0"/>
          <a:ext cx="0" cy="0"/>
          <a:chOff x="0" y="0"/>
          <a:chExt cx="0" cy="0"/>
        </a:xfrm>
      </p:grpSpPr>
      <p:sp>
        <p:nvSpPr>
          <p:cNvPr id="87" name="Google Shape;87;p3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AU" b="1"/>
              <a:t>Year: 1</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Term: 2</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Objective: </a:t>
            </a:r>
            <a:r>
              <a:rPr lang="en-AU"/>
              <a:t>Develop questions given a picture of text material- who, what, where, when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Author: Tara Noble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Hinge Point Question</a:t>
            </a:r>
            <a:endParaRPr sz="1400" b="0" i="0" u="none" strike="noStrike" cap="none">
              <a:solidFill>
                <a:srgbClr val="000000"/>
              </a:solidFill>
              <a:latin typeface="Arial"/>
              <a:ea typeface="Arial"/>
              <a:cs typeface="Arial"/>
              <a:sym typeface="Arial"/>
            </a:endParaRPr>
          </a:p>
        </p:txBody>
      </p:sp>
      <p:sp>
        <p:nvSpPr>
          <p:cNvPr id="239" name="Google Shape;239;p13"/>
          <p:cNvSpPr txBox="1"/>
          <p:nvPr/>
        </p:nvSpPr>
        <p:spPr>
          <a:xfrm>
            <a:off x="10203336" y="917628"/>
            <a:ext cx="1988664" cy="116951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it/ isn’t it a an example of a question sentence?</a:t>
            </a:r>
            <a:endParaRPr sz="1400" b="0" i="0" u="none" strike="noStrike" cap="none">
              <a:solidFill>
                <a:schemeClr val="dk1"/>
              </a:solidFill>
              <a:latin typeface="Century Gothic"/>
              <a:ea typeface="Century Gothic"/>
              <a:cs typeface="Century Gothic"/>
              <a:sym typeface="Century Gothic"/>
            </a:endParaRPr>
          </a:p>
        </p:txBody>
      </p:sp>
      <p:pic>
        <p:nvPicPr>
          <p:cNvPr id="240" name="Google Shape;240;p13" descr="Logo, icon&#10;&#10;Description automatically generated"/>
          <p:cNvPicPr preferRelativeResize="0"/>
          <p:nvPr/>
        </p:nvPicPr>
        <p:blipFill rotWithShape="1">
          <a:blip r:embed="rId3">
            <a:alphaModFix/>
          </a:blip>
          <a:srcRect/>
          <a:stretch/>
        </p:blipFill>
        <p:spPr>
          <a:xfrm>
            <a:off x="7744772" y="204651"/>
            <a:ext cx="674078" cy="674078"/>
          </a:xfrm>
          <a:prstGeom prst="rect">
            <a:avLst/>
          </a:prstGeom>
          <a:noFill/>
          <a:ln>
            <a:noFill/>
          </a:ln>
        </p:spPr>
      </p:pic>
      <p:pic>
        <p:nvPicPr>
          <p:cNvPr id="241" name="Google Shape;241;p13" descr="Icon&#10;&#10;Description automatically generated"/>
          <p:cNvPicPr preferRelativeResize="0"/>
          <p:nvPr/>
        </p:nvPicPr>
        <p:blipFill rotWithShape="1">
          <a:blip r:embed="rId4">
            <a:alphaModFix/>
          </a:blip>
          <a:srcRect/>
          <a:stretch/>
        </p:blipFill>
        <p:spPr>
          <a:xfrm>
            <a:off x="8418850" y="204651"/>
            <a:ext cx="674078" cy="674078"/>
          </a:xfrm>
          <a:prstGeom prst="rect">
            <a:avLst/>
          </a:prstGeom>
          <a:noFill/>
          <a:ln>
            <a:noFill/>
          </a:ln>
        </p:spPr>
      </p:pic>
      <p:pic>
        <p:nvPicPr>
          <p:cNvPr id="242" name="Google Shape;242;p13" descr="Icon&#10;&#10;Description automatically generated"/>
          <p:cNvPicPr preferRelativeResize="0"/>
          <p:nvPr/>
        </p:nvPicPr>
        <p:blipFill rotWithShape="1">
          <a:blip r:embed="rId5">
            <a:alphaModFix/>
          </a:blip>
          <a:srcRect/>
          <a:stretch/>
        </p:blipFill>
        <p:spPr>
          <a:xfrm>
            <a:off x="7744772" y="878729"/>
            <a:ext cx="674078" cy="674078"/>
          </a:xfrm>
          <a:prstGeom prst="rect">
            <a:avLst/>
          </a:prstGeom>
          <a:noFill/>
          <a:ln>
            <a:noFill/>
          </a:ln>
        </p:spPr>
      </p:pic>
      <p:pic>
        <p:nvPicPr>
          <p:cNvPr id="243" name="Google Shape;243;p13" descr="Icon&#10;&#10;Description automatically generated"/>
          <p:cNvPicPr preferRelativeResize="0"/>
          <p:nvPr/>
        </p:nvPicPr>
        <p:blipFill rotWithShape="1">
          <a:blip r:embed="rId6">
            <a:alphaModFix/>
          </a:blip>
          <a:srcRect/>
          <a:stretch/>
        </p:blipFill>
        <p:spPr>
          <a:xfrm>
            <a:off x="8418850" y="864619"/>
            <a:ext cx="674078" cy="674078"/>
          </a:xfrm>
          <a:prstGeom prst="rect">
            <a:avLst/>
          </a:prstGeom>
          <a:noFill/>
          <a:ln>
            <a:noFill/>
          </a:ln>
        </p:spPr>
      </p:pic>
      <p:pic>
        <p:nvPicPr>
          <p:cNvPr id="244" name="Google Shape;244;p13"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245" name="Google Shape;245;p13"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246" name="Google Shape;246;p13"/>
          <p:cNvSpPr txBox="1">
            <a:spLocks noGrp="1"/>
          </p:cNvSpPr>
          <p:nvPr>
            <p:ph type="body" idx="1"/>
          </p:nvPr>
        </p:nvSpPr>
        <p:spPr>
          <a:xfrm>
            <a:off x="191899" y="926761"/>
            <a:ext cx="9941146" cy="5726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a:latin typeface="Century Gothic"/>
                <a:ea typeface="Century Gothic"/>
                <a:cs typeface="Century Gothic"/>
                <a:sym typeface="Century Gothic"/>
              </a:rPr>
              <a:t>What sentences are questions? </a:t>
            </a:r>
            <a:endParaRPr>
              <a:latin typeface="Century Gothic"/>
              <a:ea typeface="Century Gothic"/>
              <a:cs typeface="Century Gothic"/>
              <a:sym typeface="Century Gothic"/>
            </a:endParaRPr>
          </a:p>
          <a:p>
            <a:pPr marL="228600" lvl="0" indent="-50800" algn="l" rtl="0">
              <a:lnSpc>
                <a:spcPct val="90000"/>
              </a:lnSpc>
              <a:spcBef>
                <a:spcPts val="1000"/>
              </a:spcBef>
              <a:spcAft>
                <a:spcPts val="0"/>
              </a:spcAft>
              <a:buClr>
                <a:schemeClr val="dk1"/>
              </a:buClr>
              <a:buSzPts val="2800"/>
              <a:buNone/>
            </a:pPr>
            <a:endParaRPr>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When will they arrive ?</a:t>
            </a:r>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When I finish my dinner, I will get ice-cream.</a:t>
            </a:r>
            <a:endParaRPr sz="240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What is the girl wearing?</a:t>
            </a:r>
            <a:endParaRPr sz="240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a:t>What a clever boy!</a:t>
            </a:r>
            <a:endParaRPr b="1">
              <a:latin typeface="Arial Rounded"/>
              <a:ea typeface="Arial Rounded"/>
              <a:cs typeface="Arial Rounded"/>
              <a:sym typeface="Arial Rounded"/>
            </a:endParaRPr>
          </a:p>
        </p:txBody>
      </p:sp>
      <p:pic>
        <p:nvPicPr>
          <p:cNvPr id="247" name="Google Shape;247;p13" descr="https://cdn3.vectorstock.com/i/1000x1000/77/52/yes-tick-icon-vector-22957752.jpg"/>
          <p:cNvPicPr preferRelativeResize="0"/>
          <p:nvPr/>
        </p:nvPicPr>
        <p:blipFill rotWithShape="1">
          <a:blip r:embed="rId9">
            <a:alphaModFix/>
          </a:blip>
          <a:srcRect b="10582"/>
          <a:stretch/>
        </p:blipFill>
        <p:spPr>
          <a:xfrm>
            <a:off x="6258467" y="2032777"/>
            <a:ext cx="395901" cy="293470"/>
          </a:xfrm>
          <a:prstGeom prst="rect">
            <a:avLst/>
          </a:prstGeom>
          <a:noFill/>
          <a:ln>
            <a:noFill/>
          </a:ln>
        </p:spPr>
      </p:pic>
      <p:pic>
        <p:nvPicPr>
          <p:cNvPr id="248" name="Google Shape;248;p13" descr="See the source image"/>
          <p:cNvPicPr preferRelativeResize="0"/>
          <p:nvPr/>
        </p:nvPicPr>
        <p:blipFill rotWithShape="1">
          <a:blip r:embed="rId10">
            <a:alphaModFix/>
          </a:blip>
          <a:srcRect l="50750"/>
          <a:stretch/>
        </p:blipFill>
        <p:spPr>
          <a:xfrm>
            <a:off x="7203879" y="2469879"/>
            <a:ext cx="350327" cy="320689"/>
          </a:xfrm>
          <a:prstGeom prst="rect">
            <a:avLst/>
          </a:prstGeom>
          <a:noFill/>
          <a:ln>
            <a:noFill/>
          </a:ln>
        </p:spPr>
      </p:pic>
      <p:pic>
        <p:nvPicPr>
          <p:cNvPr id="249" name="Google Shape;249;p13" descr="https://cdn3.vectorstock.com/i/1000x1000/77/52/yes-tick-icon-vector-22957752.jpg"/>
          <p:cNvPicPr preferRelativeResize="0"/>
          <p:nvPr/>
        </p:nvPicPr>
        <p:blipFill rotWithShape="1">
          <a:blip r:embed="rId9">
            <a:alphaModFix/>
          </a:blip>
          <a:srcRect b="10582"/>
          <a:stretch/>
        </p:blipFill>
        <p:spPr>
          <a:xfrm>
            <a:off x="4814651" y="2907151"/>
            <a:ext cx="395901" cy="293470"/>
          </a:xfrm>
          <a:prstGeom prst="rect">
            <a:avLst/>
          </a:prstGeom>
          <a:noFill/>
          <a:ln>
            <a:noFill/>
          </a:ln>
        </p:spPr>
      </p:pic>
      <p:pic>
        <p:nvPicPr>
          <p:cNvPr id="250" name="Google Shape;250;p13" descr="See the source image"/>
          <p:cNvPicPr preferRelativeResize="0"/>
          <p:nvPr/>
        </p:nvPicPr>
        <p:blipFill rotWithShape="1">
          <a:blip r:embed="rId10">
            <a:alphaModFix/>
          </a:blip>
          <a:srcRect l="50750"/>
          <a:stretch/>
        </p:blipFill>
        <p:spPr>
          <a:xfrm>
            <a:off x="4920543" y="3336691"/>
            <a:ext cx="350327" cy="320689"/>
          </a:xfrm>
          <a:prstGeom prst="rect">
            <a:avLst/>
          </a:prstGeom>
          <a:noFill/>
          <a:ln>
            <a:noFill/>
          </a:ln>
        </p:spPr>
      </p:pic>
      <p:sp>
        <p:nvSpPr>
          <p:cNvPr id="251" name="Google Shape;251;p13"/>
          <p:cNvSpPr txBox="1"/>
          <p:nvPr/>
        </p:nvSpPr>
        <p:spPr>
          <a:xfrm>
            <a:off x="234464" y="5271290"/>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58" name="Google Shape;258;p14"/>
          <p:cNvSpPr txBox="1"/>
          <p:nvPr/>
        </p:nvSpPr>
        <p:spPr>
          <a:xfrm>
            <a:off x="0" y="-1"/>
            <a:ext cx="3600450" cy="64633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re-explanation</a:t>
            </a:r>
            <a:endParaRPr sz="1800" b="1" i="0" u="none" strike="noStrike" cap="none">
              <a:solidFill>
                <a:schemeClr val="lt1"/>
              </a:solidFill>
              <a:latin typeface="Century Gothic"/>
              <a:ea typeface="Century Gothic"/>
              <a:cs typeface="Century Gothic"/>
              <a:sym typeface="Century Gothic"/>
            </a:endParaRPr>
          </a:p>
        </p:txBody>
      </p:sp>
      <p:sp>
        <p:nvSpPr>
          <p:cNvPr id="259" name="Google Shape;259;p14"/>
          <p:cNvSpPr txBox="1"/>
          <p:nvPr/>
        </p:nvSpPr>
        <p:spPr>
          <a:xfrm>
            <a:off x="10221800" y="1027753"/>
            <a:ext cx="1988664" cy="280076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AU" sz="1800" b="0" i="0" u="none" strike="noStrike" cap="none">
                <a:solidFill>
                  <a:schemeClr val="dk1"/>
                </a:solidFill>
                <a:latin typeface="Century Gothic"/>
                <a:ea typeface="Century Gothic"/>
                <a:cs typeface="Century Gothic"/>
                <a:sym typeface="Century Gothic"/>
              </a:rPr>
              <a:t>What type of sentence is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AU" sz="1800" b="0" i="0" u="none" strike="noStrike" cap="none">
                <a:solidFill>
                  <a:schemeClr val="dk1"/>
                </a:solidFill>
                <a:latin typeface="Century Gothic"/>
                <a:ea typeface="Century Gothic"/>
                <a:cs typeface="Century Gothic"/>
                <a:sym typeface="Century Gothic"/>
              </a:rPr>
              <a:t>How do you know?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AU" sz="1800" b="0" i="0" u="none" strike="noStrike" cap="none">
                <a:solidFill>
                  <a:schemeClr val="dk1"/>
                </a:solidFill>
                <a:latin typeface="Century Gothic"/>
                <a:ea typeface="Century Gothic"/>
                <a:cs typeface="Century Gothic"/>
                <a:sym typeface="Century Gothic"/>
              </a:rPr>
              <a:t>What punctuation would you add?</a:t>
            </a:r>
            <a:endParaRPr sz="1800" b="0" i="0" u="none" strike="noStrike" cap="none">
              <a:solidFill>
                <a:schemeClr val="dk1"/>
              </a:solidFill>
              <a:latin typeface="Century Gothic"/>
              <a:ea typeface="Century Gothic"/>
              <a:cs typeface="Century Gothic"/>
              <a:sym typeface="Century Gothic"/>
            </a:endParaRPr>
          </a:p>
        </p:txBody>
      </p:sp>
      <p:pic>
        <p:nvPicPr>
          <p:cNvPr id="260" name="Google Shape;260;p14"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61" name="Google Shape;261;p14"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262" name="Google Shape;262;p14"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263" name="Google Shape;263;p14"/>
          <p:cNvSpPr txBox="1"/>
          <p:nvPr/>
        </p:nvSpPr>
        <p:spPr>
          <a:xfrm>
            <a:off x="4861990" y="3990340"/>
            <a:ext cx="166309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a:solidFill>
                  <a:srgbClr val="FF0000"/>
                </a:solidFill>
                <a:latin typeface="Century Gothic"/>
                <a:ea typeface="Century Gothic"/>
                <a:cs typeface="Century Gothic"/>
                <a:sym typeface="Century Gothic"/>
              </a:rPr>
              <a:t>Who</a:t>
            </a:r>
            <a:r>
              <a:rPr lang="en-AU" sz="24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None/>
            </a:pPr>
            <a:r>
              <a:rPr lang="en-AU" sz="2400" b="1" i="0" u="none" strike="noStrike" cap="none">
                <a:solidFill>
                  <a:srgbClr val="00B050"/>
                </a:solidFill>
                <a:latin typeface="Century Gothic"/>
                <a:ea typeface="Century Gothic"/>
                <a:cs typeface="Century Gothic"/>
                <a:sym typeface="Century Gothic"/>
              </a:rPr>
              <a:t>What</a:t>
            </a:r>
            <a:r>
              <a:rPr lang="en-AU" sz="24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None/>
            </a:pPr>
            <a:r>
              <a:rPr lang="en-AU" sz="2400" b="1" i="0" u="none" strike="noStrike" cap="none">
                <a:solidFill>
                  <a:srgbClr val="0070C0"/>
                </a:solidFill>
                <a:latin typeface="Century Gothic"/>
                <a:ea typeface="Century Gothic"/>
                <a:cs typeface="Century Gothic"/>
                <a:sym typeface="Century Gothic"/>
              </a:rPr>
              <a:t>When</a:t>
            </a:r>
            <a:r>
              <a:rPr lang="en-AU" sz="2400" b="0" i="0" u="none" strike="noStrike" cap="none">
                <a:solidFill>
                  <a:srgbClr val="000000"/>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None/>
            </a:pPr>
            <a:r>
              <a:rPr lang="en-AU" sz="2400" b="1" i="0" u="none" strike="noStrike" cap="none">
                <a:solidFill>
                  <a:srgbClr val="7030A0"/>
                </a:solidFill>
                <a:latin typeface="Century Gothic"/>
                <a:ea typeface="Century Gothic"/>
                <a:cs typeface="Century Gothic"/>
                <a:sym typeface="Century Gothic"/>
              </a:rPr>
              <a:t>Where</a:t>
            </a:r>
            <a:r>
              <a:rPr lang="en-AU" sz="2400" b="0" i="0" u="none" strike="noStrike" cap="none">
                <a:solidFill>
                  <a:srgbClr val="000000"/>
                </a:solidFill>
                <a:latin typeface="Century Gothic"/>
                <a:ea typeface="Century Gothic"/>
                <a:cs typeface="Century Gothic"/>
                <a:sym typeface="Century Gothic"/>
              </a:rPr>
              <a:t>… </a:t>
            </a:r>
            <a:endParaRPr/>
          </a:p>
        </p:txBody>
      </p:sp>
      <p:sp>
        <p:nvSpPr>
          <p:cNvPr id="264" name="Google Shape;264;p14"/>
          <p:cNvSpPr txBox="1"/>
          <p:nvPr/>
        </p:nvSpPr>
        <p:spPr>
          <a:xfrm>
            <a:off x="5956101" y="3990201"/>
            <a:ext cx="611453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a:latin typeface="Century Gothic"/>
                <a:ea typeface="Century Gothic"/>
                <a:cs typeface="Century Gothic"/>
                <a:sym typeface="Century Gothic"/>
              </a:rPr>
              <a:t>h</a:t>
            </a:r>
            <a:r>
              <a:rPr lang="en-AU" sz="2400" b="0" i="0" u="none" strike="noStrike" cap="none">
                <a:solidFill>
                  <a:srgbClr val="000000"/>
                </a:solidFill>
                <a:latin typeface="Century Gothic"/>
                <a:ea typeface="Century Gothic"/>
                <a:cs typeface="Century Gothic"/>
                <a:sym typeface="Century Gothic"/>
              </a:rPr>
              <a:t>as eaten the most hotdogs?</a:t>
            </a:r>
            <a:endParaRPr/>
          </a:p>
        </p:txBody>
      </p:sp>
      <p:sp>
        <p:nvSpPr>
          <p:cNvPr id="265" name="Google Shape;265;p14"/>
          <p:cNvSpPr txBox="1"/>
          <p:nvPr/>
        </p:nvSpPr>
        <p:spPr>
          <a:xfrm>
            <a:off x="5990898" y="4336420"/>
            <a:ext cx="611453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a:latin typeface="Century Gothic"/>
                <a:ea typeface="Century Gothic"/>
                <a:cs typeface="Century Gothic"/>
                <a:sym typeface="Century Gothic"/>
              </a:rPr>
              <a:t>i</a:t>
            </a:r>
            <a:r>
              <a:rPr lang="en-AU" sz="2400" b="0" i="0" u="none" strike="noStrike" cap="none">
                <a:solidFill>
                  <a:srgbClr val="000000"/>
                </a:solidFill>
                <a:latin typeface="Century Gothic"/>
                <a:ea typeface="Century Gothic"/>
                <a:cs typeface="Century Gothic"/>
                <a:sym typeface="Century Gothic"/>
              </a:rPr>
              <a:t>s happening?</a:t>
            </a:r>
            <a:endParaRPr/>
          </a:p>
        </p:txBody>
      </p:sp>
      <p:sp>
        <p:nvSpPr>
          <p:cNvPr id="266" name="Google Shape;266;p14"/>
          <p:cNvSpPr txBox="1"/>
          <p:nvPr/>
        </p:nvSpPr>
        <p:spPr>
          <a:xfrm>
            <a:off x="6077461" y="4728933"/>
            <a:ext cx="611453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a:latin typeface="Century Gothic"/>
                <a:ea typeface="Century Gothic"/>
                <a:cs typeface="Century Gothic"/>
                <a:sym typeface="Century Gothic"/>
              </a:rPr>
              <a:t>w</a:t>
            </a:r>
            <a:r>
              <a:rPr lang="en-AU" sz="2400" b="0" i="0" u="none" strike="noStrike" cap="none">
                <a:solidFill>
                  <a:srgbClr val="000000"/>
                </a:solidFill>
                <a:latin typeface="Century Gothic"/>
                <a:ea typeface="Century Gothic"/>
                <a:cs typeface="Century Gothic"/>
                <a:sym typeface="Century Gothic"/>
              </a:rPr>
              <a:t>ill the time be up?</a:t>
            </a:r>
            <a:endParaRPr/>
          </a:p>
        </p:txBody>
      </p:sp>
      <p:sp>
        <p:nvSpPr>
          <p:cNvPr id="267" name="Google Shape;267;p14"/>
          <p:cNvSpPr txBox="1"/>
          <p:nvPr/>
        </p:nvSpPr>
        <p:spPr>
          <a:xfrm>
            <a:off x="6163723" y="5117389"/>
            <a:ext cx="611453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a:latin typeface="Century Gothic"/>
                <a:ea typeface="Century Gothic"/>
                <a:cs typeface="Century Gothic"/>
                <a:sym typeface="Century Gothic"/>
              </a:rPr>
              <a:t>i</a:t>
            </a:r>
            <a:r>
              <a:rPr lang="en-AU" sz="2400" b="0" i="0" u="none" strike="noStrike" cap="none">
                <a:solidFill>
                  <a:srgbClr val="000000"/>
                </a:solidFill>
                <a:latin typeface="Century Gothic"/>
                <a:ea typeface="Century Gothic"/>
                <a:cs typeface="Century Gothic"/>
                <a:sym typeface="Century Gothic"/>
              </a:rPr>
              <a:t>s this contest happening?</a:t>
            </a:r>
            <a:endParaRPr/>
          </a:p>
        </p:txBody>
      </p:sp>
      <p:sp>
        <p:nvSpPr>
          <p:cNvPr id="268" name="Google Shape;268;p14"/>
          <p:cNvSpPr txBox="1"/>
          <p:nvPr/>
        </p:nvSpPr>
        <p:spPr>
          <a:xfrm>
            <a:off x="154907" y="766354"/>
            <a:ext cx="8883092" cy="1606442"/>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p:txBody>
      </p:sp>
      <p:sp>
        <p:nvSpPr>
          <p:cNvPr id="269" name="Google Shape;269;p14"/>
          <p:cNvSpPr/>
          <p:nvPr/>
        </p:nvSpPr>
        <p:spPr>
          <a:xfrm>
            <a:off x="259934" y="2713489"/>
            <a:ext cx="5836066"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000" b="0" i="0" u="none" strike="noStrike" cap="none">
                <a:solidFill>
                  <a:schemeClr val="dk1"/>
                </a:solidFill>
                <a:latin typeface="Century Gothic"/>
                <a:ea typeface="Century Gothic"/>
                <a:cs typeface="Century Gothic"/>
                <a:sym typeface="Century Gothic"/>
              </a:rPr>
              <a:t>We can make questions based on pictures.</a:t>
            </a:r>
            <a:endParaRPr sz="2000" b="0" i="0" u="none" strike="noStrike" cap="none">
              <a:solidFill>
                <a:schemeClr val="dk1"/>
              </a:solidFill>
              <a:latin typeface="Century Gothic"/>
              <a:ea typeface="Century Gothic"/>
              <a:cs typeface="Century Gothic"/>
              <a:sym typeface="Century Gothic"/>
            </a:endParaRPr>
          </a:p>
        </p:txBody>
      </p:sp>
      <p:pic>
        <p:nvPicPr>
          <p:cNvPr id="270" name="Google Shape;270;p14"/>
          <p:cNvPicPr preferRelativeResize="0"/>
          <p:nvPr/>
        </p:nvPicPr>
        <p:blipFill rotWithShape="1">
          <a:blip r:embed="rId6">
            <a:alphaModFix/>
          </a:blip>
          <a:srcRect/>
          <a:stretch/>
        </p:blipFill>
        <p:spPr>
          <a:xfrm>
            <a:off x="1" y="3402983"/>
            <a:ext cx="4861990" cy="3234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I do</a:t>
            </a:r>
            <a:endParaRPr sz="1400" b="0" i="0" u="none" strike="noStrike" cap="none">
              <a:solidFill>
                <a:srgbClr val="000000"/>
              </a:solidFill>
              <a:latin typeface="Arial"/>
              <a:ea typeface="Arial"/>
              <a:cs typeface="Arial"/>
              <a:sym typeface="Arial"/>
            </a:endParaRPr>
          </a:p>
        </p:txBody>
      </p:sp>
      <p:sp>
        <p:nvSpPr>
          <p:cNvPr id="277" name="Google Shape;277;p15"/>
          <p:cNvSpPr/>
          <p:nvPr/>
        </p:nvSpPr>
        <p:spPr>
          <a:xfrm>
            <a:off x="105304" y="563795"/>
            <a:ext cx="6338359" cy="132339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smtClean="0">
                <a:solidFill>
                  <a:schemeClr val="dk1"/>
                </a:solidFill>
                <a:latin typeface="Century Gothic"/>
                <a:ea typeface="Century Gothic"/>
                <a:cs typeface="Century Gothic"/>
                <a:sym typeface="Century Gothic"/>
              </a:rPr>
              <a:t>Think about the purpose of who, what, when, where questions,</a:t>
            </a:r>
            <a:endParaRPr dirty="0" smtClean="0"/>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smtClean="0">
                <a:solidFill>
                  <a:schemeClr val="dk1"/>
                </a:solidFill>
                <a:latin typeface="Century Gothic"/>
                <a:ea typeface="Century Gothic"/>
                <a:cs typeface="Century Gothic"/>
                <a:sym typeface="Century Gothic"/>
              </a:rPr>
              <a:t>Write </a:t>
            </a:r>
            <a:r>
              <a:rPr lang="en-AU" sz="2000" b="0" i="0" u="none" strike="noStrike" cap="none" dirty="0">
                <a:solidFill>
                  <a:schemeClr val="dk1"/>
                </a:solidFill>
                <a:latin typeface="Century Gothic"/>
                <a:ea typeface="Century Gothic"/>
                <a:cs typeface="Century Gothic"/>
                <a:sym typeface="Century Gothic"/>
              </a:rPr>
              <a:t>a question based on the picture.</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a:solidFill>
                  <a:schemeClr val="dk1"/>
                </a:solidFill>
                <a:latin typeface="Century Gothic"/>
                <a:ea typeface="Century Gothic"/>
                <a:cs typeface="Century Gothic"/>
                <a:sym typeface="Century Gothic"/>
              </a:rPr>
              <a:t>End each sentence with a question mark.</a:t>
            </a:r>
            <a:endParaRPr sz="2000" b="0" i="0" u="none" strike="noStrike" cap="none" dirty="0">
              <a:solidFill>
                <a:schemeClr val="dk1"/>
              </a:solidFill>
              <a:latin typeface="Century Gothic"/>
              <a:ea typeface="Century Gothic"/>
              <a:cs typeface="Century Gothic"/>
              <a:sym typeface="Century Gothic"/>
            </a:endParaRPr>
          </a:p>
        </p:txBody>
      </p:sp>
      <p:sp>
        <p:nvSpPr>
          <p:cNvPr id="278" name="Google Shape;278;p15"/>
          <p:cNvSpPr txBox="1"/>
          <p:nvPr/>
        </p:nvSpPr>
        <p:spPr>
          <a:xfrm>
            <a:off x="10012624" y="1013904"/>
            <a:ext cx="1988664"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AU" sz="1400" b="0" i="0" u="none" strike="noStrike" cap="none">
                <a:solidFill>
                  <a:schemeClr val="dk1"/>
                </a:solidFill>
                <a:latin typeface="Century Gothic"/>
                <a:ea typeface="Century Gothic"/>
                <a:cs typeface="Century Gothic"/>
                <a:sym typeface="Century Gothic"/>
              </a:rPr>
              <a:t>How do you know it’s a statement /question/command/exclamation?</a:t>
            </a:r>
            <a:endParaRPr sz="1400" b="1" i="0" u="none" strike="noStrike" cap="none">
              <a:solidFill>
                <a:schemeClr val="dk1"/>
              </a:solidFill>
              <a:latin typeface="Century Gothic"/>
              <a:ea typeface="Century Gothic"/>
              <a:cs typeface="Century Gothic"/>
              <a:sym typeface="Century Gothic"/>
            </a:endParaRPr>
          </a:p>
        </p:txBody>
      </p:sp>
      <p:pic>
        <p:nvPicPr>
          <p:cNvPr id="279" name="Google Shape;279;p15"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80" name="Google Shape;280;p15"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281" name="Google Shape;281;p15"/>
          <p:cNvSpPr txBox="1">
            <a:spLocks noGrp="1"/>
          </p:cNvSpPr>
          <p:nvPr>
            <p:ph type="body" idx="1"/>
          </p:nvPr>
        </p:nvSpPr>
        <p:spPr>
          <a:xfrm>
            <a:off x="345029" y="2238693"/>
            <a:ext cx="4431252"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AU" sz="2900" b="1" dirty="0"/>
              <a:t>Who… (people or animals)</a:t>
            </a:r>
            <a:endParaRPr sz="2900" dirty="0"/>
          </a:p>
          <a:p>
            <a:pPr marL="0" lvl="0" indent="0" algn="l" rtl="0">
              <a:lnSpc>
                <a:spcPct val="90000"/>
              </a:lnSpc>
              <a:spcBef>
                <a:spcPts val="1000"/>
              </a:spcBef>
              <a:spcAft>
                <a:spcPts val="0"/>
              </a:spcAft>
              <a:buClr>
                <a:schemeClr val="dk1"/>
              </a:buClr>
              <a:buSzPct val="100000"/>
              <a:buNone/>
            </a:pPr>
            <a:r>
              <a:rPr lang="en-AU" sz="2900" dirty="0"/>
              <a:t>Who is in this picture?</a:t>
            </a:r>
            <a:endParaRPr dirty="0"/>
          </a:p>
          <a:p>
            <a:pPr marL="0" lvl="0" indent="0" algn="l" rtl="0">
              <a:lnSpc>
                <a:spcPct val="90000"/>
              </a:lnSpc>
              <a:spcBef>
                <a:spcPts val="1000"/>
              </a:spcBef>
              <a:spcAft>
                <a:spcPts val="0"/>
              </a:spcAft>
              <a:buClr>
                <a:schemeClr val="dk1"/>
              </a:buClr>
              <a:buSzPct val="100000"/>
              <a:buNone/>
            </a:pPr>
            <a:endParaRPr sz="2900" dirty="0"/>
          </a:p>
          <a:p>
            <a:pPr marL="0" lvl="0" indent="0" algn="l" rtl="0">
              <a:lnSpc>
                <a:spcPct val="90000"/>
              </a:lnSpc>
              <a:spcBef>
                <a:spcPts val="1000"/>
              </a:spcBef>
              <a:spcAft>
                <a:spcPts val="0"/>
              </a:spcAft>
              <a:buClr>
                <a:schemeClr val="dk1"/>
              </a:buClr>
              <a:buSzPct val="100000"/>
              <a:buNone/>
            </a:pPr>
            <a:r>
              <a:rPr lang="en-AU" sz="2900" b="1" dirty="0"/>
              <a:t>What… (details or actions)</a:t>
            </a:r>
            <a:endParaRPr sz="2900" dirty="0"/>
          </a:p>
          <a:p>
            <a:pPr marL="0" lvl="0" indent="0" algn="l" rtl="0">
              <a:lnSpc>
                <a:spcPct val="90000"/>
              </a:lnSpc>
              <a:spcBef>
                <a:spcPts val="1000"/>
              </a:spcBef>
              <a:spcAft>
                <a:spcPts val="0"/>
              </a:spcAft>
              <a:buClr>
                <a:schemeClr val="dk1"/>
              </a:buClr>
              <a:buSzPct val="100000"/>
              <a:buNone/>
            </a:pPr>
            <a:r>
              <a:rPr lang="en-AU" sz="2900" dirty="0"/>
              <a:t>What has happened?</a:t>
            </a:r>
            <a:endParaRPr dirty="0"/>
          </a:p>
          <a:p>
            <a:pPr marL="0" lvl="0" indent="0" algn="l" rtl="0">
              <a:lnSpc>
                <a:spcPct val="90000"/>
              </a:lnSpc>
              <a:spcBef>
                <a:spcPts val="1000"/>
              </a:spcBef>
              <a:spcAft>
                <a:spcPts val="0"/>
              </a:spcAft>
              <a:buClr>
                <a:schemeClr val="dk1"/>
              </a:buClr>
              <a:buSzPct val="100000"/>
              <a:buNone/>
            </a:pPr>
            <a:endParaRPr sz="2900" dirty="0"/>
          </a:p>
          <a:p>
            <a:pPr marL="0" lvl="0" indent="0" algn="l" rtl="0">
              <a:lnSpc>
                <a:spcPct val="90000"/>
              </a:lnSpc>
              <a:spcBef>
                <a:spcPts val="1000"/>
              </a:spcBef>
              <a:spcAft>
                <a:spcPts val="0"/>
              </a:spcAft>
              <a:buClr>
                <a:schemeClr val="dk1"/>
              </a:buClr>
              <a:buSzPct val="100000"/>
              <a:buNone/>
            </a:pPr>
            <a:r>
              <a:rPr lang="en-AU" sz="2900" b="1" dirty="0"/>
              <a:t>When… (time)</a:t>
            </a:r>
            <a:endParaRPr sz="2900" b="1" dirty="0"/>
          </a:p>
          <a:p>
            <a:pPr marL="0" lvl="0" indent="0" algn="l" rtl="0">
              <a:lnSpc>
                <a:spcPct val="90000"/>
              </a:lnSpc>
              <a:spcBef>
                <a:spcPts val="1000"/>
              </a:spcBef>
              <a:spcAft>
                <a:spcPts val="0"/>
              </a:spcAft>
              <a:buClr>
                <a:schemeClr val="dk1"/>
              </a:buClr>
              <a:buSzPct val="100000"/>
              <a:buNone/>
            </a:pPr>
            <a:r>
              <a:rPr lang="en-AU" sz="2900" dirty="0"/>
              <a:t>When would it be a good day to fly a kite?</a:t>
            </a:r>
            <a:endParaRPr dirty="0"/>
          </a:p>
          <a:p>
            <a:pPr marL="0" lvl="0" indent="0" algn="l" rtl="0">
              <a:lnSpc>
                <a:spcPct val="90000"/>
              </a:lnSpc>
              <a:spcBef>
                <a:spcPts val="1000"/>
              </a:spcBef>
              <a:spcAft>
                <a:spcPts val="0"/>
              </a:spcAft>
              <a:buClr>
                <a:schemeClr val="dk1"/>
              </a:buClr>
              <a:buSzPct val="100000"/>
              <a:buNone/>
            </a:pPr>
            <a:endParaRPr sz="2900" dirty="0"/>
          </a:p>
          <a:p>
            <a:pPr marL="0" lvl="0" indent="0" algn="l" rtl="0">
              <a:lnSpc>
                <a:spcPct val="90000"/>
              </a:lnSpc>
              <a:spcBef>
                <a:spcPts val="1000"/>
              </a:spcBef>
              <a:spcAft>
                <a:spcPts val="0"/>
              </a:spcAft>
              <a:buClr>
                <a:schemeClr val="dk1"/>
              </a:buClr>
              <a:buSzPct val="100000"/>
              <a:buNone/>
            </a:pPr>
            <a:r>
              <a:rPr lang="en-AU" sz="2900" b="1" dirty="0"/>
              <a:t>Where… (place)</a:t>
            </a:r>
            <a:endParaRPr sz="2900" dirty="0"/>
          </a:p>
          <a:p>
            <a:pPr marL="0" lvl="0" indent="0" algn="l" rtl="0">
              <a:lnSpc>
                <a:spcPct val="90000"/>
              </a:lnSpc>
              <a:spcBef>
                <a:spcPts val="1000"/>
              </a:spcBef>
              <a:spcAft>
                <a:spcPts val="0"/>
              </a:spcAft>
              <a:buClr>
                <a:schemeClr val="dk1"/>
              </a:buClr>
              <a:buSzPct val="100000"/>
              <a:buNone/>
            </a:pPr>
            <a:r>
              <a:rPr lang="en-AU" sz="2900" dirty="0"/>
              <a:t>Where are they?</a:t>
            </a:r>
            <a:endParaRPr dirty="0"/>
          </a:p>
          <a:p>
            <a:pPr marL="0" lvl="0" indent="0" algn="l" rtl="0">
              <a:lnSpc>
                <a:spcPct val="90000"/>
              </a:lnSpc>
              <a:spcBef>
                <a:spcPts val="1000"/>
              </a:spcBef>
              <a:spcAft>
                <a:spcPts val="0"/>
              </a:spcAft>
              <a:buClr>
                <a:schemeClr val="dk1"/>
              </a:buClr>
              <a:buSzPct val="100000"/>
              <a:buNone/>
            </a:pPr>
            <a:endParaRPr b="1" dirty="0"/>
          </a:p>
        </p:txBody>
      </p:sp>
      <p:pic>
        <p:nvPicPr>
          <p:cNvPr id="282" name="Google Shape;282;p15" descr="Icon&#10;&#10;Description automatically generated"/>
          <p:cNvPicPr preferRelativeResize="0"/>
          <p:nvPr/>
        </p:nvPicPr>
        <p:blipFill rotWithShape="1">
          <a:blip r:embed="rId5">
            <a:alphaModFix/>
          </a:blip>
          <a:srcRect/>
          <a:stretch/>
        </p:blipFill>
        <p:spPr>
          <a:xfrm>
            <a:off x="9719969" y="91208"/>
            <a:ext cx="674079" cy="674079"/>
          </a:xfrm>
          <a:prstGeom prst="rect">
            <a:avLst/>
          </a:prstGeom>
          <a:noFill/>
          <a:ln>
            <a:noFill/>
          </a:ln>
        </p:spPr>
      </p:pic>
      <p:pic>
        <p:nvPicPr>
          <p:cNvPr id="2" name="Picture 1" descr="E-Pinoy Kite- | Kite flying in GUimaras Island Philippines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4149" y="2554585"/>
            <a:ext cx="4649441" cy="3719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We do</a:t>
            </a:r>
            <a:endParaRPr sz="1400" b="0" i="0" u="none" strike="noStrike" cap="none">
              <a:solidFill>
                <a:srgbClr val="000000"/>
              </a:solidFill>
              <a:latin typeface="Arial"/>
              <a:ea typeface="Arial"/>
              <a:cs typeface="Arial"/>
              <a:sym typeface="Arial"/>
            </a:endParaRPr>
          </a:p>
        </p:txBody>
      </p:sp>
      <p:pic>
        <p:nvPicPr>
          <p:cNvPr id="289" name="Google Shape;289;p16"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90" name="Google Shape;290;p16"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291" name="Google Shape;291;p16"/>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How do you know it’s a question?</a:t>
            </a:r>
            <a:endParaRPr sz="1400" b="1" i="0" u="none" strike="noStrike" cap="none">
              <a:solidFill>
                <a:schemeClr val="dk1"/>
              </a:solidFill>
              <a:latin typeface="Century Gothic"/>
              <a:ea typeface="Century Gothic"/>
              <a:cs typeface="Century Gothic"/>
              <a:sym typeface="Century Gothic"/>
            </a:endParaRPr>
          </a:p>
        </p:txBody>
      </p:sp>
      <p:pic>
        <p:nvPicPr>
          <p:cNvPr id="292" name="Google Shape;292;p16" descr="Icon&#10;&#10;Description automatically generated"/>
          <p:cNvPicPr preferRelativeResize="0"/>
          <p:nvPr/>
        </p:nvPicPr>
        <p:blipFill rotWithShape="1">
          <a:blip r:embed="rId5">
            <a:alphaModFix/>
          </a:blip>
          <a:srcRect/>
          <a:stretch/>
        </p:blipFill>
        <p:spPr>
          <a:xfrm>
            <a:off x="9700235" y="69145"/>
            <a:ext cx="693813" cy="679158"/>
          </a:xfrm>
          <a:prstGeom prst="rect">
            <a:avLst/>
          </a:prstGeom>
          <a:noFill/>
          <a:ln>
            <a:noFill/>
          </a:ln>
        </p:spPr>
      </p:pic>
      <p:sp>
        <p:nvSpPr>
          <p:cNvPr id="293" name="Google Shape;293;p16"/>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smtClean="0">
                <a:solidFill>
                  <a:schemeClr val="dk1"/>
                </a:solidFill>
                <a:latin typeface="Century Gothic"/>
                <a:ea typeface="Century Gothic"/>
                <a:cs typeface="Century Gothic"/>
                <a:sym typeface="Century Gothic"/>
              </a:rPr>
              <a:t>Think about the purpose of who, what, when, where questions,</a:t>
            </a:r>
            <a:endParaRPr dirty="0" smtClean="0"/>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smtClean="0">
                <a:solidFill>
                  <a:schemeClr val="dk1"/>
                </a:solidFill>
                <a:latin typeface="Century Gothic"/>
                <a:ea typeface="Century Gothic"/>
                <a:cs typeface="Century Gothic"/>
                <a:sym typeface="Century Gothic"/>
              </a:rPr>
              <a:t>Write </a:t>
            </a:r>
            <a:r>
              <a:rPr lang="en-AU" sz="2000" b="0" i="0" u="none" strike="noStrike" cap="none" dirty="0">
                <a:solidFill>
                  <a:schemeClr val="dk1"/>
                </a:solidFill>
                <a:latin typeface="Century Gothic"/>
                <a:ea typeface="Century Gothic"/>
                <a:cs typeface="Century Gothic"/>
                <a:sym typeface="Century Gothic"/>
              </a:rPr>
              <a:t>a question based on the picture.</a:t>
            </a: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a:solidFill>
                  <a:schemeClr val="dk1"/>
                </a:solidFill>
                <a:latin typeface="Century Gothic"/>
                <a:ea typeface="Century Gothic"/>
                <a:cs typeface="Century Gothic"/>
                <a:sym typeface="Century Gothic"/>
              </a:rPr>
              <a:t>End each sentence with a question mark.</a:t>
            </a:r>
            <a:endParaRPr dirty="0"/>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Century Gothic"/>
              <a:ea typeface="Century Gothic"/>
              <a:cs typeface="Century Gothic"/>
              <a:sym typeface="Century Gothic"/>
            </a:endParaRPr>
          </a:p>
        </p:txBody>
      </p:sp>
      <p:pic>
        <p:nvPicPr>
          <p:cNvPr id="294" name="Google Shape;294;p16" descr="Elizabeth Richards Magnetic Aussie Dotted Thirds"/>
          <p:cNvPicPr preferRelativeResize="0"/>
          <p:nvPr/>
        </p:nvPicPr>
        <p:blipFill rotWithShape="1">
          <a:blip r:embed="rId6">
            <a:alphaModFix/>
          </a:blip>
          <a:srcRect l="12034" t="3911" r="11725" b="67942"/>
          <a:stretch/>
        </p:blipFill>
        <p:spPr>
          <a:xfrm>
            <a:off x="6817528" y="2241853"/>
            <a:ext cx="5001592" cy="1846553"/>
          </a:xfrm>
          <a:prstGeom prst="rect">
            <a:avLst/>
          </a:prstGeom>
          <a:noFill/>
          <a:ln>
            <a:noFill/>
          </a:ln>
        </p:spPr>
      </p:pic>
      <p:sp>
        <p:nvSpPr>
          <p:cNvPr id="295" name="Google Shape;295;p16"/>
          <p:cNvSpPr txBox="1"/>
          <p:nvPr/>
        </p:nvSpPr>
        <p:spPr>
          <a:xfrm>
            <a:off x="6507333" y="5295724"/>
            <a:ext cx="5614875" cy="386594"/>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p:txBody>
      </p:sp>
      <p:sp>
        <p:nvSpPr>
          <p:cNvPr id="296" name="Google Shape;296;p16"/>
          <p:cNvSpPr txBox="1"/>
          <p:nvPr/>
        </p:nvSpPr>
        <p:spPr>
          <a:xfrm>
            <a:off x="6817528" y="2414726"/>
            <a:ext cx="150920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3200" b="0" i="0" u="none" strike="noStrike" cap="none">
                <a:solidFill>
                  <a:srgbClr val="000000"/>
                </a:solidFill>
                <a:latin typeface="Century Gothic"/>
                <a:ea typeface="Century Gothic"/>
                <a:cs typeface="Century Gothic"/>
                <a:sym typeface="Century Gothic"/>
              </a:rPr>
              <a:t>Who</a:t>
            </a:r>
            <a:endParaRPr/>
          </a:p>
        </p:txBody>
      </p:sp>
      <p:sp>
        <p:nvSpPr>
          <p:cNvPr id="297" name="Google Shape;297;p16"/>
          <p:cNvSpPr txBox="1"/>
          <p:nvPr/>
        </p:nvSpPr>
        <p:spPr>
          <a:xfrm>
            <a:off x="6432180" y="5309234"/>
            <a:ext cx="6121152" cy="3139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1600" b="0" i="0" u="none" strike="noStrike" cap="none">
                <a:solidFill>
                  <a:schemeClr val="dk1"/>
                </a:solidFill>
                <a:latin typeface="Century Gothic"/>
                <a:ea typeface="Century Gothic"/>
                <a:cs typeface="Century Gothic"/>
                <a:sym typeface="Century Gothic"/>
              </a:rPr>
              <a:t>A </a:t>
            </a:r>
            <a:r>
              <a:rPr lang="en-AU" sz="1600" b="1" i="0" u="none" strike="noStrike" cap="none">
                <a:solidFill>
                  <a:srgbClr val="FF0000"/>
                </a:solidFill>
                <a:latin typeface="Century Gothic"/>
                <a:ea typeface="Century Gothic"/>
                <a:cs typeface="Century Gothic"/>
                <a:sym typeface="Century Gothic"/>
              </a:rPr>
              <a:t>who</a:t>
            </a:r>
            <a:r>
              <a:rPr lang="en-AU" sz="1600" b="0" i="0" u="none" strike="noStrike" cap="none">
                <a:solidFill>
                  <a:schemeClr val="dk1"/>
                </a:solidFill>
                <a:latin typeface="Century Gothic"/>
                <a:ea typeface="Century Gothic"/>
                <a:cs typeface="Century Gothic"/>
                <a:sym typeface="Century Gothic"/>
              </a:rPr>
              <a:t> question has answers about people or animals.</a:t>
            </a:r>
            <a:endParaRPr/>
          </a:p>
        </p:txBody>
      </p:sp>
      <p:pic>
        <p:nvPicPr>
          <p:cNvPr id="2" name="Picture 1" descr="Nashville's Dog Park | A place for all the dogs of Nashville… | Flick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438" y="2999501"/>
            <a:ext cx="5473211" cy="25441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We do</a:t>
            </a:r>
            <a:endParaRPr sz="1400" b="0" i="0" u="none" strike="noStrike" cap="none">
              <a:solidFill>
                <a:srgbClr val="000000"/>
              </a:solidFill>
              <a:latin typeface="Arial"/>
              <a:ea typeface="Arial"/>
              <a:cs typeface="Arial"/>
              <a:sym typeface="Arial"/>
            </a:endParaRPr>
          </a:p>
        </p:txBody>
      </p:sp>
      <p:pic>
        <p:nvPicPr>
          <p:cNvPr id="304" name="Google Shape;304;p38"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05" name="Google Shape;305;p38"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306" name="Google Shape;306;p38"/>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How do you know it’s a question?</a:t>
            </a:r>
            <a:endParaRPr sz="1400" b="1" i="0" u="none" strike="noStrike" cap="none">
              <a:solidFill>
                <a:schemeClr val="dk1"/>
              </a:solidFill>
              <a:latin typeface="Century Gothic"/>
              <a:ea typeface="Century Gothic"/>
              <a:cs typeface="Century Gothic"/>
              <a:sym typeface="Century Gothic"/>
            </a:endParaRPr>
          </a:p>
        </p:txBody>
      </p:sp>
      <p:pic>
        <p:nvPicPr>
          <p:cNvPr id="307" name="Google Shape;307;p38" descr="Icon&#10;&#10;Description automatically generated"/>
          <p:cNvPicPr preferRelativeResize="0"/>
          <p:nvPr/>
        </p:nvPicPr>
        <p:blipFill rotWithShape="1">
          <a:blip r:embed="rId5">
            <a:alphaModFix/>
          </a:blip>
          <a:srcRect/>
          <a:stretch/>
        </p:blipFill>
        <p:spPr>
          <a:xfrm>
            <a:off x="9700235" y="69145"/>
            <a:ext cx="693813" cy="679158"/>
          </a:xfrm>
          <a:prstGeom prst="rect">
            <a:avLst/>
          </a:prstGeom>
          <a:noFill/>
          <a:ln>
            <a:noFill/>
          </a:ln>
        </p:spPr>
      </p:pic>
      <p:sp>
        <p:nvSpPr>
          <p:cNvPr id="308" name="Google Shape;308;p38"/>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smtClean="0">
                <a:solidFill>
                  <a:schemeClr val="dk1"/>
                </a:solidFill>
                <a:latin typeface="Century Gothic"/>
                <a:ea typeface="Century Gothic"/>
                <a:cs typeface="Century Gothic"/>
                <a:sym typeface="Century Gothic"/>
              </a:rPr>
              <a:t>Think about the purpose of who, what, when, where questions,</a:t>
            </a:r>
            <a:endParaRPr smtClean="0"/>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smtClean="0">
                <a:solidFill>
                  <a:schemeClr val="dk1"/>
                </a:solidFill>
                <a:latin typeface="Century Gothic"/>
                <a:ea typeface="Century Gothic"/>
                <a:cs typeface="Century Gothic"/>
                <a:sym typeface="Century Gothic"/>
              </a:rPr>
              <a:t>Write </a:t>
            </a:r>
            <a:r>
              <a:rPr lang="en-AU" sz="2000" b="0" i="0" u="none" strike="noStrike" cap="none" dirty="0">
                <a:solidFill>
                  <a:schemeClr val="dk1"/>
                </a:solidFill>
                <a:latin typeface="Century Gothic"/>
                <a:ea typeface="Century Gothic"/>
                <a:cs typeface="Century Gothic"/>
                <a:sym typeface="Century Gothic"/>
              </a:rPr>
              <a:t>a question based on the picture.</a:t>
            </a: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dirty="0">
                <a:solidFill>
                  <a:schemeClr val="dk1"/>
                </a:solidFill>
                <a:latin typeface="Century Gothic"/>
                <a:ea typeface="Century Gothic"/>
                <a:cs typeface="Century Gothic"/>
                <a:sym typeface="Century Gothic"/>
              </a:rPr>
              <a:t>End each sentence with a question mark.</a:t>
            </a:r>
            <a:endParaRPr dirty="0"/>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Century Gothic"/>
              <a:ea typeface="Century Gothic"/>
              <a:cs typeface="Century Gothic"/>
              <a:sym typeface="Century Gothic"/>
            </a:endParaRPr>
          </a:p>
        </p:txBody>
      </p:sp>
      <p:pic>
        <p:nvPicPr>
          <p:cNvPr id="309" name="Google Shape;309;p38" descr="Elizabeth Richards Magnetic Aussie Dotted Thirds"/>
          <p:cNvPicPr preferRelativeResize="0"/>
          <p:nvPr/>
        </p:nvPicPr>
        <p:blipFill rotWithShape="1">
          <a:blip r:embed="rId6">
            <a:alphaModFix/>
          </a:blip>
          <a:srcRect l="12034" t="3911" r="11725" b="67942"/>
          <a:stretch/>
        </p:blipFill>
        <p:spPr>
          <a:xfrm>
            <a:off x="159597" y="2211238"/>
            <a:ext cx="5001592" cy="1846553"/>
          </a:xfrm>
          <a:prstGeom prst="rect">
            <a:avLst/>
          </a:prstGeom>
          <a:noFill/>
          <a:ln>
            <a:noFill/>
          </a:ln>
        </p:spPr>
      </p:pic>
      <p:sp>
        <p:nvSpPr>
          <p:cNvPr id="310" name="Google Shape;310;p38"/>
          <p:cNvSpPr txBox="1"/>
          <p:nvPr/>
        </p:nvSpPr>
        <p:spPr>
          <a:xfrm>
            <a:off x="0" y="5452690"/>
            <a:ext cx="5614875" cy="386594"/>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p:txBody>
      </p:sp>
      <p:sp>
        <p:nvSpPr>
          <p:cNvPr id="311" name="Google Shape;311;p38"/>
          <p:cNvSpPr txBox="1"/>
          <p:nvPr/>
        </p:nvSpPr>
        <p:spPr>
          <a:xfrm>
            <a:off x="105304" y="2410136"/>
            <a:ext cx="150920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3200" b="0" i="0" u="none" strike="noStrike" cap="none">
                <a:solidFill>
                  <a:srgbClr val="000000"/>
                </a:solidFill>
                <a:latin typeface="Century Gothic"/>
                <a:ea typeface="Century Gothic"/>
                <a:cs typeface="Century Gothic"/>
                <a:sym typeface="Century Gothic"/>
              </a:rPr>
              <a:t>What</a:t>
            </a:r>
            <a:endParaRPr/>
          </a:p>
        </p:txBody>
      </p:sp>
      <p:sp>
        <p:nvSpPr>
          <p:cNvPr id="312" name="Google Shape;312;p38"/>
          <p:cNvSpPr txBox="1"/>
          <p:nvPr/>
        </p:nvSpPr>
        <p:spPr>
          <a:xfrm>
            <a:off x="-11545" y="5525352"/>
            <a:ext cx="6121152" cy="3139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1600" b="0" i="0" u="none" strike="noStrike" cap="none">
                <a:solidFill>
                  <a:schemeClr val="dk1"/>
                </a:solidFill>
                <a:latin typeface="Century Gothic"/>
                <a:ea typeface="Century Gothic"/>
                <a:cs typeface="Century Gothic"/>
                <a:sym typeface="Century Gothic"/>
              </a:rPr>
              <a:t>A </a:t>
            </a:r>
            <a:r>
              <a:rPr lang="en-AU" sz="1600" b="1" i="0" u="none" strike="noStrike" cap="none">
                <a:solidFill>
                  <a:srgbClr val="00B050"/>
                </a:solidFill>
                <a:latin typeface="Century Gothic"/>
                <a:ea typeface="Century Gothic"/>
                <a:cs typeface="Century Gothic"/>
                <a:sym typeface="Century Gothic"/>
              </a:rPr>
              <a:t>what</a:t>
            </a:r>
            <a:r>
              <a:rPr lang="en-AU" sz="1600" b="0" i="0" u="none" strike="noStrike" cap="none">
                <a:solidFill>
                  <a:schemeClr val="dk1"/>
                </a:solidFill>
                <a:latin typeface="Century Gothic"/>
                <a:ea typeface="Century Gothic"/>
                <a:cs typeface="Century Gothic"/>
                <a:sym typeface="Century Gothic"/>
              </a:rPr>
              <a:t> question has answers about details or actions.</a:t>
            </a:r>
            <a:endParaRPr/>
          </a:p>
        </p:txBody>
      </p:sp>
      <p:pic>
        <p:nvPicPr>
          <p:cNvPr id="3" name="Picture 2" descr="Cat Rescue 012 | Cat rescued from tree by Baltimore City Fir… | Flick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1152" y="2359716"/>
            <a:ext cx="5627535" cy="42206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We do</a:t>
            </a:r>
            <a:endParaRPr sz="1400" b="0" i="0" u="none" strike="noStrike" cap="none">
              <a:solidFill>
                <a:srgbClr val="000000"/>
              </a:solidFill>
              <a:latin typeface="Arial"/>
              <a:ea typeface="Arial"/>
              <a:cs typeface="Arial"/>
              <a:sym typeface="Arial"/>
            </a:endParaRPr>
          </a:p>
        </p:txBody>
      </p:sp>
      <p:pic>
        <p:nvPicPr>
          <p:cNvPr id="319" name="Google Shape;319;p3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20" name="Google Shape;320;p39"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321" name="Google Shape;321;p39"/>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How do you know it’s a question?</a:t>
            </a:r>
            <a:endParaRPr sz="1400" b="1" i="0" u="none" strike="noStrike" cap="none">
              <a:solidFill>
                <a:schemeClr val="dk1"/>
              </a:solidFill>
              <a:latin typeface="Century Gothic"/>
              <a:ea typeface="Century Gothic"/>
              <a:cs typeface="Century Gothic"/>
              <a:sym typeface="Century Gothic"/>
            </a:endParaRPr>
          </a:p>
        </p:txBody>
      </p:sp>
      <p:pic>
        <p:nvPicPr>
          <p:cNvPr id="322" name="Google Shape;322;p39" descr="Icon&#10;&#10;Description automatically generated"/>
          <p:cNvPicPr preferRelativeResize="0"/>
          <p:nvPr/>
        </p:nvPicPr>
        <p:blipFill rotWithShape="1">
          <a:blip r:embed="rId5">
            <a:alphaModFix/>
          </a:blip>
          <a:srcRect/>
          <a:stretch/>
        </p:blipFill>
        <p:spPr>
          <a:xfrm>
            <a:off x="9700235" y="69145"/>
            <a:ext cx="693813" cy="679158"/>
          </a:xfrm>
          <a:prstGeom prst="rect">
            <a:avLst/>
          </a:prstGeom>
          <a:noFill/>
          <a:ln>
            <a:noFill/>
          </a:ln>
        </p:spPr>
      </p:pic>
      <p:sp>
        <p:nvSpPr>
          <p:cNvPr id="323" name="Google Shape;323;p39"/>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Think about the purpose of who, what, when, where questions,</a:t>
            </a:r>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Write a question based on the picture.</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End each sentence with a question mark.</a:t>
            </a:r>
            <a:endParaRPr/>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pic>
        <p:nvPicPr>
          <p:cNvPr id="324" name="Google Shape;324;p39" descr="Elizabeth Richards Magnetic Aussie Dotted Thirds"/>
          <p:cNvPicPr preferRelativeResize="0"/>
          <p:nvPr/>
        </p:nvPicPr>
        <p:blipFill rotWithShape="1">
          <a:blip r:embed="rId6">
            <a:alphaModFix/>
          </a:blip>
          <a:srcRect l="12034" t="3911" r="11725" b="67942"/>
          <a:stretch/>
        </p:blipFill>
        <p:spPr>
          <a:xfrm>
            <a:off x="6817528" y="2241853"/>
            <a:ext cx="5001592" cy="1846553"/>
          </a:xfrm>
          <a:prstGeom prst="rect">
            <a:avLst/>
          </a:prstGeom>
          <a:noFill/>
          <a:ln>
            <a:noFill/>
          </a:ln>
        </p:spPr>
      </p:pic>
      <p:sp>
        <p:nvSpPr>
          <p:cNvPr id="325" name="Google Shape;325;p39"/>
          <p:cNvSpPr txBox="1"/>
          <p:nvPr/>
        </p:nvSpPr>
        <p:spPr>
          <a:xfrm>
            <a:off x="6507333" y="5295724"/>
            <a:ext cx="5614875" cy="386594"/>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p:txBody>
      </p:sp>
      <p:sp>
        <p:nvSpPr>
          <p:cNvPr id="326" name="Google Shape;326;p39"/>
          <p:cNvSpPr txBox="1"/>
          <p:nvPr/>
        </p:nvSpPr>
        <p:spPr>
          <a:xfrm>
            <a:off x="6817528" y="2414726"/>
            <a:ext cx="150920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3200" b="0" i="0" u="none" strike="noStrike" cap="none">
                <a:solidFill>
                  <a:srgbClr val="000000"/>
                </a:solidFill>
                <a:latin typeface="Century Gothic"/>
                <a:ea typeface="Century Gothic"/>
                <a:cs typeface="Century Gothic"/>
                <a:sym typeface="Century Gothic"/>
              </a:rPr>
              <a:t>When</a:t>
            </a:r>
            <a:endParaRPr/>
          </a:p>
        </p:txBody>
      </p:sp>
      <p:sp>
        <p:nvSpPr>
          <p:cNvPr id="327" name="Google Shape;327;p39"/>
          <p:cNvSpPr txBox="1"/>
          <p:nvPr/>
        </p:nvSpPr>
        <p:spPr>
          <a:xfrm>
            <a:off x="6432180" y="5309234"/>
            <a:ext cx="6121152" cy="3139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1600" b="0" i="0" u="none" strike="noStrike" cap="none">
                <a:solidFill>
                  <a:schemeClr val="dk1"/>
                </a:solidFill>
                <a:latin typeface="Century Gothic"/>
                <a:ea typeface="Century Gothic"/>
                <a:cs typeface="Century Gothic"/>
                <a:sym typeface="Century Gothic"/>
              </a:rPr>
              <a:t>A </a:t>
            </a:r>
            <a:r>
              <a:rPr lang="en-AU" sz="1600" b="1" i="0" u="none" strike="noStrike" cap="none">
                <a:solidFill>
                  <a:srgbClr val="0070C0"/>
                </a:solidFill>
                <a:latin typeface="Century Gothic"/>
                <a:ea typeface="Century Gothic"/>
                <a:cs typeface="Century Gothic"/>
                <a:sym typeface="Century Gothic"/>
              </a:rPr>
              <a:t>when</a:t>
            </a:r>
            <a:r>
              <a:rPr lang="en-AU" sz="1600" b="0" i="0" u="none" strike="noStrike" cap="none">
                <a:solidFill>
                  <a:schemeClr val="dk1"/>
                </a:solidFill>
                <a:latin typeface="Century Gothic"/>
                <a:ea typeface="Century Gothic"/>
                <a:cs typeface="Century Gothic"/>
                <a:sym typeface="Century Gothic"/>
              </a:rPr>
              <a:t> question has answers about time.</a:t>
            </a:r>
            <a:endParaRPr/>
          </a:p>
        </p:txBody>
      </p:sp>
      <p:pic>
        <p:nvPicPr>
          <p:cNvPr id="3" name="Picture 2" descr="first day school bus ritual | Line of well dressed kids gett… | Flick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303" y="2707113"/>
            <a:ext cx="4752975" cy="31718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We do</a:t>
            </a:r>
            <a:endParaRPr sz="1400" b="0" i="0" u="none" strike="noStrike" cap="none">
              <a:solidFill>
                <a:srgbClr val="000000"/>
              </a:solidFill>
              <a:latin typeface="Arial"/>
              <a:ea typeface="Arial"/>
              <a:cs typeface="Arial"/>
              <a:sym typeface="Arial"/>
            </a:endParaRPr>
          </a:p>
        </p:txBody>
      </p:sp>
      <p:pic>
        <p:nvPicPr>
          <p:cNvPr id="334" name="Google Shape;334;p40"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335" name="Google Shape;335;p40" descr="Icon&#10;&#10;Description automatically generated"/>
          <p:cNvPicPr preferRelativeResize="0"/>
          <p:nvPr/>
        </p:nvPicPr>
        <p:blipFill rotWithShape="1">
          <a:blip r:embed="rId4">
            <a:alphaModFix/>
          </a:blip>
          <a:srcRect/>
          <a:stretch/>
        </p:blipFill>
        <p:spPr>
          <a:xfrm>
            <a:off x="10523590" y="69145"/>
            <a:ext cx="674078" cy="674078"/>
          </a:xfrm>
          <a:prstGeom prst="rect">
            <a:avLst/>
          </a:prstGeom>
          <a:noFill/>
          <a:ln>
            <a:noFill/>
          </a:ln>
        </p:spPr>
      </p:pic>
      <p:sp>
        <p:nvSpPr>
          <p:cNvPr id="336" name="Google Shape;336;p40"/>
          <p:cNvSpPr txBox="1"/>
          <p:nvPr/>
        </p:nvSpPr>
        <p:spPr>
          <a:xfrm>
            <a:off x="10203336" y="913049"/>
            <a:ext cx="1988664" cy="95410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How do you know it’s a question?</a:t>
            </a:r>
            <a:endParaRPr sz="1400" b="1" i="0" u="none" strike="noStrike" cap="none">
              <a:solidFill>
                <a:schemeClr val="dk1"/>
              </a:solidFill>
              <a:latin typeface="Century Gothic"/>
              <a:ea typeface="Century Gothic"/>
              <a:cs typeface="Century Gothic"/>
              <a:sym typeface="Century Gothic"/>
            </a:endParaRPr>
          </a:p>
        </p:txBody>
      </p:sp>
      <p:pic>
        <p:nvPicPr>
          <p:cNvPr id="337" name="Google Shape;337;p40" descr="Icon&#10;&#10;Description automatically generated"/>
          <p:cNvPicPr preferRelativeResize="0"/>
          <p:nvPr/>
        </p:nvPicPr>
        <p:blipFill rotWithShape="1">
          <a:blip r:embed="rId5">
            <a:alphaModFix/>
          </a:blip>
          <a:srcRect/>
          <a:stretch/>
        </p:blipFill>
        <p:spPr>
          <a:xfrm>
            <a:off x="9700235" y="69145"/>
            <a:ext cx="693813" cy="679158"/>
          </a:xfrm>
          <a:prstGeom prst="rect">
            <a:avLst/>
          </a:prstGeom>
          <a:noFill/>
          <a:ln>
            <a:noFill/>
          </a:ln>
        </p:spPr>
      </p:pic>
      <p:sp>
        <p:nvSpPr>
          <p:cNvPr id="338" name="Google Shape;338;p40"/>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Think about the purpose of who, what, when, where questions,</a:t>
            </a:r>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Write a question based on the picture.</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End each sentence with a question mark.</a:t>
            </a:r>
            <a:endParaRPr/>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pic>
        <p:nvPicPr>
          <p:cNvPr id="339" name="Google Shape;339;p40" descr="Elizabeth Richards Magnetic Aussie Dotted Thirds"/>
          <p:cNvPicPr preferRelativeResize="0"/>
          <p:nvPr/>
        </p:nvPicPr>
        <p:blipFill rotWithShape="1">
          <a:blip r:embed="rId6">
            <a:alphaModFix/>
          </a:blip>
          <a:srcRect l="12034" t="3911" r="11725" b="67942"/>
          <a:stretch/>
        </p:blipFill>
        <p:spPr>
          <a:xfrm>
            <a:off x="6817528" y="2241853"/>
            <a:ext cx="5001592" cy="1846553"/>
          </a:xfrm>
          <a:prstGeom prst="rect">
            <a:avLst/>
          </a:prstGeom>
          <a:noFill/>
          <a:ln>
            <a:noFill/>
          </a:ln>
        </p:spPr>
      </p:pic>
      <p:sp>
        <p:nvSpPr>
          <p:cNvPr id="340" name="Google Shape;340;p40"/>
          <p:cNvSpPr txBox="1"/>
          <p:nvPr/>
        </p:nvSpPr>
        <p:spPr>
          <a:xfrm>
            <a:off x="6507333" y="5295724"/>
            <a:ext cx="5614875" cy="386594"/>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p:txBody>
      </p:sp>
      <p:sp>
        <p:nvSpPr>
          <p:cNvPr id="341" name="Google Shape;341;p40"/>
          <p:cNvSpPr txBox="1"/>
          <p:nvPr/>
        </p:nvSpPr>
        <p:spPr>
          <a:xfrm>
            <a:off x="6817528" y="2414726"/>
            <a:ext cx="150920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3200" b="0" i="0" u="none" strike="noStrike" cap="none">
                <a:solidFill>
                  <a:srgbClr val="000000"/>
                </a:solidFill>
                <a:latin typeface="Century Gothic"/>
                <a:ea typeface="Century Gothic"/>
                <a:cs typeface="Century Gothic"/>
                <a:sym typeface="Century Gothic"/>
              </a:rPr>
              <a:t>Where</a:t>
            </a:r>
            <a:endParaRPr/>
          </a:p>
        </p:txBody>
      </p:sp>
      <p:sp>
        <p:nvSpPr>
          <p:cNvPr id="342" name="Google Shape;342;p40"/>
          <p:cNvSpPr txBox="1"/>
          <p:nvPr/>
        </p:nvSpPr>
        <p:spPr>
          <a:xfrm>
            <a:off x="6432180" y="5309234"/>
            <a:ext cx="6121152" cy="3139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1600" b="0" i="0" u="none" strike="noStrike" cap="none">
                <a:solidFill>
                  <a:schemeClr val="dk1"/>
                </a:solidFill>
                <a:latin typeface="Century Gothic"/>
                <a:ea typeface="Century Gothic"/>
                <a:cs typeface="Century Gothic"/>
                <a:sym typeface="Century Gothic"/>
              </a:rPr>
              <a:t>A </a:t>
            </a:r>
            <a:r>
              <a:rPr lang="en-AU" sz="1600" b="1" i="0" u="none" strike="noStrike" cap="none">
                <a:solidFill>
                  <a:srgbClr val="7030A0"/>
                </a:solidFill>
                <a:latin typeface="Century Gothic"/>
                <a:ea typeface="Century Gothic"/>
                <a:cs typeface="Century Gothic"/>
                <a:sym typeface="Century Gothic"/>
              </a:rPr>
              <a:t>where</a:t>
            </a:r>
            <a:r>
              <a:rPr lang="en-AU" sz="1600" b="0" i="0" u="none" strike="noStrike" cap="none">
                <a:solidFill>
                  <a:schemeClr val="dk1"/>
                </a:solidFill>
                <a:latin typeface="Century Gothic"/>
                <a:ea typeface="Century Gothic"/>
                <a:cs typeface="Century Gothic"/>
                <a:sym typeface="Century Gothic"/>
              </a:rPr>
              <a:t> question has answers about a place.</a:t>
            </a:r>
            <a:endParaRPr/>
          </a:p>
        </p:txBody>
      </p:sp>
      <p:pic>
        <p:nvPicPr>
          <p:cNvPr id="14" name="Picture 13" descr="'A Morning Walk', United States, Wisconsin, Phillips, Sunr… | Flick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707113"/>
            <a:ext cx="6255810" cy="31003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You do</a:t>
            </a:r>
            <a:endParaRPr sz="1800" b="1" i="0" u="none" strike="noStrike" cap="none">
              <a:solidFill>
                <a:schemeClr val="lt1"/>
              </a:solidFill>
              <a:latin typeface="Century Gothic"/>
              <a:ea typeface="Century Gothic"/>
              <a:cs typeface="Century Gothic"/>
              <a:sym typeface="Century Gothic"/>
            </a:endParaRPr>
          </a:p>
        </p:txBody>
      </p:sp>
      <p:pic>
        <p:nvPicPr>
          <p:cNvPr id="349" name="Google Shape;349;p20"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50" name="Google Shape;350;p20"/>
          <p:cNvSpPr/>
          <p:nvPr/>
        </p:nvSpPr>
        <p:spPr>
          <a:xfrm>
            <a:off x="105303" y="2312765"/>
            <a:ext cx="4823885"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chemeClr val="dk1"/>
                </a:solidFill>
                <a:latin typeface="Century Gothic"/>
                <a:ea typeface="Century Gothic"/>
                <a:cs typeface="Century Gothic"/>
                <a:sym typeface="Century Gothic"/>
              </a:rPr>
              <a:t>Write a who, what, when, where question for this picture in your book.</a:t>
            </a:r>
            <a:endParaRPr sz="2000" b="0" i="0" u="none" strike="noStrike" cap="none">
              <a:solidFill>
                <a:schemeClr val="dk1"/>
              </a:solidFill>
              <a:latin typeface="Century Gothic"/>
              <a:ea typeface="Century Gothic"/>
              <a:cs typeface="Century Gothic"/>
              <a:sym typeface="Century Gothic"/>
            </a:endParaRPr>
          </a:p>
        </p:txBody>
      </p:sp>
      <p:sp>
        <p:nvSpPr>
          <p:cNvPr id="351" name="Google Shape;351;p20"/>
          <p:cNvSpPr txBox="1">
            <a:spLocks noGrp="1"/>
          </p:cNvSpPr>
          <p:nvPr>
            <p:ph type="body" idx="1"/>
          </p:nvPr>
        </p:nvSpPr>
        <p:spPr>
          <a:xfrm>
            <a:off x="105304" y="318279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b="1"/>
              <a:t>Who</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AU" b="1"/>
              <a:t>What</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AU" b="1"/>
              <a:t>When</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AU" b="1"/>
              <a:t>Where</a:t>
            </a:r>
            <a:endParaRPr/>
          </a:p>
          <a:p>
            <a:pPr marL="0" lvl="0" indent="0" algn="l" rtl="0">
              <a:lnSpc>
                <a:spcPct val="90000"/>
              </a:lnSpc>
              <a:spcBef>
                <a:spcPts val="0"/>
              </a:spcBef>
              <a:spcAft>
                <a:spcPts val="0"/>
              </a:spcAft>
              <a:buClr>
                <a:schemeClr val="dk1"/>
              </a:buClr>
              <a:buSzPts val="2800"/>
              <a:buNone/>
            </a:pPr>
            <a:endParaRPr b="1"/>
          </a:p>
        </p:txBody>
      </p:sp>
      <p:sp>
        <p:nvSpPr>
          <p:cNvPr id="352" name="Google Shape;352;p20"/>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Think about the purpose of who, what, when, where questions,</a:t>
            </a:r>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Write a question based on the picture.</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End each sentence with a question mark.</a:t>
            </a:r>
            <a:endParaRPr/>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pic>
        <p:nvPicPr>
          <p:cNvPr id="2" name="Picture 1" descr="MEGOMANIA ... can you hear me now?: PUMP IT UP! Win a party for 15 Ki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707" y="2787583"/>
            <a:ext cx="6096000" cy="3714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Skill development: You do</a:t>
            </a:r>
            <a:endParaRPr sz="1800" b="1" i="0" u="none" strike="noStrike" cap="none">
              <a:solidFill>
                <a:schemeClr val="lt1"/>
              </a:solidFill>
              <a:latin typeface="Century Gothic"/>
              <a:ea typeface="Century Gothic"/>
              <a:cs typeface="Century Gothic"/>
              <a:sym typeface="Century Gothic"/>
            </a:endParaRPr>
          </a:p>
        </p:txBody>
      </p:sp>
      <p:pic>
        <p:nvPicPr>
          <p:cNvPr id="349" name="Google Shape;349;p20"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50" name="Google Shape;350;p20"/>
          <p:cNvSpPr/>
          <p:nvPr/>
        </p:nvSpPr>
        <p:spPr>
          <a:xfrm>
            <a:off x="105303" y="2312765"/>
            <a:ext cx="4823885"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chemeClr val="dk1"/>
                </a:solidFill>
                <a:latin typeface="Century Gothic"/>
                <a:ea typeface="Century Gothic"/>
                <a:cs typeface="Century Gothic"/>
                <a:sym typeface="Century Gothic"/>
              </a:rPr>
              <a:t>Write a who, what, when, where question for this picture in your book.</a:t>
            </a:r>
            <a:endParaRPr sz="2000" b="0" i="0" u="none" strike="noStrike" cap="none">
              <a:solidFill>
                <a:schemeClr val="dk1"/>
              </a:solidFill>
              <a:latin typeface="Century Gothic"/>
              <a:ea typeface="Century Gothic"/>
              <a:cs typeface="Century Gothic"/>
              <a:sym typeface="Century Gothic"/>
            </a:endParaRPr>
          </a:p>
        </p:txBody>
      </p:sp>
      <p:sp>
        <p:nvSpPr>
          <p:cNvPr id="351" name="Google Shape;351;p20"/>
          <p:cNvSpPr txBox="1">
            <a:spLocks noGrp="1"/>
          </p:cNvSpPr>
          <p:nvPr>
            <p:ph type="body" idx="1"/>
          </p:nvPr>
        </p:nvSpPr>
        <p:spPr>
          <a:xfrm>
            <a:off x="105304" y="318279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b="1" dirty="0"/>
              <a:t>Who</a:t>
            </a:r>
            <a:endParaRPr dirty="0"/>
          </a:p>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0"/>
              </a:spcBef>
              <a:spcAft>
                <a:spcPts val="0"/>
              </a:spcAft>
              <a:buClr>
                <a:schemeClr val="dk1"/>
              </a:buClr>
              <a:buSzPts val="2800"/>
              <a:buNone/>
            </a:pPr>
            <a:r>
              <a:rPr lang="en-AU" b="1" dirty="0"/>
              <a:t>What</a:t>
            </a:r>
            <a:endParaRPr dirty="0"/>
          </a:p>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0"/>
              </a:spcBef>
              <a:spcAft>
                <a:spcPts val="0"/>
              </a:spcAft>
              <a:buClr>
                <a:schemeClr val="dk1"/>
              </a:buClr>
              <a:buSzPts val="2800"/>
              <a:buNone/>
            </a:pPr>
            <a:r>
              <a:rPr lang="en-AU" b="1" dirty="0"/>
              <a:t>When</a:t>
            </a:r>
            <a:endParaRPr dirty="0"/>
          </a:p>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0"/>
              </a:spcBef>
              <a:spcAft>
                <a:spcPts val="0"/>
              </a:spcAft>
              <a:buClr>
                <a:schemeClr val="dk1"/>
              </a:buClr>
              <a:buSzPts val="2800"/>
              <a:buNone/>
            </a:pPr>
            <a:r>
              <a:rPr lang="en-AU" b="1" dirty="0"/>
              <a:t>Where</a:t>
            </a:r>
            <a:endParaRPr dirty="0"/>
          </a:p>
          <a:p>
            <a:pPr marL="0" lvl="0" indent="0" algn="l" rtl="0">
              <a:lnSpc>
                <a:spcPct val="90000"/>
              </a:lnSpc>
              <a:spcBef>
                <a:spcPts val="0"/>
              </a:spcBef>
              <a:spcAft>
                <a:spcPts val="0"/>
              </a:spcAft>
              <a:buClr>
                <a:schemeClr val="dk1"/>
              </a:buClr>
              <a:buSzPts val="2800"/>
              <a:buNone/>
            </a:pPr>
            <a:endParaRPr b="1" dirty="0"/>
          </a:p>
        </p:txBody>
      </p:sp>
      <p:sp>
        <p:nvSpPr>
          <p:cNvPr id="352" name="Google Shape;352;p20"/>
          <p:cNvSpPr/>
          <p:nvPr/>
        </p:nvSpPr>
        <p:spPr>
          <a:xfrm>
            <a:off x="105304" y="563795"/>
            <a:ext cx="6538092" cy="163117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Think about the purpose of who, what, when, where questions,</a:t>
            </a:r>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Write a question based on the picture.</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Calibri"/>
              <a:buAutoNum type="arabicPeriod"/>
            </a:pPr>
            <a:r>
              <a:rPr lang="en-AU" sz="2000" b="0" i="0" u="none" strike="noStrike" cap="none">
                <a:solidFill>
                  <a:schemeClr val="dk1"/>
                </a:solidFill>
                <a:latin typeface="Century Gothic"/>
                <a:ea typeface="Century Gothic"/>
                <a:cs typeface="Century Gothic"/>
                <a:sym typeface="Century Gothic"/>
              </a:rPr>
              <a:t>End each sentence with a question mark.</a:t>
            </a:r>
            <a:endParaRPr/>
          </a:p>
          <a:p>
            <a:pPr marL="457200" marR="0" lvl="0" indent="-33020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sp>
        <p:nvSpPr>
          <p:cNvPr id="3" name="TextBox 2"/>
          <p:cNvSpPr txBox="1"/>
          <p:nvPr/>
        </p:nvSpPr>
        <p:spPr>
          <a:xfrm>
            <a:off x="5885234" y="3725694"/>
            <a:ext cx="3239311" cy="523220"/>
          </a:xfrm>
          <a:prstGeom prst="rect">
            <a:avLst/>
          </a:prstGeom>
          <a:noFill/>
        </p:spPr>
        <p:txBody>
          <a:bodyPr wrap="square" rtlCol="0">
            <a:spAutoFit/>
          </a:bodyPr>
          <a:lstStyle/>
          <a:p>
            <a:r>
              <a:rPr lang="en-AU" dirty="0" smtClean="0"/>
              <a:t>Insert picture based on content/topic taught in class</a:t>
            </a:r>
            <a:endParaRPr lang="en-AU" dirty="0"/>
          </a:p>
        </p:txBody>
      </p:sp>
    </p:spTree>
    <p:extLst>
      <p:ext uri="{BB962C8B-B14F-4D97-AF65-F5344CB8AC3E}">
        <p14:creationId xmlns:p14="http://schemas.microsoft.com/office/powerpoint/2010/main" val="228222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pic>
        <p:nvPicPr>
          <p:cNvPr id="97" name="Google Shape;97;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8" name="Google Shape;98;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100" name="Google Shape;100;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4" name="Google Shape;104;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5" name="Google Shape;105;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6" name="Google Shape;106;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7" name="Google Shape;107;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8" name="Google Shape;108;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11" name="Google Shape;111;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12" name="Google Shape;112;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4" name="Google Shape;114;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5" name="Google Shape;115;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6" name="Google Shape;116;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7" name="Google Shape;117;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923925" y="2190750"/>
            <a:ext cx="10553700" cy="1384954"/>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41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2800" b="0" i="0" u="none" strike="noStrike" cap="none" dirty="0">
                <a:solidFill>
                  <a:schemeClr val="dk1"/>
                </a:solidFill>
                <a:latin typeface="Century Gothic"/>
                <a:ea typeface="Century Gothic"/>
                <a:cs typeface="Century Gothic"/>
                <a:sym typeface="Century Gothic"/>
              </a:rPr>
              <a:t>We are learning to make who, what, where and when questions from a </a:t>
            </a:r>
            <a:r>
              <a:rPr lang="en-AU" sz="2800" b="0" i="0" u="none" strike="noStrike" cap="none" dirty="0" smtClean="0">
                <a:solidFill>
                  <a:schemeClr val="dk1"/>
                </a:solidFill>
                <a:latin typeface="Century Gothic"/>
                <a:ea typeface="Century Gothic"/>
                <a:cs typeface="Century Gothic"/>
                <a:sym typeface="Century Gothic"/>
              </a:rPr>
              <a:t>picture.</a:t>
            </a:r>
            <a:r>
              <a:rPr lang="en-AU" sz="2800" b="0" i="0" u="none" strike="noStrike" cap="none" dirty="0">
                <a:solidFill>
                  <a:schemeClr val="dk1"/>
                </a:solidFill>
                <a:latin typeface="Century Gothic"/>
                <a:ea typeface="Century Gothic"/>
                <a:cs typeface="Century Gothic"/>
                <a:sym typeface="Century Gothic"/>
              </a:rPr>
              <a:t>		</a:t>
            </a:r>
            <a:endParaRPr dirty="0"/>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entury Gothic"/>
              <a:ea typeface="Century Gothic"/>
              <a:cs typeface="Century Gothic"/>
              <a:sym typeface="Century Gothic"/>
            </a:endParaRPr>
          </a:p>
        </p:txBody>
      </p:sp>
      <p:sp>
        <p:nvSpPr>
          <p:cNvPr id="123" name="Google Shape;123;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Learning Objective</a:t>
            </a:r>
            <a:endParaRPr sz="1400" b="0" i="0" u="none" strike="noStrike" cap="none">
              <a:solidFill>
                <a:srgbClr val="000000"/>
              </a:solidFill>
              <a:latin typeface="Arial"/>
              <a:ea typeface="Arial"/>
              <a:cs typeface="Arial"/>
              <a:sym typeface="Arial"/>
            </a:endParaRPr>
          </a:p>
        </p:txBody>
      </p:sp>
      <p:pic>
        <p:nvPicPr>
          <p:cNvPr id="124" name="Google Shape;124;p3" descr="Icon&#10;&#10;Description automatically generated"/>
          <p:cNvPicPr preferRelativeResize="0"/>
          <p:nvPr/>
        </p:nvPicPr>
        <p:blipFill rotWithShape="1">
          <a:blip r:embed="rId3">
            <a:alphaModFix/>
          </a:blip>
          <a:srcRect/>
          <a:stretch/>
        </p:blipFill>
        <p:spPr>
          <a:xfrm>
            <a:off x="10783812" y="218689"/>
            <a:ext cx="693813" cy="6791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31" name="Google Shape;131;p6"/>
          <p:cNvSpPr txBox="1"/>
          <p:nvPr/>
        </p:nvSpPr>
        <p:spPr>
          <a:xfrm>
            <a:off x="154907" y="766355"/>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sz="2000" b="0" i="0" u="none" strike="noStrike" cap="none">
              <a:solidFill>
                <a:schemeClr val="dk1"/>
              </a:solidFill>
              <a:latin typeface="Century Gothic"/>
              <a:ea typeface="Century Gothic"/>
              <a:cs typeface="Century Gothic"/>
              <a:sym typeface="Century Gothic"/>
            </a:endParaRPr>
          </a:p>
        </p:txBody>
      </p:sp>
      <p:sp>
        <p:nvSpPr>
          <p:cNvPr id="132" name="Google Shape;132;p6"/>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00B050"/>
                </a:solidFill>
                <a:latin typeface="Century Gothic"/>
                <a:ea typeface="Century Gothic"/>
                <a:cs typeface="Century Gothic"/>
                <a:sym typeface="Century Gothic"/>
              </a:rPr>
              <a:t>Examples:</a:t>
            </a:r>
            <a:endParaRPr sz="1400" b="0" i="0" u="none" strike="noStrike" cap="none">
              <a:solidFill>
                <a:srgbClr val="000000"/>
              </a:solidFill>
              <a:latin typeface="Arial"/>
              <a:ea typeface="Arial"/>
              <a:cs typeface="Arial"/>
              <a:sym typeface="Arial"/>
            </a:endParaRPr>
          </a:p>
        </p:txBody>
      </p:sp>
      <p:pic>
        <p:nvPicPr>
          <p:cNvPr id="133" name="Google Shape;133;p6"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34" name="Google Shape;134;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is a question sentence? </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this an example of a question sentence?</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punctuation mark is at the end?</a:t>
            </a:r>
            <a:endParaRPr sz="1400" b="0" i="0" u="none" strike="noStrike" cap="none">
              <a:solidFill>
                <a:schemeClr val="dk1"/>
              </a:solidFill>
              <a:latin typeface="Century Gothic"/>
              <a:ea typeface="Century Gothic"/>
              <a:cs typeface="Century Gothic"/>
              <a:sym typeface="Century Gothic"/>
            </a:endParaRPr>
          </a:p>
        </p:txBody>
      </p:sp>
      <p:pic>
        <p:nvPicPr>
          <p:cNvPr id="136" name="Google Shape;136;p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7" name="Google Shape;137;p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8" name="Google Shape;138;p6"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9" name="Google Shape;139;p6"/>
          <p:cNvSpPr txBox="1"/>
          <p:nvPr/>
        </p:nvSpPr>
        <p:spPr>
          <a:xfrm>
            <a:off x="289613" y="609778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sp>
        <p:nvSpPr>
          <p:cNvPr id="140" name="Google Shape;140;p6"/>
          <p:cNvSpPr txBox="1"/>
          <p:nvPr/>
        </p:nvSpPr>
        <p:spPr>
          <a:xfrm>
            <a:off x="535739" y="3932000"/>
            <a:ext cx="102459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a:solidFill>
                  <a:srgbClr val="000000"/>
                </a:solidFill>
                <a:latin typeface="Century Gothic"/>
                <a:ea typeface="Century Gothic"/>
                <a:cs typeface="Century Gothic"/>
                <a:sym typeface="Century Gothic"/>
              </a:rPr>
              <a:t>Who </a:t>
            </a:r>
            <a:r>
              <a:rPr lang="en-AU" sz="2400" b="0" i="0" u="none" strike="noStrike" cap="none">
                <a:solidFill>
                  <a:srgbClr val="000000"/>
                </a:solidFill>
                <a:latin typeface="Century Gothic"/>
                <a:ea typeface="Century Gothic"/>
                <a:cs typeface="Century Gothic"/>
                <a:sym typeface="Century Gothic"/>
              </a:rPr>
              <a:t>questions ask about a </a:t>
            </a:r>
            <a:r>
              <a:rPr lang="en-AU" sz="2400" b="1" i="0" u="none" strike="noStrike" cap="none">
                <a:solidFill>
                  <a:srgbClr val="000000"/>
                </a:solidFill>
                <a:latin typeface="Century Gothic"/>
                <a:ea typeface="Century Gothic"/>
                <a:cs typeface="Century Gothic"/>
                <a:sym typeface="Century Gothic"/>
              </a:rPr>
              <a:t>person or animal.</a:t>
            </a:r>
            <a:endParaRPr/>
          </a:p>
        </p:txBody>
      </p:sp>
      <p:sp>
        <p:nvSpPr>
          <p:cNvPr id="141" name="Google Shape;141;p6"/>
          <p:cNvSpPr txBox="1"/>
          <p:nvPr/>
        </p:nvSpPr>
        <p:spPr>
          <a:xfrm>
            <a:off x="535739" y="5156580"/>
            <a:ext cx="28639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0" i="0" u="none" strike="noStrike" cap="none">
                <a:solidFill>
                  <a:srgbClr val="000000"/>
                </a:solidFill>
                <a:latin typeface="Century Gothic"/>
                <a:ea typeface="Century Gothic"/>
                <a:cs typeface="Century Gothic"/>
                <a:sym typeface="Century Gothic"/>
              </a:rPr>
              <a:t>Who is in the car?</a:t>
            </a:r>
            <a:endParaRPr/>
          </a:p>
        </p:txBody>
      </p:sp>
      <p:pic>
        <p:nvPicPr>
          <p:cNvPr id="2" name="Picture 1" descr="The 1709 Blog: The CopyKat - mid August musings for copyright monkey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876" y="4159576"/>
            <a:ext cx="3066225" cy="2299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9" name="Google Shape;149;p35"/>
          <p:cNvSpPr txBox="1"/>
          <p:nvPr/>
        </p:nvSpPr>
        <p:spPr>
          <a:xfrm>
            <a:off x="154907" y="766355"/>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sz="2000" b="0" i="0" u="none" strike="noStrike" cap="none">
              <a:solidFill>
                <a:schemeClr val="dk1"/>
              </a:solidFill>
              <a:latin typeface="Century Gothic"/>
              <a:ea typeface="Century Gothic"/>
              <a:cs typeface="Century Gothic"/>
              <a:sym typeface="Century Gothic"/>
            </a:endParaRPr>
          </a:p>
        </p:txBody>
      </p:sp>
      <p:sp>
        <p:nvSpPr>
          <p:cNvPr id="150" name="Google Shape;150;p35"/>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00B050"/>
                </a:solidFill>
                <a:latin typeface="Century Gothic"/>
                <a:ea typeface="Century Gothic"/>
                <a:cs typeface="Century Gothic"/>
                <a:sym typeface="Century Gothic"/>
              </a:rPr>
              <a:t>Examples:</a:t>
            </a:r>
            <a:endParaRPr sz="1400" b="0" i="0" u="none" strike="noStrike" cap="none">
              <a:solidFill>
                <a:srgbClr val="000000"/>
              </a:solidFill>
              <a:latin typeface="Arial"/>
              <a:ea typeface="Arial"/>
              <a:cs typeface="Arial"/>
              <a:sym typeface="Arial"/>
            </a:endParaRPr>
          </a:p>
        </p:txBody>
      </p:sp>
      <p:pic>
        <p:nvPicPr>
          <p:cNvPr id="151" name="Google Shape;151;p35"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52" name="Google Shape;152;p3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153" name="Google Shape;153;p35"/>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is a question sentence? </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this an example of a question sentence?</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punctuation mark is at the end?</a:t>
            </a:r>
            <a:endParaRPr sz="1400" b="0" i="0" u="none" strike="noStrike" cap="none">
              <a:solidFill>
                <a:schemeClr val="dk1"/>
              </a:solidFill>
              <a:latin typeface="Century Gothic"/>
              <a:ea typeface="Century Gothic"/>
              <a:cs typeface="Century Gothic"/>
              <a:sym typeface="Century Gothic"/>
            </a:endParaRPr>
          </a:p>
        </p:txBody>
      </p:sp>
      <p:pic>
        <p:nvPicPr>
          <p:cNvPr id="154" name="Google Shape;154;p3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55" name="Google Shape;155;p3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56" name="Google Shape;156;p35"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57" name="Google Shape;157;p35"/>
          <p:cNvSpPr txBox="1"/>
          <p:nvPr/>
        </p:nvSpPr>
        <p:spPr>
          <a:xfrm>
            <a:off x="289613" y="609778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sp>
        <p:nvSpPr>
          <p:cNvPr id="158" name="Google Shape;158;p35"/>
          <p:cNvSpPr txBox="1"/>
          <p:nvPr/>
        </p:nvSpPr>
        <p:spPr>
          <a:xfrm>
            <a:off x="535739" y="3932000"/>
            <a:ext cx="102459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a:solidFill>
                  <a:srgbClr val="000000"/>
                </a:solidFill>
                <a:latin typeface="Century Gothic"/>
                <a:ea typeface="Century Gothic"/>
                <a:cs typeface="Century Gothic"/>
                <a:sym typeface="Century Gothic"/>
              </a:rPr>
              <a:t>What </a:t>
            </a:r>
            <a:r>
              <a:rPr lang="en-AU" sz="2400" b="0" i="0" u="none" strike="noStrike" cap="none">
                <a:solidFill>
                  <a:srgbClr val="000000"/>
                </a:solidFill>
                <a:latin typeface="Century Gothic"/>
                <a:ea typeface="Century Gothic"/>
                <a:cs typeface="Century Gothic"/>
                <a:sym typeface="Century Gothic"/>
              </a:rPr>
              <a:t>questions ask about details or actions.</a:t>
            </a:r>
            <a:endParaRPr sz="2400" b="1" i="0" u="none" strike="noStrike" cap="none">
              <a:solidFill>
                <a:srgbClr val="000000"/>
              </a:solidFill>
              <a:latin typeface="Century Gothic"/>
              <a:ea typeface="Century Gothic"/>
              <a:cs typeface="Century Gothic"/>
              <a:sym typeface="Century Gothic"/>
            </a:endParaRPr>
          </a:p>
        </p:txBody>
      </p:sp>
      <p:sp>
        <p:nvSpPr>
          <p:cNvPr id="159" name="Google Shape;159;p35"/>
          <p:cNvSpPr txBox="1"/>
          <p:nvPr/>
        </p:nvSpPr>
        <p:spPr>
          <a:xfrm>
            <a:off x="535739" y="5156580"/>
            <a:ext cx="380766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0" i="0" u="none" strike="noStrike" cap="none">
                <a:solidFill>
                  <a:srgbClr val="000000"/>
                </a:solidFill>
                <a:latin typeface="Century Gothic"/>
                <a:ea typeface="Century Gothic"/>
                <a:cs typeface="Century Gothic"/>
                <a:sym typeface="Century Gothic"/>
              </a:rPr>
              <a:t>What is the dog doing? </a:t>
            </a:r>
            <a:endParaRPr/>
          </a:p>
        </p:txBody>
      </p:sp>
      <p:pic>
        <p:nvPicPr>
          <p:cNvPr id="2" name="Picture 1" descr="Cute dog eating watermelon :) | dog eating watermelon | Flick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927" y="3460860"/>
            <a:ext cx="2028639" cy="3041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67" name="Google Shape;167;p36"/>
          <p:cNvSpPr txBox="1"/>
          <p:nvPr/>
        </p:nvSpPr>
        <p:spPr>
          <a:xfrm>
            <a:off x="154907" y="766355"/>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sz="2000" b="0" i="0" u="none" strike="noStrike" cap="none">
              <a:solidFill>
                <a:schemeClr val="dk1"/>
              </a:solidFill>
              <a:latin typeface="Century Gothic"/>
              <a:ea typeface="Century Gothic"/>
              <a:cs typeface="Century Gothic"/>
              <a:sym typeface="Century Gothic"/>
            </a:endParaRPr>
          </a:p>
        </p:txBody>
      </p:sp>
      <p:sp>
        <p:nvSpPr>
          <p:cNvPr id="168" name="Google Shape;168;p36"/>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00B050"/>
                </a:solidFill>
                <a:latin typeface="Century Gothic"/>
                <a:ea typeface="Century Gothic"/>
                <a:cs typeface="Century Gothic"/>
                <a:sym typeface="Century Gothic"/>
              </a:rPr>
              <a:t>Examples:</a:t>
            </a:r>
            <a:endParaRPr sz="1400" b="0" i="0" u="none" strike="noStrike" cap="none">
              <a:solidFill>
                <a:srgbClr val="000000"/>
              </a:solidFill>
              <a:latin typeface="Arial"/>
              <a:ea typeface="Arial"/>
              <a:cs typeface="Arial"/>
              <a:sym typeface="Arial"/>
            </a:endParaRPr>
          </a:p>
        </p:txBody>
      </p:sp>
      <p:pic>
        <p:nvPicPr>
          <p:cNvPr id="169" name="Google Shape;169;p36"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70" name="Google Shape;170;p3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171" name="Google Shape;171;p36"/>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is a question sentence? </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this an example of a question sentence?</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punctuation mark is at the end?</a:t>
            </a:r>
            <a:endParaRPr sz="1400" b="0" i="0" u="none" strike="noStrike" cap="none">
              <a:solidFill>
                <a:schemeClr val="dk1"/>
              </a:solidFill>
              <a:latin typeface="Century Gothic"/>
              <a:ea typeface="Century Gothic"/>
              <a:cs typeface="Century Gothic"/>
              <a:sym typeface="Century Gothic"/>
            </a:endParaRPr>
          </a:p>
        </p:txBody>
      </p:sp>
      <p:pic>
        <p:nvPicPr>
          <p:cNvPr id="172" name="Google Shape;172;p3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73" name="Google Shape;173;p3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74" name="Google Shape;174;p36"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75" name="Google Shape;175;p36"/>
          <p:cNvSpPr txBox="1"/>
          <p:nvPr/>
        </p:nvSpPr>
        <p:spPr>
          <a:xfrm>
            <a:off x="289613" y="609778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sp>
        <p:nvSpPr>
          <p:cNvPr id="176" name="Google Shape;176;p36"/>
          <p:cNvSpPr txBox="1"/>
          <p:nvPr/>
        </p:nvSpPr>
        <p:spPr>
          <a:xfrm>
            <a:off x="535739" y="3932000"/>
            <a:ext cx="102459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a:solidFill>
                  <a:srgbClr val="000000"/>
                </a:solidFill>
                <a:latin typeface="Century Gothic"/>
                <a:ea typeface="Century Gothic"/>
                <a:cs typeface="Century Gothic"/>
                <a:sym typeface="Century Gothic"/>
              </a:rPr>
              <a:t>When </a:t>
            </a:r>
            <a:r>
              <a:rPr lang="en-AU" sz="2400" b="0" i="0" u="none" strike="noStrike" cap="none">
                <a:solidFill>
                  <a:srgbClr val="000000"/>
                </a:solidFill>
                <a:latin typeface="Century Gothic"/>
                <a:ea typeface="Century Gothic"/>
                <a:cs typeface="Century Gothic"/>
                <a:sym typeface="Century Gothic"/>
              </a:rPr>
              <a:t>questions ask about time.</a:t>
            </a:r>
            <a:endParaRPr sz="2400" b="1" i="0" u="none" strike="noStrike" cap="none">
              <a:solidFill>
                <a:srgbClr val="000000"/>
              </a:solidFill>
              <a:latin typeface="Century Gothic"/>
              <a:ea typeface="Century Gothic"/>
              <a:cs typeface="Century Gothic"/>
              <a:sym typeface="Century Gothic"/>
            </a:endParaRPr>
          </a:p>
        </p:txBody>
      </p:sp>
      <p:sp>
        <p:nvSpPr>
          <p:cNvPr id="177" name="Google Shape;177;p36"/>
          <p:cNvSpPr txBox="1"/>
          <p:nvPr/>
        </p:nvSpPr>
        <p:spPr>
          <a:xfrm>
            <a:off x="535739" y="5156580"/>
            <a:ext cx="53364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0" i="0" u="none" strike="noStrike" cap="none">
                <a:solidFill>
                  <a:srgbClr val="000000"/>
                </a:solidFill>
                <a:latin typeface="Century Gothic"/>
                <a:ea typeface="Century Gothic"/>
                <a:cs typeface="Century Gothic"/>
                <a:sym typeface="Century Gothic"/>
              </a:rPr>
              <a:t>When is the dinner ready?</a:t>
            </a:r>
            <a:endParaRPr/>
          </a:p>
        </p:txBody>
      </p:sp>
      <p:pic>
        <p:nvPicPr>
          <p:cNvPr id="2" name="Picture 1" descr="Hungry for more | RX THE WO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365" y="4090636"/>
            <a:ext cx="3486112" cy="2422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5" name="Google Shape;185;p37"/>
          <p:cNvSpPr txBox="1"/>
          <p:nvPr/>
        </p:nvSpPr>
        <p:spPr>
          <a:xfrm>
            <a:off x="154907" y="766355"/>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sz="2000" b="0" i="0" u="none" strike="noStrike" cap="none">
              <a:solidFill>
                <a:schemeClr val="dk1"/>
              </a:solidFill>
              <a:latin typeface="Century Gothic"/>
              <a:ea typeface="Century Gothic"/>
              <a:cs typeface="Century Gothic"/>
              <a:sym typeface="Century Gothic"/>
            </a:endParaRPr>
          </a:p>
        </p:txBody>
      </p:sp>
      <p:sp>
        <p:nvSpPr>
          <p:cNvPr id="186" name="Google Shape;186;p37"/>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00B050"/>
                </a:solidFill>
                <a:latin typeface="Century Gothic"/>
                <a:ea typeface="Century Gothic"/>
                <a:cs typeface="Century Gothic"/>
                <a:sym typeface="Century Gothic"/>
              </a:rPr>
              <a:t>Examples:</a:t>
            </a:r>
            <a:endParaRPr sz="1400" b="0" i="0" u="none" strike="noStrike" cap="none">
              <a:solidFill>
                <a:srgbClr val="000000"/>
              </a:solidFill>
              <a:latin typeface="Arial"/>
              <a:ea typeface="Arial"/>
              <a:cs typeface="Arial"/>
              <a:sym typeface="Arial"/>
            </a:endParaRPr>
          </a:p>
        </p:txBody>
      </p:sp>
      <p:pic>
        <p:nvPicPr>
          <p:cNvPr id="187" name="Google Shape;187;p37"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88" name="Google Shape;188;p3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189" name="Google Shape;189;p37"/>
          <p:cNvSpPr txBox="1"/>
          <p:nvPr/>
        </p:nvSpPr>
        <p:spPr>
          <a:xfrm>
            <a:off x="10181939" y="1250631"/>
            <a:ext cx="1988664" cy="267765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is a question sentence? </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this an example of a question sentence?</a:t>
            </a:r>
            <a:endParaRPr sz="14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What punctuation mark is at the end?</a:t>
            </a:r>
            <a:endParaRPr sz="1400" b="0" i="0" u="none" strike="noStrike" cap="none">
              <a:solidFill>
                <a:schemeClr val="dk1"/>
              </a:solidFill>
              <a:latin typeface="Century Gothic"/>
              <a:ea typeface="Century Gothic"/>
              <a:cs typeface="Century Gothic"/>
              <a:sym typeface="Century Gothic"/>
            </a:endParaRPr>
          </a:p>
        </p:txBody>
      </p:sp>
      <p:pic>
        <p:nvPicPr>
          <p:cNvPr id="190" name="Google Shape;190;p37"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91" name="Google Shape;191;p37"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92" name="Google Shape;192;p37"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93" name="Google Shape;193;p37"/>
          <p:cNvSpPr txBox="1"/>
          <p:nvPr/>
        </p:nvSpPr>
        <p:spPr>
          <a:xfrm>
            <a:off x="289613" y="609778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entury Gothic"/>
              <a:ea typeface="Century Gothic"/>
              <a:cs typeface="Century Gothic"/>
              <a:sym typeface="Century Gothic"/>
            </a:endParaRPr>
          </a:p>
        </p:txBody>
      </p:sp>
      <p:sp>
        <p:nvSpPr>
          <p:cNvPr id="194" name="Google Shape;194;p37"/>
          <p:cNvSpPr txBox="1"/>
          <p:nvPr/>
        </p:nvSpPr>
        <p:spPr>
          <a:xfrm>
            <a:off x="535740" y="3932000"/>
            <a:ext cx="452203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a:solidFill>
                  <a:srgbClr val="000000"/>
                </a:solidFill>
                <a:latin typeface="Century Gothic"/>
                <a:ea typeface="Century Gothic"/>
                <a:cs typeface="Century Gothic"/>
                <a:sym typeface="Century Gothic"/>
              </a:rPr>
              <a:t>Where </a:t>
            </a:r>
            <a:r>
              <a:rPr lang="en-AU" sz="2400" b="0" i="0" u="none" strike="noStrike" cap="none">
                <a:solidFill>
                  <a:srgbClr val="000000"/>
                </a:solidFill>
                <a:latin typeface="Century Gothic"/>
                <a:ea typeface="Century Gothic"/>
                <a:cs typeface="Century Gothic"/>
                <a:sym typeface="Century Gothic"/>
              </a:rPr>
              <a:t>questions ask about the place or positions.</a:t>
            </a:r>
            <a:endParaRPr sz="2400" b="1" i="0" u="none" strike="noStrike" cap="none">
              <a:solidFill>
                <a:srgbClr val="000000"/>
              </a:solidFill>
              <a:latin typeface="Century Gothic"/>
              <a:ea typeface="Century Gothic"/>
              <a:cs typeface="Century Gothic"/>
              <a:sym typeface="Century Gothic"/>
            </a:endParaRPr>
          </a:p>
        </p:txBody>
      </p:sp>
      <p:sp>
        <p:nvSpPr>
          <p:cNvPr id="195" name="Google Shape;195;p37"/>
          <p:cNvSpPr txBox="1"/>
          <p:nvPr/>
        </p:nvSpPr>
        <p:spPr>
          <a:xfrm>
            <a:off x="535739" y="5156580"/>
            <a:ext cx="53364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0" i="0" u="none" strike="noStrike" cap="none">
                <a:solidFill>
                  <a:srgbClr val="000000"/>
                </a:solidFill>
                <a:latin typeface="Century Gothic"/>
                <a:ea typeface="Century Gothic"/>
                <a:cs typeface="Century Gothic"/>
                <a:sym typeface="Century Gothic"/>
              </a:rPr>
              <a:t>Where are they going? </a:t>
            </a:r>
            <a:endParaRPr/>
          </a:p>
        </p:txBody>
      </p:sp>
      <p:pic>
        <p:nvPicPr>
          <p:cNvPr id="2" name="Picture 1" descr="Woman and Man Waiting on Train Station · Free Stock Phot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8936" y="3677988"/>
            <a:ext cx="3915650" cy="2610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03" name="Google Shape;203;p7"/>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FF0000"/>
                </a:solidFill>
                <a:latin typeface="Century Gothic"/>
                <a:ea typeface="Century Gothic"/>
                <a:cs typeface="Century Gothic"/>
                <a:sym typeface="Century Gothic"/>
              </a:rPr>
              <a:t>Non-Examples:</a:t>
            </a:r>
            <a:endParaRPr sz="1400" b="0" i="0" u="none" strike="noStrike" cap="none">
              <a:solidFill>
                <a:srgbClr val="000000"/>
              </a:solidFill>
              <a:latin typeface="Arial"/>
              <a:ea typeface="Arial"/>
              <a:cs typeface="Arial"/>
              <a:sym typeface="Arial"/>
            </a:endParaRPr>
          </a:p>
        </p:txBody>
      </p:sp>
      <p:sp>
        <p:nvSpPr>
          <p:cNvPr id="204" name="Google Shape;204;p7"/>
          <p:cNvSpPr txBox="1"/>
          <p:nvPr/>
        </p:nvSpPr>
        <p:spPr>
          <a:xfrm>
            <a:off x="258597" y="316556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0" i="0" u="none" strike="noStrike" cap="none">
                <a:solidFill>
                  <a:schemeClr val="dk1"/>
                </a:solidFill>
                <a:latin typeface="Century Gothic"/>
                <a:ea typeface="Century Gothic"/>
                <a:cs typeface="Century Gothic"/>
                <a:sym typeface="Century Gothic"/>
              </a:rPr>
              <a:t>I like ice-cream.</a:t>
            </a:r>
            <a:endParaRPr sz="2000" b="0" i="0" u="none" strike="noStrike" cap="none">
              <a:solidFill>
                <a:schemeClr val="dk1"/>
              </a:solidFill>
              <a:latin typeface="Century Gothic"/>
              <a:ea typeface="Century Gothic"/>
              <a:cs typeface="Century Gothic"/>
              <a:sym typeface="Century Gothic"/>
            </a:endParaRPr>
          </a:p>
        </p:txBody>
      </p:sp>
      <p:sp>
        <p:nvSpPr>
          <p:cNvPr id="205" name="Google Shape;205;p7"/>
          <p:cNvSpPr txBox="1"/>
          <p:nvPr/>
        </p:nvSpPr>
        <p:spPr>
          <a:xfrm>
            <a:off x="258597" y="432789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0" i="0" u="none" strike="noStrike" cap="none">
                <a:solidFill>
                  <a:schemeClr val="dk1"/>
                </a:solidFill>
                <a:latin typeface="Century Gothic"/>
                <a:ea typeface="Century Gothic"/>
                <a:cs typeface="Century Gothic"/>
                <a:sym typeface="Century Gothic"/>
              </a:rPr>
              <a:t>When the bell goes, stand up quietly.</a:t>
            </a:r>
            <a:endParaRPr sz="2000" b="0" i="0" u="none" strike="noStrike" cap="none">
              <a:solidFill>
                <a:schemeClr val="dk1"/>
              </a:solidFill>
              <a:latin typeface="Century Gothic"/>
              <a:ea typeface="Century Gothic"/>
              <a:cs typeface="Century Gothic"/>
              <a:sym typeface="Century Gothic"/>
            </a:endParaRPr>
          </a:p>
        </p:txBody>
      </p:sp>
      <p:sp>
        <p:nvSpPr>
          <p:cNvPr id="206" name="Google Shape;206;p7"/>
          <p:cNvSpPr txBox="1"/>
          <p:nvPr/>
        </p:nvSpPr>
        <p:spPr>
          <a:xfrm>
            <a:off x="1184987" y="3536718"/>
            <a:ext cx="8601295"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AU" sz="1800" b="0" i="0" u="none" strike="noStrike" cap="none">
                <a:solidFill>
                  <a:srgbClr val="FF0000"/>
                </a:solidFill>
                <a:latin typeface="Century Gothic"/>
                <a:ea typeface="Century Gothic"/>
                <a:cs typeface="Century Gothic"/>
                <a:sym typeface="Century Gothic"/>
              </a:rPr>
              <a:t>It is a statement, not a question. It tells you something, it doesn’t ask you something.</a:t>
            </a:r>
            <a:endParaRPr sz="1800" b="0" i="0" u="none" strike="noStrike" cap="none">
              <a:solidFill>
                <a:srgbClr val="FF0000"/>
              </a:solidFill>
              <a:latin typeface="Century Gothic"/>
              <a:ea typeface="Century Gothic"/>
              <a:cs typeface="Century Gothic"/>
              <a:sym typeface="Century Gothic"/>
            </a:endParaRPr>
          </a:p>
        </p:txBody>
      </p:sp>
      <p:sp>
        <p:nvSpPr>
          <p:cNvPr id="207" name="Google Shape;207;p7"/>
          <p:cNvSpPr txBox="1"/>
          <p:nvPr/>
        </p:nvSpPr>
        <p:spPr>
          <a:xfrm>
            <a:off x="1308286" y="4731010"/>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AU" sz="1800" b="0" i="0" u="none" strike="noStrike" cap="none">
                <a:solidFill>
                  <a:srgbClr val="FF0000"/>
                </a:solidFill>
                <a:latin typeface="Century Gothic"/>
                <a:ea typeface="Century Gothic"/>
                <a:cs typeface="Century Gothic"/>
                <a:sym typeface="Century Gothic"/>
              </a:rPr>
              <a:t>Even though this sentence starts with a when, It is a command, not a question. It tells you to do something, it doesn’t ask you something.</a:t>
            </a:r>
            <a:endParaRPr sz="1800" b="0" i="0" u="none" strike="noStrike" cap="none">
              <a:solidFill>
                <a:srgbClr val="FF0000"/>
              </a:solidFill>
              <a:latin typeface="Century Gothic"/>
              <a:ea typeface="Century Gothic"/>
              <a:cs typeface="Century Gothic"/>
              <a:sym typeface="Century Gothic"/>
            </a:endParaRPr>
          </a:p>
        </p:txBody>
      </p:sp>
      <p:pic>
        <p:nvPicPr>
          <p:cNvPr id="208" name="Google Shape;208;p7"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209" name="Google Shape;209;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210" name="Google Shape;210;p7"/>
          <p:cNvSpPr txBox="1"/>
          <p:nvPr/>
        </p:nvSpPr>
        <p:spPr>
          <a:xfrm>
            <a:off x="10203336" y="1141144"/>
            <a:ext cx="1988664" cy="144655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1" i="0" u="none" strike="noStrike" cap="none">
                <a:solidFill>
                  <a:schemeClr val="dk1"/>
                </a:solidFill>
                <a:latin typeface="Century Gothic"/>
                <a:ea typeface="Century Gothic"/>
                <a:cs typeface="Century Gothic"/>
                <a:sym typeface="Century Gothic"/>
              </a:rPr>
              <a:t>CFU: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AU" sz="1400" b="0" i="0" u="none" strike="noStrike" cap="none">
                <a:solidFill>
                  <a:schemeClr val="dk1"/>
                </a:solidFill>
                <a:latin typeface="Century Gothic"/>
                <a:ea typeface="Century Gothic"/>
                <a:cs typeface="Century Gothic"/>
                <a:sym typeface="Century Gothic"/>
              </a:rPr>
              <a:t>Why is this not an example of a question sentence?</a:t>
            </a:r>
            <a:endParaRPr sz="1400" b="0" i="0" u="none" strike="noStrike" cap="none">
              <a:solidFill>
                <a:schemeClr val="dk1"/>
              </a:solidFill>
              <a:latin typeface="Century Gothic"/>
              <a:ea typeface="Century Gothic"/>
              <a:cs typeface="Century Gothic"/>
              <a:sym typeface="Century Gothic"/>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211" name="Google Shape;211;p7"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212" name="Google Shape;212;p7"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213" name="Google Shape;213;p7"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214" name="Google Shape;214;p7"/>
          <p:cNvSpPr txBox="1"/>
          <p:nvPr/>
        </p:nvSpPr>
        <p:spPr>
          <a:xfrm>
            <a:off x="154907" y="766355"/>
            <a:ext cx="8858464" cy="1319898"/>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p:txBody>
      </p:sp>
      <p:sp>
        <p:nvSpPr>
          <p:cNvPr id="215" name="Google Shape;215;p7"/>
          <p:cNvSpPr txBox="1"/>
          <p:nvPr/>
        </p:nvSpPr>
        <p:spPr>
          <a:xfrm>
            <a:off x="258597" y="554655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0" i="0" u="none" strike="noStrike" cap="none">
                <a:solidFill>
                  <a:schemeClr val="dk1"/>
                </a:solidFill>
                <a:latin typeface="Century Gothic"/>
                <a:ea typeface="Century Gothic"/>
                <a:cs typeface="Century Gothic"/>
                <a:sym typeface="Century Gothic"/>
              </a:rPr>
              <a:t>What a wonderful class!</a:t>
            </a:r>
            <a:endParaRPr sz="2000" b="0" i="0" u="none" strike="noStrike" cap="none">
              <a:solidFill>
                <a:schemeClr val="dk1"/>
              </a:solidFill>
              <a:latin typeface="Century Gothic"/>
              <a:ea typeface="Century Gothic"/>
              <a:cs typeface="Century Gothic"/>
              <a:sym typeface="Century Gothic"/>
            </a:endParaRPr>
          </a:p>
        </p:txBody>
      </p:sp>
      <p:sp>
        <p:nvSpPr>
          <p:cNvPr id="216" name="Google Shape;216;p7"/>
          <p:cNvSpPr txBox="1"/>
          <p:nvPr/>
        </p:nvSpPr>
        <p:spPr>
          <a:xfrm>
            <a:off x="1308286" y="5922460"/>
            <a:ext cx="8555734"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AU" sz="1800" b="0" i="0" u="none" strike="noStrike" cap="none">
                <a:solidFill>
                  <a:srgbClr val="FF0000"/>
                </a:solidFill>
                <a:latin typeface="Century Gothic"/>
                <a:ea typeface="Century Gothic"/>
                <a:cs typeface="Century Gothic"/>
                <a:sym typeface="Century Gothic"/>
              </a:rPr>
              <a:t>Even though this sentence starts with a what, It is a statement, not a question. It tells you something, it doesn’t ask you something.</a:t>
            </a:r>
            <a:endParaRPr sz="1800" b="0" i="0" u="none" strike="noStrike" cap="none">
              <a:solidFill>
                <a:srgbClr val="FF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22" name="Google Shape;222;p12"/>
          <p:cNvSpPr txBox="1"/>
          <p:nvPr/>
        </p:nvSpPr>
        <p:spPr>
          <a:xfrm>
            <a:off x="154907" y="766354"/>
            <a:ext cx="8883092" cy="1606442"/>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asks something </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A question sentence ends with a question mark.</a:t>
            </a:r>
            <a:endParaRPr/>
          </a:p>
          <a:p>
            <a:pPr marL="0" marR="0" lvl="0" indent="0" algn="l" rtl="0">
              <a:lnSpc>
                <a:spcPct val="90000"/>
              </a:lnSpc>
              <a:spcBef>
                <a:spcPts val="0"/>
              </a:spcBef>
              <a:spcAft>
                <a:spcPts val="0"/>
              </a:spcAft>
              <a:buNone/>
            </a:pPr>
            <a:endParaRPr sz="2000" b="0" i="0" u="none" strike="noStrike" cap="none">
              <a:solidFill>
                <a:schemeClr val="dk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b="0" i="0" u="none" strike="noStrike" cap="none">
                <a:solidFill>
                  <a:schemeClr val="dk1"/>
                </a:solidFill>
                <a:latin typeface="Century Gothic"/>
                <a:ea typeface="Century Gothic"/>
                <a:cs typeface="Century Gothic"/>
                <a:sym typeface="Century Gothic"/>
              </a:rPr>
              <a:t>Question sentences often ask – who, what, when, where</a:t>
            </a:r>
            <a:endParaRPr/>
          </a:p>
          <a:p>
            <a:pPr marL="228600" marR="0" lvl="0" indent="-101600" algn="l" rtl="0">
              <a:lnSpc>
                <a:spcPct val="90000"/>
              </a:lnSpc>
              <a:spcBef>
                <a:spcPts val="0"/>
              </a:spcBef>
              <a:spcAft>
                <a:spcPts val="0"/>
              </a:spcAft>
              <a:buClr>
                <a:schemeClr val="dk1"/>
              </a:buClr>
              <a:buSzPts val="2000"/>
              <a:buFont typeface="Noto Sans Symbols"/>
              <a:buNone/>
            </a:pPr>
            <a:endParaRPr sz="2000" b="0" i="0" u="none" strike="noStrike" cap="none">
              <a:solidFill>
                <a:schemeClr val="dk1"/>
              </a:solidFill>
              <a:latin typeface="Century Gothic"/>
              <a:ea typeface="Century Gothic"/>
              <a:cs typeface="Century Gothic"/>
              <a:sym typeface="Century Gothic"/>
            </a:endParaRPr>
          </a:p>
        </p:txBody>
      </p:sp>
      <p:sp>
        <p:nvSpPr>
          <p:cNvPr id="223" name="Google Shape;223;p12"/>
          <p:cNvSpPr txBox="1"/>
          <p:nvPr/>
        </p:nvSpPr>
        <p:spPr>
          <a:xfrm>
            <a:off x="259934" y="5109205"/>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endParaRPr sz="2600" b="0" i="0" u="none" strike="noStrike" cap="none">
              <a:solidFill>
                <a:schemeClr val="dk1"/>
              </a:solidFill>
              <a:latin typeface="Century Gothic"/>
              <a:ea typeface="Century Gothic"/>
              <a:cs typeface="Century Gothic"/>
              <a:sym typeface="Century Gothic"/>
            </a:endParaRPr>
          </a:p>
        </p:txBody>
      </p:sp>
      <p:sp>
        <p:nvSpPr>
          <p:cNvPr id="224" name="Google Shape;224;p12"/>
          <p:cNvSpPr/>
          <p:nvPr/>
        </p:nvSpPr>
        <p:spPr>
          <a:xfrm>
            <a:off x="259934" y="2713489"/>
            <a:ext cx="5836066"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000" b="0" i="0" u="none" strike="noStrike" cap="none">
                <a:solidFill>
                  <a:schemeClr val="dk1"/>
                </a:solidFill>
                <a:latin typeface="Century Gothic"/>
                <a:ea typeface="Century Gothic"/>
                <a:cs typeface="Century Gothic"/>
                <a:sym typeface="Century Gothic"/>
              </a:rPr>
              <a:t>We can make questions based on pictures.</a:t>
            </a:r>
            <a:endParaRPr sz="2000" b="0" i="0" u="none" strike="noStrike" cap="none">
              <a:solidFill>
                <a:schemeClr val="dk1"/>
              </a:solidFill>
              <a:latin typeface="Century Gothic"/>
              <a:ea typeface="Century Gothic"/>
              <a:cs typeface="Century Gothic"/>
              <a:sym typeface="Century Gothic"/>
            </a:endParaRPr>
          </a:p>
        </p:txBody>
      </p:sp>
      <p:sp>
        <p:nvSpPr>
          <p:cNvPr id="225" name="Google Shape;225;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chemeClr val="lt1"/>
                </a:solidFill>
                <a:latin typeface="Century Gothic"/>
                <a:ea typeface="Century Gothic"/>
                <a:cs typeface="Century Gothic"/>
                <a:sym typeface="Century Gothic"/>
              </a:rPr>
              <a:t>Concept Development</a:t>
            </a:r>
            <a:endParaRPr sz="1400" b="0" i="0" u="none" strike="noStrike" cap="none">
              <a:solidFill>
                <a:srgbClr val="000000"/>
              </a:solidFill>
              <a:latin typeface="Arial"/>
              <a:ea typeface="Arial"/>
              <a:cs typeface="Arial"/>
              <a:sym typeface="Arial"/>
            </a:endParaRPr>
          </a:p>
        </p:txBody>
      </p:sp>
      <p:sp>
        <p:nvSpPr>
          <p:cNvPr id="226" name="Google Shape;226;p12"/>
          <p:cNvSpPr txBox="1"/>
          <p:nvPr/>
        </p:nvSpPr>
        <p:spPr>
          <a:xfrm>
            <a:off x="10078975" y="929572"/>
            <a:ext cx="1988664" cy="2846893"/>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AU" sz="1100" b="1" i="0" u="none" strike="noStrike" cap="none">
                <a:solidFill>
                  <a:schemeClr val="dk1"/>
                </a:solidFill>
                <a:latin typeface="Century Gothic"/>
                <a:ea typeface="Century Gothic"/>
                <a:cs typeface="Century Gothic"/>
                <a:sym typeface="Century Gothic"/>
              </a:rPr>
              <a:t>CFU:</a:t>
            </a:r>
            <a:endParaRPr sz="11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AU" sz="1400" b="0" i="0" u="none" strike="noStrike" cap="none">
                <a:solidFill>
                  <a:schemeClr val="dk1"/>
                </a:solidFill>
                <a:latin typeface="Century Gothic"/>
                <a:ea typeface="Century Gothic"/>
                <a:cs typeface="Century Gothic"/>
                <a:sym typeface="Century Gothic"/>
              </a:rPr>
              <a:t>What is the purpose of a who question?</a:t>
            </a:r>
            <a:endParaRPr/>
          </a:p>
          <a:p>
            <a:pPr marL="285750" marR="0" lvl="0" indent="-285750" algn="l" rtl="0">
              <a:lnSpc>
                <a:spcPct val="100000"/>
              </a:lnSpc>
              <a:spcBef>
                <a:spcPts val="0"/>
              </a:spcBef>
              <a:spcAft>
                <a:spcPts val="0"/>
              </a:spcAft>
              <a:buClr>
                <a:schemeClr val="dk1"/>
              </a:buClr>
              <a:buSzPts val="1800"/>
              <a:buFont typeface="Arial"/>
              <a:buChar char="•"/>
            </a:pPr>
            <a:r>
              <a:rPr lang="en-AU" sz="1400" b="0" i="0" u="none" strike="noStrike" cap="none">
                <a:solidFill>
                  <a:schemeClr val="dk1"/>
                </a:solidFill>
                <a:latin typeface="Century Gothic"/>
                <a:ea typeface="Century Gothic"/>
                <a:cs typeface="Century Gothic"/>
                <a:sym typeface="Century Gothic"/>
              </a:rPr>
              <a:t>What is the purpose of a what question?</a:t>
            </a:r>
            <a:endParaRPr/>
          </a:p>
          <a:p>
            <a:pPr marL="285750" marR="0" lvl="0" indent="-285750" algn="l" rtl="0">
              <a:lnSpc>
                <a:spcPct val="100000"/>
              </a:lnSpc>
              <a:spcBef>
                <a:spcPts val="0"/>
              </a:spcBef>
              <a:spcAft>
                <a:spcPts val="0"/>
              </a:spcAft>
              <a:buClr>
                <a:schemeClr val="dk1"/>
              </a:buClr>
              <a:buSzPts val="1800"/>
              <a:buFont typeface="Arial"/>
              <a:buChar char="•"/>
            </a:pPr>
            <a:r>
              <a:rPr lang="en-AU" sz="1400" b="0" i="0" u="none" strike="noStrike" cap="none">
                <a:solidFill>
                  <a:schemeClr val="dk1"/>
                </a:solidFill>
                <a:latin typeface="Century Gothic"/>
                <a:ea typeface="Century Gothic"/>
                <a:cs typeface="Century Gothic"/>
                <a:sym typeface="Century Gothic"/>
              </a:rPr>
              <a:t>What is the purpose of a when question?</a:t>
            </a:r>
            <a:endParaRPr/>
          </a:p>
          <a:p>
            <a:pPr marL="285750" marR="0" lvl="0" indent="-285750" algn="l" rtl="0">
              <a:lnSpc>
                <a:spcPct val="100000"/>
              </a:lnSpc>
              <a:spcBef>
                <a:spcPts val="0"/>
              </a:spcBef>
              <a:spcAft>
                <a:spcPts val="0"/>
              </a:spcAft>
              <a:buClr>
                <a:schemeClr val="dk1"/>
              </a:buClr>
              <a:buSzPts val="1800"/>
              <a:buFont typeface="Arial"/>
              <a:buChar char="•"/>
            </a:pPr>
            <a:r>
              <a:rPr lang="en-AU" sz="1400" b="0" i="0" u="none" strike="noStrike" cap="none">
                <a:solidFill>
                  <a:schemeClr val="dk1"/>
                </a:solidFill>
                <a:latin typeface="Century Gothic"/>
                <a:ea typeface="Century Gothic"/>
                <a:cs typeface="Century Gothic"/>
                <a:sym typeface="Century Gothic"/>
              </a:rPr>
              <a:t>What is the purpose of a where question?</a:t>
            </a:r>
            <a:endParaRPr/>
          </a:p>
        </p:txBody>
      </p:sp>
      <p:pic>
        <p:nvPicPr>
          <p:cNvPr id="227" name="Google Shape;227;p12"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28" name="Google Shape;228;p12"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229" name="Google Shape;229;p12"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230" name="Google Shape;230;p12"/>
          <p:cNvSpPr txBox="1"/>
          <p:nvPr/>
        </p:nvSpPr>
        <p:spPr>
          <a:xfrm>
            <a:off x="259934" y="599418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Calibri"/>
              <a:buNone/>
            </a:pPr>
            <a:endParaRPr sz="2600" b="0" i="0" u="none" strike="noStrike" cap="none">
              <a:solidFill>
                <a:schemeClr val="dk1"/>
              </a:solidFill>
              <a:latin typeface="Century Gothic"/>
              <a:ea typeface="Century Gothic"/>
              <a:cs typeface="Century Gothic"/>
              <a:sym typeface="Century Gothic"/>
            </a:endParaRPr>
          </a:p>
        </p:txBody>
      </p:sp>
      <p:sp>
        <p:nvSpPr>
          <p:cNvPr id="231" name="Google Shape;231;p12"/>
          <p:cNvSpPr txBox="1"/>
          <p:nvPr/>
        </p:nvSpPr>
        <p:spPr>
          <a:xfrm>
            <a:off x="6461348" y="3958002"/>
            <a:ext cx="5470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2400" b="1" i="0" u="none" strike="noStrike" cap="none" dirty="0" smtClean="0">
                <a:solidFill>
                  <a:srgbClr val="FF0000"/>
                </a:solidFill>
                <a:latin typeface="Century Gothic"/>
                <a:ea typeface="Century Gothic"/>
                <a:cs typeface="Century Gothic"/>
                <a:sym typeface="Century Gothic"/>
              </a:rPr>
              <a:t>Who</a:t>
            </a:r>
            <a:r>
              <a:rPr lang="en-AU" sz="2400" b="0" i="0" u="none" strike="noStrike" cap="none" dirty="0" smtClean="0">
                <a:solidFill>
                  <a:srgbClr val="000000"/>
                </a:solidFill>
                <a:latin typeface="Century Gothic"/>
                <a:ea typeface="Century Gothic"/>
                <a:cs typeface="Century Gothic"/>
                <a:sym typeface="Century Gothic"/>
              </a:rPr>
              <a:t>…is on the train?</a:t>
            </a:r>
            <a:endParaRPr dirty="0"/>
          </a:p>
          <a:p>
            <a:pPr marL="0" marR="0" lvl="0" indent="0" algn="l" rtl="0">
              <a:lnSpc>
                <a:spcPct val="100000"/>
              </a:lnSpc>
              <a:spcBef>
                <a:spcPts val="0"/>
              </a:spcBef>
              <a:spcAft>
                <a:spcPts val="0"/>
              </a:spcAft>
              <a:buNone/>
            </a:pPr>
            <a:r>
              <a:rPr lang="en-AU" sz="2400" b="1" i="0" u="none" strike="noStrike" cap="none" dirty="0">
                <a:solidFill>
                  <a:srgbClr val="00B050"/>
                </a:solidFill>
                <a:latin typeface="Century Gothic"/>
                <a:ea typeface="Century Gothic"/>
                <a:cs typeface="Century Gothic"/>
                <a:sym typeface="Century Gothic"/>
              </a:rPr>
              <a:t>What</a:t>
            </a:r>
            <a:r>
              <a:rPr lang="en-AU" sz="2400" b="0" i="0" u="none" strike="noStrike" cap="none" dirty="0">
                <a:solidFill>
                  <a:srgbClr val="000000"/>
                </a:solidFill>
                <a:latin typeface="Century Gothic"/>
                <a:ea typeface="Century Gothic"/>
                <a:cs typeface="Century Gothic"/>
                <a:sym typeface="Century Gothic"/>
              </a:rPr>
              <a:t>…are the passengers doing?</a:t>
            </a:r>
            <a:endParaRPr dirty="0"/>
          </a:p>
          <a:p>
            <a:pPr marL="0" marR="0" lvl="0" indent="0" algn="l" rtl="0">
              <a:lnSpc>
                <a:spcPct val="100000"/>
              </a:lnSpc>
              <a:spcBef>
                <a:spcPts val="0"/>
              </a:spcBef>
              <a:spcAft>
                <a:spcPts val="0"/>
              </a:spcAft>
              <a:buNone/>
            </a:pPr>
            <a:r>
              <a:rPr lang="en-AU" sz="2400" b="1" i="0" u="none" strike="noStrike" cap="none" dirty="0">
                <a:solidFill>
                  <a:srgbClr val="0070C0"/>
                </a:solidFill>
                <a:latin typeface="Century Gothic"/>
                <a:ea typeface="Century Gothic"/>
                <a:cs typeface="Century Gothic"/>
                <a:sym typeface="Century Gothic"/>
              </a:rPr>
              <a:t>When</a:t>
            </a:r>
            <a:r>
              <a:rPr lang="en-AU" sz="2400" b="0" i="0" u="none" strike="noStrike" cap="none" dirty="0">
                <a:solidFill>
                  <a:srgbClr val="000000"/>
                </a:solidFill>
                <a:latin typeface="Century Gothic"/>
                <a:ea typeface="Century Gothic"/>
                <a:cs typeface="Century Gothic"/>
                <a:sym typeface="Century Gothic"/>
              </a:rPr>
              <a:t>… will the people get off?</a:t>
            </a:r>
            <a:endParaRPr dirty="0"/>
          </a:p>
          <a:p>
            <a:pPr marL="0" marR="0" lvl="0" indent="0" algn="l" rtl="0">
              <a:lnSpc>
                <a:spcPct val="100000"/>
              </a:lnSpc>
              <a:spcBef>
                <a:spcPts val="0"/>
              </a:spcBef>
              <a:spcAft>
                <a:spcPts val="0"/>
              </a:spcAft>
              <a:buNone/>
            </a:pPr>
            <a:r>
              <a:rPr lang="en-AU" sz="2400" b="1" i="0" u="none" strike="noStrike" cap="none" dirty="0">
                <a:solidFill>
                  <a:srgbClr val="7030A0"/>
                </a:solidFill>
                <a:latin typeface="Century Gothic"/>
                <a:ea typeface="Century Gothic"/>
                <a:cs typeface="Century Gothic"/>
                <a:sym typeface="Century Gothic"/>
              </a:rPr>
              <a:t>Where</a:t>
            </a:r>
            <a:r>
              <a:rPr lang="en-AU" sz="2400" b="0" i="0" u="none" strike="noStrike" cap="none" dirty="0">
                <a:solidFill>
                  <a:srgbClr val="000000"/>
                </a:solidFill>
                <a:latin typeface="Century Gothic"/>
                <a:ea typeface="Century Gothic"/>
                <a:cs typeface="Century Gothic"/>
                <a:sym typeface="Century Gothic"/>
              </a:rPr>
              <a:t>… are they going? </a:t>
            </a:r>
            <a:endParaRPr dirty="0"/>
          </a:p>
        </p:txBody>
      </p:sp>
      <p:pic>
        <p:nvPicPr>
          <p:cNvPr id="3" name="Picture 2" descr="uk - Identifying reserved seats on British trains - Travel Stack Exchan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282" y="3385228"/>
            <a:ext cx="4136659" cy="3102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1371</Words>
  <Application>Microsoft Office PowerPoint</Application>
  <PresentationFormat>Widescreen</PresentationFormat>
  <Paragraphs>239</Paragraphs>
  <Slides>18</Slides>
  <Notes>18</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Noto Sans Symbols</vt:lpstr>
      <vt:lpstr>Arial</vt:lpstr>
      <vt:lpstr>Century Gothic</vt:lpstr>
      <vt:lpstr>Calibri</vt:lpstr>
      <vt:lpstr>Quattrocento Sans</vt:lpstr>
      <vt:lpstr>Arial 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3</cp:revision>
  <dcterms:created xsi:type="dcterms:W3CDTF">2021-08-04T08:19:39Z</dcterms:created>
  <dcterms:modified xsi:type="dcterms:W3CDTF">2022-10-18T04:36:50Z</dcterms:modified>
</cp:coreProperties>
</file>