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86" r:id="rId8"/>
    <p:sldId id="260" r:id="rId9"/>
    <p:sldId id="261" r:id="rId10"/>
    <p:sldId id="263" r:id="rId11"/>
    <p:sldId id="265" r:id="rId12"/>
    <p:sldId id="266" r:id="rId13"/>
    <p:sldId id="282" r:id="rId14"/>
    <p:sldId id="283" r:id="rId15"/>
    <p:sldId id="284" r:id="rId16"/>
    <p:sldId id="285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8/09/2023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AU" b="1" dirty="0"/>
              <a:t>Year: </a:t>
            </a:r>
            <a:r>
              <a:rPr lang="en-AU" dirty="0"/>
              <a:t>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4</a:t>
            </a:r>
          </a:p>
          <a:p>
            <a:pPr algn="l"/>
            <a:endParaRPr lang="en-AU" dirty="0"/>
          </a:p>
          <a:p>
            <a:pPr algn="l">
              <a:lnSpc>
                <a:spcPct val="120000"/>
              </a:lnSpc>
            </a:pPr>
            <a:r>
              <a:rPr lang="en-AU" b="1" dirty="0"/>
              <a:t>Objective: </a:t>
            </a:r>
            <a:r>
              <a:rPr lang="en-AU" dirty="0"/>
              <a:t>Unscramble Sentences: Statements and questions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Lizzie </a:t>
            </a:r>
            <a:r>
              <a:rPr lang="en-AU" dirty="0" err="1"/>
              <a:t>Renouf</a:t>
            </a:r>
            <a:endParaRPr lang="en-AU" dirty="0"/>
          </a:p>
          <a:p>
            <a:pPr algn="l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656" y="60756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58" y="57594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919" y="57594"/>
            <a:ext cx="729527" cy="72952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265" y="57594"/>
            <a:ext cx="729527" cy="7295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304" y="563795"/>
            <a:ext cx="892479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the sentence is a question or a statement (use the punctuation to help you out).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the bold word at the start of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Rearrange the words into the correct order so the sentence makes sense </a:t>
            </a:r>
            <a:r>
              <a:rPr lang="en-AU" sz="1500" b="1" dirty="0">
                <a:latin typeface="Century Gothic" panose="020B0502020202020204" pitchFamily="34" charset="0"/>
              </a:rPr>
              <a:t>(who/what + action) </a:t>
            </a:r>
            <a:r>
              <a:rPr lang="en-AU" sz="1500" dirty="0">
                <a:latin typeface="Century Gothic" panose="020B0502020202020204" pitchFamily="34" charset="0"/>
              </a:rPr>
              <a:t>or </a:t>
            </a:r>
            <a:r>
              <a:rPr lang="en-AU" sz="1500" b="1" dirty="0">
                <a:latin typeface="Century Gothic" panose="020B0502020202020204" pitchFamily="34" charset="0"/>
              </a:rPr>
              <a:t>(Who, What, Where, When, How or Why).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 punctuation at the end of the sentence.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415D14-20F9-4DF7-B062-A56F718BCCA9}"/>
              </a:ext>
            </a:extLst>
          </p:cNvPr>
          <p:cNvSpPr txBox="1"/>
          <p:nvPr/>
        </p:nvSpPr>
        <p:spPr>
          <a:xfrm>
            <a:off x="9830446" y="913049"/>
            <a:ext cx="236155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type of sentence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start of a statement or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end of a statement/question?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FED04D-19F8-9820-B355-4655E729BF2E}"/>
              </a:ext>
            </a:extLst>
          </p:cNvPr>
          <p:cNvSpPr txBox="1"/>
          <p:nvPr/>
        </p:nvSpPr>
        <p:spPr>
          <a:xfrm>
            <a:off x="497772" y="3570384"/>
            <a:ext cx="11213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latin typeface="Century Gothic" panose="020B0502020202020204" pitchFamily="34" charset="0"/>
              </a:rPr>
              <a:t>bed. found under the </a:t>
            </a:r>
            <a:r>
              <a:rPr lang="en-AU" sz="4500" b="1" dirty="0">
                <a:latin typeface="Century Gothic" panose="020B0502020202020204" pitchFamily="34" charset="0"/>
              </a:rPr>
              <a:t>I</a:t>
            </a:r>
            <a:r>
              <a:rPr lang="en-AU" sz="4500" dirty="0">
                <a:latin typeface="Century Gothic" panose="020B0502020202020204" pitchFamily="34" charset="0"/>
              </a:rPr>
              <a:t> my teddy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E8CDA2-26AF-AB00-844F-0A847E1BFF3E}"/>
              </a:ext>
            </a:extLst>
          </p:cNvPr>
          <p:cNvSpPr txBox="1"/>
          <p:nvPr/>
        </p:nvSpPr>
        <p:spPr>
          <a:xfrm>
            <a:off x="497772" y="4838036"/>
            <a:ext cx="77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I</a:t>
            </a:r>
            <a:r>
              <a:rPr lang="en-AU" sz="3200" dirty="0">
                <a:latin typeface="Century Gothic" panose="020B0502020202020204" pitchFamily="34" charset="0"/>
              </a:rPr>
              <a:t> found my teddy under the bed.</a:t>
            </a:r>
          </a:p>
        </p:txBody>
      </p:sp>
    </p:spTree>
    <p:extLst>
      <p:ext uri="{BB962C8B-B14F-4D97-AF65-F5344CB8AC3E}">
        <p14:creationId xmlns:p14="http://schemas.microsoft.com/office/powerpoint/2010/main" val="5696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4" y="563795"/>
            <a:ext cx="9817808" cy="186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the sentence is a question or a statement (use the punctuation to help you out).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the bold word at the start of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Rearrange the words into the correct order so the sentence makes sense </a:t>
            </a:r>
            <a:r>
              <a:rPr lang="en-AU" sz="1500" b="1" dirty="0">
                <a:latin typeface="Century Gothic" panose="020B0502020202020204" pitchFamily="34" charset="0"/>
              </a:rPr>
              <a:t>(who/what + action) </a:t>
            </a:r>
            <a:r>
              <a:rPr lang="en-AU" sz="1500" dirty="0">
                <a:latin typeface="Century Gothic" panose="020B0502020202020204" pitchFamily="34" charset="0"/>
              </a:rPr>
              <a:t>or </a:t>
            </a:r>
            <a:r>
              <a:rPr lang="en-AU" sz="1500" b="1" dirty="0">
                <a:latin typeface="Century Gothic" panose="020B0502020202020204" pitchFamily="34" charset="0"/>
              </a:rPr>
              <a:t>(Who, What, Where, When, How or Why).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 punctuation at the end of the sentence.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88952" y="913049"/>
            <a:ext cx="2203048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type of sentence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start of a statement or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end of a statement/question?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43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952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871" y="69145"/>
            <a:ext cx="674078" cy="6740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1060DC3-2022-8CAF-FE8B-4231016D5550}"/>
              </a:ext>
            </a:extLst>
          </p:cNvPr>
          <p:cNvSpPr txBox="1"/>
          <p:nvPr/>
        </p:nvSpPr>
        <p:spPr>
          <a:xfrm>
            <a:off x="536892" y="3543042"/>
            <a:ext cx="10913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latin typeface="Century Gothic" panose="020B0502020202020204" pitchFamily="34" charset="0"/>
              </a:rPr>
              <a:t>the computer </a:t>
            </a:r>
            <a:r>
              <a:rPr lang="en-AU" sz="4500" b="1" dirty="0">
                <a:latin typeface="Century Gothic" panose="020B0502020202020204" pitchFamily="34" charset="0"/>
              </a:rPr>
              <a:t>Who </a:t>
            </a:r>
            <a:r>
              <a:rPr lang="en-AU" sz="4500" dirty="0">
                <a:latin typeface="Century Gothic" panose="020B0502020202020204" pitchFamily="34" charset="0"/>
              </a:rPr>
              <a:t>yesterday? fixed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E5F79B-61C3-B048-3E05-C3EF4508EC75}"/>
              </a:ext>
            </a:extLst>
          </p:cNvPr>
          <p:cNvSpPr txBox="1"/>
          <p:nvPr/>
        </p:nvSpPr>
        <p:spPr>
          <a:xfrm>
            <a:off x="536892" y="4837907"/>
            <a:ext cx="77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Who </a:t>
            </a:r>
            <a:r>
              <a:rPr lang="en-AU" sz="3200" dirty="0">
                <a:latin typeface="Century Gothic" panose="020B0502020202020204" pitchFamily="34" charset="0"/>
              </a:rPr>
              <a:t>fixed the computer yesterday?</a:t>
            </a:r>
          </a:p>
        </p:txBody>
      </p:sp>
    </p:spTree>
    <p:extLst>
      <p:ext uri="{BB962C8B-B14F-4D97-AF65-F5344CB8AC3E}">
        <p14:creationId xmlns:p14="http://schemas.microsoft.com/office/powerpoint/2010/main" val="355560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656" y="60756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58" y="57594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614" y="32427"/>
            <a:ext cx="729527" cy="7295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303" y="563795"/>
            <a:ext cx="9669694" cy="186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the sentence is a question or a statement (use the punctuation to help you out).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the bold word at the start of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Rearrange the words into the correct order so the sentence makes sense </a:t>
            </a:r>
            <a:r>
              <a:rPr lang="en-AU" sz="1500" b="1" dirty="0">
                <a:latin typeface="Century Gothic" panose="020B0502020202020204" pitchFamily="34" charset="0"/>
              </a:rPr>
              <a:t>(who/what + action) </a:t>
            </a:r>
            <a:r>
              <a:rPr lang="en-AU" sz="1500" dirty="0">
                <a:latin typeface="Century Gothic" panose="020B0502020202020204" pitchFamily="34" charset="0"/>
              </a:rPr>
              <a:t>or </a:t>
            </a:r>
            <a:r>
              <a:rPr lang="en-AU" sz="1500" b="1" dirty="0">
                <a:latin typeface="Century Gothic" panose="020B0502020202020204" pitchFamily="34" charset="0"/>
              </a:rPr>
              <a:t>(Who, What, Where, When, How or Why).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 punctuation at the end of the sentence.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415D14-20F9-4DF7-B062-A56F718BCCA9}"/>
              </a:ext>
            </a:extLst>
          </p:cNvPr>
          <p:cNvSpPr txBox="1"/>
          <p:nvPr/>
        </p:nvSpPr>
        <p:spPr>
          <a:xfrm>
            <a:off x="9901265" y="913049"/>
            <a:ext cx="2290735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type of sentence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start of a statement or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end of a statement/question?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892CC-5292-C8AF-82D7-FF425FD37A48}"/>
              </a:ext>
            </a:extLst>
          </p:cNvPr>
          <p:cNvSpPr txBox="1"/>
          <p:nvPr/>
        </p:nvSpPr>
        <p:spPr>
          <a:xfrm>
            <a:off x="536892" y="3543042"/>
            <a:ext cx="100652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latin typeface="Century Gothic" panose="020B0502020202020204" pitchFamily="34" charset="0"/>
              </a:rPr>
              <a:t>kind like? of </a:t>
            </a:r>
            <a:r>
              <a:rPr lang="en-AU" sz="4500" b="1" dirty="0">
                <a:latin typeface="Century Gothic" panose="020B0502020202020204" pitchFamily="34" charset="0"/>
              </a:rPr>
              <a:t>What </a:t>
            </a:r>
            <a:r>
              <a:rPr lang="en-AU" sz="4500" dirty="0">
                <a:latin typeface="Century Gothic" panose="020B0502020202020204" pitchFamily="34" charset="0"/>
              </a:rPr>
              <a:t>do you music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C9995-1037-6C03-F730-C7C744BAA39A}"/>
              </a:ext>
            </a:extLst>
          </p:cNvPr>
          <p:cNvSpPr txBox="1"/>
          <p:nvPr/>
        </p:nvSpPr>
        <p:spPr>
          <a:xfrm>
            <a:off x="536892" y="4787573"/>
            <a:ext cx="77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What </a:t>
            </a:r>
            <a:r>
              <a:rPr lang="en-AU" sz="3200" dirty="0">
                <a:latin typeface="Century Gothic" panose="020B0502020202020204" pitchFamily="34" charset="0"/>
              </a:rPr>
              <a:t>kind of music do you like?</a:t>
            </a:r>
          </a:p>
        </p:txBody>
      </p:sp>
    </p:spTree>
    <p:extLst>
      <p:ext uri="{BB962C8B-B14F-4D97-AF65-F5344CB8AC3E}">
        <p14:creationId xmlns:p14="http://schemas.microsoft.com/office/powerpoint/2010/main" val="3200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656" y="60756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58" y="57594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586" y="33031"/>
            <a:ext cx="729527" cy="7295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303" y="563795"/>
            <a:ext cx="9663637" cy="186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the sentence is a question or a statement (use the punctuation to help you out).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the bold word at the start of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Rearrange the words into the correct order so the sentence makes sense </a:t>
            </a:r>
            <a:r>
              <a:rPr lang="en-AU" sz="1500" b="1" dirty="0">
                <a:latin typeface="Century Gothic" panose="020B0502020202020204" pitchFamily="34" charset="0"/>
              </a:rPr>
              <a:t>(who/what + action) </a:t>
            </a:r>
            <a:r>
              <a:rPr lang="en-AU" sz="1500" dirty="0">
                <a:latin typeface="Century Gothic" panose="020B0502020202020204" pitchFamily="34" charset="0"/>
              </a:rPr>
              <a:t>or </a:t>
            </a:r>
            <a:r>
              <a:rPr lang="en-AU" sz="1500" b="1" dirty="0">
                <a:latin typeface="Century Gothic" panose="020B0502020202020204" pitchFamily="34" charset="0"/>
              </a:rPr>
              <a:t>(Who, What, Where, When, How or Why).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 punctuation at the end of the sentence.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415D14-20F9-4DF7-B062-A56F718BCCA9}"/>
              </a:ext>
            </a:extLst>
          </p:cNvPr>
          <p:cNvSpPr txBox="1"/>
          <p:nvPr/>
        </p:nvSpPr>
        <p:spPr>
          <a:xfrm>
            <a:off x="9901265" y="913049"/>
            <a:ext cx="2290735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type of sentence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start of a statement or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end of a statement/question?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39E4CB-9582-DAF1-41D2-8ECE84D28A6E}"/>
              </a:ext>
            </a:extLst>
          </p:cNvPr>
          <p:cNvSpPr txBox="1"/>
          <p:nvPr/>
        </p:nvSpPr>
        <p:spPr>
          <a:xfrm>
            <a:off x="536892" y="3543042"/>
            <a:ext cx="108369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dirty="0">
                <a:latin typeface="Century Gothic" panose="020B0502020202020204" pitchFamily="34" charset="0"/>
              </a:rPr>
              <a:t>did your </a:t>
            </a:r>
            <a:r>
              <a:rPr lang="en-AU" sz="4500" b="1" dirty="0">
                <a:latin typeface="Century Gothic" panose="020B0502020202020204" pitchFamily="34" charset="0"/>
              </a:rPr>
              <a:t>Where </a:t>
            </a:r>
            <a:r>
              <a:rPr lang="en-AU" sz="4500" dirty="0">
                <a:latin typeface="Century Gothic" panose="020B0502020202020204" pitchFamily="34" charset="0"/>
              </a:rPr>
              <a:t>bracelet? you loose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6415E-6419-9557-06A9-FA68207FF8A8}"/>
              </a:ext>
            </a:extLst>
          </p:cNvPr>
          <p:cNvSpPr txBox="1"/>
          <p:nvPr/>
        </p:nvSpPr>
        <p:spPr>
          <a:xfrm>
            <a:off x="536892" y="4846296"/>
            <a:ext cx="77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Where </a:t>
            </a:r>
            <a:r>
              <a:rPr lang="en-AU" sz="3200" dirty="0">
                <a:latin typeface="Century Gothic" panose="020B0502020202020204" pitchFamily="34" charset="0"/>
              </a:rPr>
              <a:t>did you loose your bracelet?</a:t>
            </a:r>
          </a:p>
        </p:txBody>
      </p:sp>
    </p:spTree>
    <p:extLst>
      <p:ext uri="{BB962C8B-B14F-4D97-AF65-F5344CB8AC3E}">
        <p14:creationId xmlns:p14="http://schemas.microsoft.com/office/powerpoint/2010/main" val="25362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302" y="461539"/>
            <a:ext cx="11055755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if the sentence is a question or a statement (use the punctuation to help you out).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the </a:t>
            </a:r>
            <a:r>
              <a:rPr lang="en-AU" sz="2000" b="1" dirty="0">
                <a:latin typeface="Century Gothic" panose="020B0502020202020204" pitchFamily="34" charset="0"/>
              </a:rPr>
              <a:t>bold</a:t>
            </a:r>
            <a:r>
              <a:rPr lang="en-AU" sz="2000" dirty="0">
                <a:latin typeface="Century Gothic" panose="020B0502020202020204" pitchFamily="34" charset="0"/>
              </a:rPr>
              <a:t> word at the start of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Rearrange the words into the correct order so the sentences makes sense. For a statement </a:t>
            </a:r>
            <a:r>
              <a:rPr lang="en-AU" sz="1500" b="1" dirty="0">
                <a:latin typeface="Century Gothic" panose="020B0502020202020204" pitchFamily="34" charset="0"/>
              </a:rPr>
              <a:t>(who/what + action) </a:t>
            </a:r>
            <a:r>
              <a:rPr lang="en-AU" sz="2000" dirty="0">
                <a:latin typeface="Century Gothic" panose="020B0502020202020204" pitchFamily="34" charset="0"/>
              </a:rPr>
              <a:t>and for a question </a:t>
            </a:r>
            <a:r>
              <a:rPr lang="en-AU" sz="1500" b="1" dirty="0">
                <a:latin typeface="Century Gothic" panose="020B0502020202020204" pitchFamily="34" charset="0"/>
              </a:rPr>
              <a:t>(Who, What, Where, When, How or Why).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 punctuation at the end of the sentence.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174" y="82490"/>
            <a:ext cx="674078" cy="67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36373-D2C5-9AC7-F197-0EAF6FE77681}"/>
              </a:ext>
            </a:extLst>
          </p:cNvPr>
          <p:cNvSpPr txBox="1"/>
          <p:nvPr/>
        </p:nvSpPr>
        <p:spPr>
          <a:xfrm>
            <a:off x="391487" y="5825906"/>
            <a:ext cx="114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__________________________________________________________________________________________________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2FA46-1C1B-970E-B2F6-B5A521897CB8}"/>
              </a:ext>
            </a:extLst>
          </p:cNvPr>
          <p:cNvSpPr txBox="1"/>
          <p:nvPr/>
        </p:nvSpPr>
        <p:spPr>
          <a:xfrm>
            <a:off x="479571" y="4146716"/>
            <a:ext cx="1140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__________________________________________________________________________________________________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6D38E8-1163-04BD-D663-DA1421E26B6F}"/>
              </a:ext>
            </a:extLst>
          </p:cNvPr>
          <p:cNvSpPr txBox="1"/>
          <p:nvPr/>
        </p:nvSpPr>
        <p:spPr>
          <a:xfrm>
            <a:off x="479571" y="4972994"/>
            <a:ext cx="77933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woods. in was </a:t>
            </a:r>
            <a:r>
              <a:rPr lang="en-AU" sz="2600" b="1" dirty="0">
                <a:latin typeface="Century Gothic" panose="020B0502020202020204" pitchFamily="34" charset="0"/>
              </a:rPr>
              <a:t>It </a:t>
            </a:r>
            <a:r>
              <a:rPr lang="en-AU" sz="2600" dirty="0">
                <a:latin typeface="Century Gothic" panose="020B0502020202020204" pitchFamily="34" charset="0"/>
              </a:rPr>
              <a:t>dark really the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87EB99-F22C-15FF-3787-0C911FFD69C6}"/>
              </a:ext>
            </a:extLst>
          </p:cNvPr>
          <p:cNvSpPr txBox="1"/>
          <p:nvPr/>
        </p:nvSpPr>
        <p:spPr>
          <a:xfrm>
            <a:off x="479570" y="3109275"/>
            <a:ext cx="77933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you can </a:t>
            </a:r>
            <a:r>
              <a:rPr lang="en-AU" sz="2600" b="1" dirty="0">
                <a:latin typeface="Century Gothic" panose="020B0502020202020204" pitchFamily="34" charset="0"/>
              </a:rPr>
              <a:t>When </a:t>
            </a:r>
            <a:r>
              <a:rPr lang="en-AU" sz="2600" dirty="0">
                <a:latin typeface="Century Gothic" panose="020B0502020202020204" pitchFamily="34" charset="0"/>
              </a:rPr>
              <a:t>see again? I </a:t>
            </a:r>
          </a:p>
        </p:txBody>
      </p:sp>
    </p:spTree>
    <p:extLst>
      <p:ext uri="{BB962C8B-B14F-4D97-AF65-F5344CB8AC3E}">
        <p14:creationId xmlns:p14="http://schemas.microsoft.com/office/powerpoint/2010/main" val="165124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9150" y="2951946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0809" y="49069"/>
            <a:ext cx="674079" cy="67407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C65CB6-7134-5D42-86CF-2F7F1F54F9E1}"/>
              </a:ext>
            </a:extLst>
          </p:cNvPr>
          <p:cNvSpPr txBox="1"/>
          <p:nvPr/>
        </p:nvSpPr>
        <p:spPr>
          <a:xfrm>
            <a:off x="819150" y="3942826"/>
            <a:ext cx="1055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entury Gothic" panose="020B0502020202020204" pitchFamily="34" charset="0"/>
              </a:rPr>
              <a:t>Unscramble statements and questions.</a:t>
            </a:r>
          </a:p>
        </p:txBody>
      </p:sp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0508" y="447455"/>
            <a:ext cx="9662830" cy="155889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</a:rPr>
              <a:t>A statement tells you a complete idea. It must make sense.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</a:rPr>
              <a:t>A statement sentence has two parts.</a:t>
            </a:r>
            <a:r>
              <a:rPr lang="en-AU" sz="1500" dirty="0">
                <a:latin typeface="Century Gothic" panose="020B0502020202020204" pitchFamily="34" charset="0"/>
              </a:rPr>
              <a:t>(</a:t>
            </a:r>
            <a:r>
              <a:rPr lang="en-AU" sz="1500" b="1" dirty="0">
                <a:latin typeface="Century Gothic" panose="020B0502020202020204" pitchFamily="34" charset="0"/>
              </a:rPr>
              <a:t>who or what/the action</a:t>
            </a:r>
            <a:r>
              <a:rPr lang="en-AU" sz="1500" dirty="0">
                <a:latin typeface="Century Gothic" panose="020B0502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</a:rPr>
              <a:t>A statement must end with a full stop and begin with a capital letter.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5989" y="4508030"/>
            <a:ext cx="11845504" cy="375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b="1" dirty="0">
                <a:latin typeface="Century Gothic" panose="020B0502020202020204" pitchFamily="34" charset="0"/>
              </a:rPr>
              <a:t>1. </a:t>
            </a:r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AU" sz="2600" dirty="0">
                <a:latin typeface="Century Gothic" panose="020B0502020202020204" pitchFamily="34" charset="0"/>
              </a:rPr>
              <a:t>y dog made a mess</a:t>
            </a:r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348753" y="3856028"/>
            <a:ext cx="690179" cy="5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1567" y="847990"/>
            <a:ext cx="242043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statement?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is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 statement?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415" y="5518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5108" y="524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176" y="51991"/>
            <a:ext cx="693813" cy="6791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7D8072-06B9-4A29-A62B-465050C59154}"/>
              </a:ext>
            </a:extLst>
          </p:cNvPr>
          <p:cNvSpPr/>
          <p:nvPr/>
        </p:nvSpPr>
        <p:spPr>
          <a:xfrm>
            <a:off x="289613" y="3814083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490DA41-DA66-4D46-B0A3-7DF6E1787F85}"/>
              </a:ext>
            </a:extLst>
          </p:cNvPr>
          <p:cNvSpPr txBox="1">
            <a:spLocks/>
          </p:cNvSpPr>
          <p:nvPr/>
        </p:nvSpPr>
        <p:spPr>
          <a:xfrm>
            <a:off x="289613" y="5828889"/>
            <a:ext cx="11845504" cy="407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</a:rPr>
              <a:t>2. </a:t>
            </a:r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AU" sz="2600" dirty="0">
                <a:latin typeface="Century Gothic" panose="020B0502020202020204" pitchFamily="34" charset="0"/>
              </a:rPr>
              <a:t>he girl went to the park.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1ED703-E40C-4E23-935A-F73D2C36C057}"/>
              </a:ext>
            </a:extLst>
          </p:cNvPr>
          <p:cNvSpPr/>
          <p:nvPr/>
        </p:nvSpPr>
        <p:spPr>
          <a:xfrm>
            <a:off x="721838" y="4508030"/>
            <a:ext cx="360727" cy="46166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F28E02-9935-49C8-86BA-A7E1CC77AC49}"/>
              </a:ext>
            </a:extLst>
          </p:cNvPr>
          <p:cNvSpPr/>
          <p:nvPr/>
        </p:nvSpPr>
        <p:spPr>
          <a:xfrm>
            <a:off x="4236097" y="4538429"/>
            <a:ext cx="121299" cy="38798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23040D-40A6-49DF-A558-DD0617A90CF1}"/>
              </a:ext>
            </a:extLst>
          </p:cNvPr>
          <p:cNvSpPr/>
          <p:nvPr/>
        </p:nvSpPr>
        <p:spPr>
          <a:xfrm>
            <a:off x="663502" y="5815646"/>
            <a:ext cx="224265" cy="46166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212B29-351D-402C-81DA-91C1B25D6814}"/>
              </a:ext>
            </a:extLst>
          </p:cNvPr>
          <p:cNvSpPr/>
          <p:nvPr/>
        </p:nvSpPr>
        <p:spPr>
          <a:xfrm>
            <a:off x="4550024" y="5908422"/>
            <a:ext cx="146264" cy="38798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100C19-5309-157C-CD96-46DA48A3CEDD}"/>
              </a:ext>
            </a:extLst>
          </p:cNvPr>
          <p:cNvSpPr/>
          <p:nvPr/>
        </p:nvSpPr>
        <p:spPr>
          <a:xfrm>
            <a:off x="663502" y="4508030"/>
            <a:ext cx="1408579" cy="46166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7AEC27-7323-3FCA-1E65-F55ECBD4EF1A}"/>
              </a:ext>
            </a:extLst>
          </p:cNvPr>
          <p:cNvSpPr/>
          <p:nvPr/>
        </p:nvSpPr>
        <p:spPr>
          <a:xfrm>
            <a:off x="570451" y="5798868"/>
            <a:ext cx="1302737" cy="497541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7E0622-EE38-B625-3E79-1C6B70C58749}"/>
              </a:ext>
            </a:extLst>
          </p:cNvPr>
          <p:cNvCxnSpPr/>
          <p:nvPr/>
        </p:nvCxnSpPr>
        <p:spPr>
          <a:xfrm>
            <a:off x="2072081" y="4883138"/>
            <a:ext cx="2164016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24708FD-E60D-4B96-B66E-EDC9F2F7FE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6" r="29955" b="20143"/>
          <a:stretch/>
        </p:blipFill>
        <p:spPr>
          <a:xfrm>
            <a:off x="7013359" y="4535664"/>
            <a:ext cx="958165" cy="103330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668AA8-9410-4326-B82F-E37FF4201CFC}"/>
              </a:ext>
            </a:extLst>
          </p:cNvPr>
          <p:cNvCxnSpPr>
            <a:cxnSpLocks/>
            <a:endCxn id="22" idx="3"/>
          </p:cNvCxnSpPr>
          <p:nvPr/>
        </p:nvCxnSpPr>
        <p:spPr>
          <a:xfrm flipV="1">
            <a:off x="2002539" y="6239590"/>
            <a:ext cx="2568905" cy="396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" grpId="0" animBg="1"/>
      <p:bldP spid="6" grpId="0" animBg="1"/>
      <p:bldP spid="18" grpId="0" animBg="1"/>
      <p:bldP spid="22" grpId="0" animBg="1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0508" y="447455"/>
            <a:ext cx="9662830" cy="158553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</a:rPr>
              <a:t>A question asks for information. It requires an answer.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</a:rPr>
              <a:t>A question often starts with a question word.</a:t>
            </a:r>
            <a:r>
              <a:rPr lang="en-AU" sz="1400" dirty="0">
                <a:latin typeface="Century Gothic" panose="020B0502020202020204" pitchFamily="34" charset="0"/>
              </a:rPr>
              <a:t>(</a:t>
            </a:r>
            <a:r>
              <a:rPr lang="en-AU" sz="1400" b="1" dirty="0">
                <a:latin typeface="Century Gothic" panose="020B0502020202020204" pitchFamily="34" charset="0"/>
              </a:rPr>
              <a:t>Who, What, Where, When, Why, How</a:t>
            </a:r>
            <a:r>
              <a:rPr lang="en-AU" sz="1400" dirty="0">
                <a:latin typeface="Century Gothic" panose="020B0502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2200" dirty="0">
                <a:latin typeface="Century Gothic" panose="020B0502020202020204" pitchFamily="34" charset="0"/>
              </a:rPr>
              <a:t>A question must end with a question mark and begin with a capital letter.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5989" y="4508030"/>
            <a:ext cx="3477021" cy="375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b="1" dirty="0">
                <a:latin typeface="Century Gothic" panose="020B0502020202020204" pitchFamily="34" charset="0"/>
              </a:rPr>
              <a:t>1. </a:t>
            </a:r>
            <a:r>
              <a:rPr lang="en-AU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AU" sz="2600" b="1" dirty="0">
                <a:latin typeface="Century Gothic" panose="020B0502020202020204" pitchFamily="34" charset="0"/>
              </a:rPr>
              <a:t>here</a:t>
            </a:r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2600" dirty="0">
                <a:latin typeface="Century Gothic" panose="020B0502020202020204" pitchFamily="34" charset="0"/>
              </a:rPr>
              <a:t>is the cat</a:t>
            </a:r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348753" y="3856028"/>
            <a:ext cx="690179" cy="5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1567" y="847990"/>
            <a:ext cx="242043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statement/question?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a statement/question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statement/question?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415" y="5518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5108" y="524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6176" y="51991"/>
            <a:ext cx="693813" cy="6791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A7D8072-06B9-4A29-A62B-465050C59154}"/>
              </a:ext>
            </a:extLst>
          </p:cNvPr>
          <p:cNvSpPr/>
          <p:nvPr/>
        </p:nvSpPr>
        <p:spPr>
          <a:xfrm>
            <a:off x="289613" y="3814083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490DA41-DA66-4D46-B0A3-7DF6E1787F85}"/>
              </a:ext>
            </a:extLst>
          </p:cNvPr>
          <p:cNvSpPr txBox="1">
            <a:spLocks/>
          </p:cNvSpPr>
          <p:nvPr/>
        </p:nvSpPr>
        <p:spPr>
          <a:xfrm>
            <a:off x="289613" y="5828889"/>
            <a:ext cx="11845504" cy="407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</a:rPr>
              <a:t>2. </a:t>
            </a:r>
            <a:r>
              <a:rPr lang="en-AU" sz="2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AU" sz="2600" b="1" dirty="0">
                <a:latin typeface="Century Gothic" panose="020B0502020202020204" pitchFamily="34" charset="0"/>
              </a:rPr>
              <a:t>hat</a:t>
            </a:r>
            <a:r>
              <a:rPr lang="en-AU" sz="2600" dirty="0">
                <a:latin typeface="Century Gothic" panose="020B0502020202020204" pitchFamily="34" charset="0"/>
              </a:rPr>
              <a:t> is your name</a:t>
            </a:r>
            <a:r>
              <a:rPr lang="en-AU" sz="2600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  <a:r>
              <a:rPr lang="en-AU" sz="2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1ED703-E40C-4E23-935A-F73D2C36C057}"/>
              </a:ext>
            </a:extLst>
          </p:cNvPr>
          <p:cNvSpPr/>
          <p:nvPr/>
        </p:nvSpPr>
        <p:spPr>
          <a:xfrm>
            <a:off x="721838" y="4508030"/>
            <a:ext cx="360727" cy="46166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F28E02-9935-49C8-86BA-A7E1CC77AC49}"/>
              </a:ext>
            </a:extLst>
          </p:cNvPr>
          <p:cNvSpPr/>
          <p:nvPr/>
        </p:nvSpPr>
        <p:spPr>
          <a:xfrm>
            <a:off x="3330912" y="4521579"/>
            <a:ext cx="269538" cy="38798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23040D-40A6-49DF-A558-DD0617A90CF1}"/>
              </a:ext>
            </a:extLst>
          </p:cNvPr>
          <p:cNvSpPr/>
          <p:nvPr/>
        </p:nvSpPr>
        <p:spPr>
          <a:xfrm>
            <a:off x="663502" y="5815646"/>
            <a:ext cx="452234" cy="46166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212B29-351D-402C-81DA-91C1B25D6814}"/>
              </a:ext>
            </a:extLst>
          </p:cNvPr>
          <p:cNvSpPr/>
          <p:nvPr/>
        </p:nvSpPr>
        <p:spPr>
          <a:xfrm>
            <a:off x="3644501" y="5835706"/>
            <a:ext cx="261885" cy="387987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100C19-5309-157C-CD96-46DA48A3CEDD}"/>
              </a:ext>
            </a:extLst>
          </p:cNvPr>
          <p:cNvSpPr/>
          <p:nvPr/>
        </p:nvSpPr>
        <p:spPr>
          <a:xfrm>
            <a:off x="663503" y="4508030"/>
            <a:ext cx="1174176" cy="461665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7AEC27-7323-3FCA-1E65-F55ECBD4EF1A}"/>
              </a:ext>
            </a:extLst>
          </p:cNvPr>
          <p:cNvSpPr/>
          <p:nvPr/>
        </p:nvSpPr>
        <p:spPr>
          <a:xfrm>
            <a:off x="570451" y="5798868"/>
            <a:ext cx="1073791" cy="497541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F2416E-A1E6-4E2A-AC9E-63F61D2D47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87" y="3814083"/>
            <a:ext cx="973792" cy="1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" grpId="0" animBg="1"/>
      <p:bldP spid="6" grpId="0" animBg="1"/>
      <p:bldP spid="18" grpId="0" animBg="1"/>
      <p:bldP spid="22" grpId="0" animBg="1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550" y="2131150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64060" y="2540364"/>
            <a:ext cx="11845504" cy="414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dirty="0">
                <a:latin typeface="Century Gothic" panose="020B0502020202020204" pitchFamily="34" charset="0"/>
              </a:rPr>
              <a:t>The dog barked. loudly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64060" y="4046671"/>
            <a:ext cx="11845504" cy="359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3.</a:t>
            </a:r>
            <a:r>
              <a:rPr lang="en-AU" dirty="0">
                <a:latin typeface="Century Gothic" panose="020B0502020202020204" pitchFamily="34" charset="0"/>
              </a:rPr>
              <a:t> Colour is your bike What?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50" y="2883923"/>
            <a:ext cx="1200161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does not end with full stop. It is not a statement.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550" y="4392069"/>
            <a:ext cx="1200161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 This sentence does not begin with the question word (What). It is not a question.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675994" y="2196396"/>
            <a:ext cx="466661" cy="4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86282" y="851891"/>
            <a:ext cx="2405718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statement/question?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084" y="5518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5778" y="6178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569" y="67712"/>
            <a:ext cx="693813" cy="679158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64060" y="4782512"/>
            <a:ext cx="11845504" cy="4471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4.</a:t>
            </a:r>
            <a:r>
              <a:rPr lang="en-AU" dirty="0">
                <a:latin typeface="Century Gothic" panose="020B0502020202020204" pitchFamily="34" charset="0"/>
              </a:rPr>
              <a:t> jumped over the fence The big dog.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550" y="5126885"/>
            <a:ext cx="1200161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  This sentence does not begin with the who/what. It does not make sentence. It is not a statement.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9ED0E795-6EA4-41EA-88DD-8AC92E209C02}"/>
              </a:ext>
            </a:extLst>
          </p:cNvPr>
          <p:cNvSpPr txBox="1">
            <a:spLocks/>
          </p:cNvSpPr>
          <p:nvPr/>
        </p:nvSpPr>
        <p:spPr>
          <a:xfrm>
            <a:off x="264060" y="3243484"/>
            <a:ext cx="11845504" cy="414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</a:t>
            </a:r>
            <a:r>
              <a:rPr lang="en-AU" dirty="0">
                <a:latin typeface="Century Gothic" panose="020B0502020202020204" pitchFamily="34" charset="0"/>
              </a:rPr>
              <a:t>is What colour my car?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1C38E0-C0CF-4951-A912-29446C943AD8}"/>
              </a:ext>
            </a:extLst>
          </p:cNvPr>
          <p:cNvSpPr txBox="1"/>
          <p:nvPr/>
        </p:nvSpPr>
        <p:spPr>
          <a:xfrm>
            <a:off x="119251" y="3646248"/>
            <a:ext cx="12001612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does not start with capital letter. It is not a question.</a:t>
            </a: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  <p:bldP spid="18" grpId="0"/>
      <p:bldP spid="22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27" y="641223"/>
            <a:ext cx="8249505" cy="4355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dirty="0"/>
              <a:t>Which sentences are correct statements or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it/isn’t it an example of a sentence?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28" y="52412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426" y="1128303"/>
            <a:ext cx="7677829" cy="239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a) When are you leaving?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b) Going to the beach I like.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c) big is my house How?</a:t>
            </a:r>
          </a:p>
          <a:p>
            <a:pPr>
              <a:lnSpc>
                <a:spcPct val="150000"/>
              </a:lnSpc>
            </a:pPr>
            <a:r>
              <a:rPr lang="en-AU" sz="2400" dirty="0">
                <a:latin typeface="Century Gothic" panose="020B0502020202020204" pitchFamily="34" charset="0"/>
              </a:rPr>
              <a:t>d) I am going to go to the shops this afternoon.</a:t>
            </a:r>
          </a:p>
        </p:txBody>
      </p:sp>
      <p:pic>
        <p:nvPicPr>
          <p:cNvPr id="1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81FB65DE-2554-469D-A66A-958407F35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941752" y="1528559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ee the source image">
            <a:extLst>
              <a:ext uri="{FF2B5EF4-FFF2-40B4-BE49-F238E27FC236}">
                <a16:creationId xmlns:a16="http://schemas.microsoft.com/office/drawing/2014/main" id="{8F69655A-89C6-4D7C-AF33-048DC701F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7941752" y="2539401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D7C7DFF4-4397-47E7-9926-181D3F001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7941752" y="2003614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81FB65DE-2554-469D-A66A-958407F35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7951231" y="3066420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F3EEB9-F718-4602-8817-DEFE52936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910" y="757593"/>
            <a:ext cx="674078" cy="674078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FAC7403-2CAE-4FBE-ABE9-309DDC171C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910" y="69405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5303" y="437960"/>
            <a:ext cx="9817809" cy="186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the sentence is a question or a statement (use the punctuation to help you out).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the bold word at the start of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Rearrange the words into the correct order so the sentence makes sense </a:t>
            </a:r>
            <a:r>
              <a:rPr lang="en-AU" sz="1500" b="1" dirty="0">
                <a:latin typeface="Century Gothic" panose="020B0502020202020204" pitchFamily="34" charset="0"/>
              </a:rPr>
              <a:t>(who/what + action) </a:t>
            </a:r>
            <a:r>
              <a:rPr lang="en-AU" sz="1500" dirty="0">
                <a:latin typeface="Century Gothic" panose="020B0502020202020204" pitchFamily="34" charset="0"/>
              </a:rPr>
              <a:t>or </a:t>
            </a:r>
            <a:r>
              <a:rPr lang="en-AU" sz="1500" b="1" dirty="0">
                <a:latin typeface="Century Gothic" panose="020B0502020202020204" pitchFamily="34" charset="0"/>
              </a:rPr>
              <a:t>(Who, What, Where, When, How or Why).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 punctuation at the end of the sentence.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88952" y="913049"/>
            <a:ext cx="2203048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type of sentence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start of a statement or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end of a statement/question?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43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952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871" y="69145"/>
            <a:ext cx="674078" cy="6740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06CDD4F-AF00-B556-EAE8-28400462428D}"/>
              </a:ext>
            </a:extLst>
          </p:cNvPr>
          <p:cNvSpPr txBox="1"/>
          <p:nvPr/>
        </p:nvSpPr>
        <p:spPr>
          <a:xfrm>
            <a:off x="536892" y="3543042"/>
            <a:ext cx="99241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b="1" dirty="0">
                <a:latin typeface="Century Gothic" panose="020B0502020202020204" pitchFamily="34" charset="0"/>
              </a:rPr>
              <a:t>My </a:t>
            </a:r>
            <a:r>
              <a:rPr lang="en-AU" sz="4500" dirty="0">
                <a:latin typeface="Century Gothic" panose="020B0502020202020204" pitchFamily="34" charset="0"/>
              </a:rPr>
              <a:t>is corner. around the house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45A562-E667-79ED-E2DA-327159E4C6C6}"/>
              </a:ext>
            </a:extLst>
          </p:cNvPr>
          <p:cNvSpPr txBox="1"/>
          <p:nvPr/>
        </p:nvSpPr>
        <p:spPr>
          <a:xfrm>
            <a:off x="536892" y="4853604"/>
            <a:ext cx="77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My</a:t>
            </a:r>
            <a:r>
              <a:rPr lang="en-AU" sz="3200" dirty="0">
                <a:latin typeface="Century Gothic" panose="020B0502020202020204" pitchFamily="34" charset="0"/>
              </a:rPr>
              <a:t> house is around the corner.</a:t>
            </a: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172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531" y="71546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253" y="73281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894" y="72062"/>
            <a:ext cx="674078" cy="6740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303" y="563795"/>
            <a:ext cx="9123626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the sentence is a question or a statement (use the punctuation to help you out).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Place the bold word at the start of the sentence.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Rearrange the words into the correct order so the sentence makes sense </a:t>
            </a:r>
            <a:r>
              <a:rPr lang="en-AU" sz="1500" b="1" dirty="0">
                <a:latin typeface="Century Gothic" panose="020B0502020202020204" pitchFamily="34" charset="0"/>
              </a:rPr>
              <a:t>(who/what + action) </a:t>
            </a:r>
            <a:r>
              <a:rPr lang="en-AU" sz="1500" dirty="0">
                <a:latin typeface="Century Gothic" panose="020B0502020202020204" pitchFamily="34" charset="0"/>
              </a:rPr>
              <a:t>or </a:t>
            </a:r>
            <a:r>
              <a:rPr lang="en-AU" sz="1500" b="1" dirty="0">
                <a:latin typeface="Century Gothic" panose="020B0502020202020204" pitchFamily="34" charset="0"/>
              </a:rPr>
              <a:t>(Who, What, Where, When, How or Why).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Insert punctuation at the end of the sentence.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83291" y="913049"/>
            <a:ext cx="2308709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type of sentence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start of a statement or question?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must go at the end of a statement/question?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299636-257F-86E6-8A73-EB23C0E2A17C}"/>
              </a:ext>
            </a:extLst>
          </p:cNvPr>
          <p:cNvSpPr txBox="1"/>
          <p:nvPr/>
        </p:nvSpPr>
        <p:spPr>
          <a:xfrm>
            <a:off x="536892" y="3543042"/>
            <a:ext cx="111741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b="1" dirty="0">
                <a:latin typeface="Century Gothic" panose="020B0502020202020204" pitchFamily="34" charset="0"/>
              </a:rPr>
              <a:t>I </a:t>
            </a:r>
            <a:r>
              <a:rPr lang="en-AU" sz="4500" dirty="0">
                <a:latin typeface="Century Gothic" panose="020B0502020202020204" pitchFamily="34" charset="0"/>
              </a:rPr>
              <a:t>birds. watching like the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F9546F-C208-2534-9055-94A8C0A76F71}"/>
              </a:ext>
            </a:extLst>
          </p:cNvPr>
          <p:cNvSpPr txBox="1"/>
          <p:nvPr/>
        </p:nvSpPr>
        <p:spPr>
          <a:xfrm>
            <a:off x="536892" y="4875684"/>
            <a:ext cx="779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I</a:t>
            </a:r>
            <a:r>
              <a:rPr lang="en-AU" sz="3200" dirty="0">
                <a:latin typeface="Century Gothic" panose="020B0502020202020204" pitchFamily="34" charset="0"/>
              </a:rPr>
              <a:t> like watching the birds.</a:t>
            </a: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91D47C41F6C4E8AEE049A4F78EACF" ma:contentTypeVersion="13" ma:contentTypeDescription="Create a new document." ma:contentTypeScope="" ma:versionID="173ada9e94ae7e496086e3bbfb2f461a">
  <xsd:schema xmlns:xsd="http://www.w3.org/2001/XMLSchema" xmlns:xs="http://www.w3.org/2001/XMLSchema" xmlns:p="http://schemas.microsoft.com/office/2006/metadata/properties" xmlns:ns3="09910304-e9d1-4858-9e14-e76b9d5da60a" xmlns:ns4="3f3e18a6-1ac3-4450-b795-5c8fad55ddc5" targetNamespace="http://schemas.microsoft.com/office/2006/metadata/properties" ma:root="true" ma:fieldsID="357a2c024123279160edf6f05910bd24" ns3:_="" ns4:_="">
    <xsd:import namespace="09910304-e9d1-4858-9e14-e76b9d5da60a"/>
    <xsd:import namespace="3f3e18a6-1ac3-4450-b795-5c8fad55dd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10304-e9d1-4858-9e14-e76b9d5da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e18a6-1ac3-4450-b795-5c8fad55ddc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56098E-385F-43DA-BFCE-4E7D588D2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6628A9-D097-4F7F-98A3-6EA078ACE2A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9910304-e9d1-4858-9e14-e76b9d5da60a"/>
    <ds:schemaRef ds:uri="http://purl.org/dc/elements/1.1/"/>
    <ds:schemaRef ds:uri="http://schemas.microsoft.com/office/2006/metadata/properties"/>
    <ds:schemaRef ds:uri="http://schemas.microsoft.com/office/infopath/2007/PartnerControls"/>
    <ds:schemaRef ds:uri="3f3e18a6-1ac3-4450-b795-5c8fad55ddc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CE6753-E993-44C0-9B5F-98BD9A9B9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10304-e9d1-4858-9e14-e76b9d5da60a"/>
    <ds:schemaRef ds:uri="3f3e18a6-1ac3-4450-b795-5c8fad55dd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</TotalTime>
  <Words>1275</Words>
  <Application>Microsoft Office PowerPoint</Application>
  <PresentationFormat>Widescreen</PresentationFormat>
  <Paragraphs>138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74</cp:revision>
  <dcterms:created xsi:type="dcterms:W3CDTF">2021-08-04T08:19:39Z</dcterms:created>
  <dcterms:modified xsi:type="dcterms:W3CDTF">2023-09-08T05:17:48Z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0x01010020491D47C41F6C4E8AEE049A4F78EACF</vt:lpwstr>
  </property>
</Properties>
</file>