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74" r:id="rId7"/>
    <p:sldId id="260" r:id="rId8"/>
    <p:sldId id="261" r:id="rId9"/>
    <p:sldId id="263" r:id="rId10"/>
    <p:sldId id="265" r:id="rId11"/>
    <p:sldId id="277" r:id="rId12"/>
    <p:sldId id="276" r:id="rId13"/>
    <p:sldId id="278" r:id="rId14"/>
    <p:sldId id="279" r:id="rId15"/>
    <p:sldId id="268" r:id="rId16"/>
    <p:sldId id="280" r:id="rId17"/>
    <p:sldId id="269" r:id="rId18"/>
    <p:sldId id="281" r:id="rId19"/>
    <p:sldId id="282" r:id="rId20"/>
    <p:sldId id="283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qhTo8bPOAE3clml8QaL+9OW7l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144fcb9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12144fcb9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41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144fcb9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12144fcb9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9468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144fcb9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12144fcb9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7919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144fcb9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12144fcb9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456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8" name="Google Shape;3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8" name="Google Shape;3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0039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144fcb94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0" name="Google Shape;410;g12144fcb94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144fcb94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0" name="Google Shape;410;g12144fcb94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1059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144fcb94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0" name="Google Shape;410;g12144fcb94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5023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144fcb94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0" name="Google Shape;410;g12144fcb94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834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2144fcb943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6" name="Google Shape;456;g12144fcb943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205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580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2e438f94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g122e438f94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144fcb9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12144fcb9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2e438f94b_0_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22e438f94b_0_1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122e438f94b_0_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22e438f94b_0_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22e438f94b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2e438f94b_0_1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22e438f94b_0_1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g122e438f94b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22e438f94b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22e438f94b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2e438f94b_0_14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2e438f94b_0_1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22e438f94b_0_1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g122e438f94b_0_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22e438f94b_0_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22e438f94b_0_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2e438f94b_0_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22e438f94b_0_1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122e438f94b_0_1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122e438f94b_0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22e438f94b_0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22e438f94b_0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2e438f94b_0_1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22e438f94b_0_1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122e438f94b_0_1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22e438f94b_0_1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122e438f94b_0_1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122e438f94b_0_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22e438f94b_0_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22e438f94b_0_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2e438f94b_0_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22e438f94b_0_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122e438f94b_0_1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22e438f94b_0_1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2e438f94b_0_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22e438f94b_0_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22e438f94b_0_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2e438f94b_0_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122e438f94b_0_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g122e438f94b_0_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9" name="Google Shape;139;g122e438f94b_0_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22e438f94b_0_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22e438f94b_0_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e438f94b_0_18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122e438f94b_0_18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g122e438f94b_0_18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g122e438f94b_0_1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22e438f94b_0_1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22e438f94b_0_1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2e438f94b_0_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22e438f94b_0_18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22e438f94b_0_1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22e438f94b_0_1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22e438f94b_0_1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2e438f94b_0_19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22e438f94b_0_19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122e438f94b_0_1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22e438f94b_0_1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22e438f94b_0_1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2e438f94b_0_19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2e438f94b_0_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22e438f94b_0_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22e438f94b_0_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22e438f94b_0_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22e438f94b_0_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Complete sentences when provided with a sentence stem containing a subordinate conjunction (since, although)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Adapted from lesson by Thomas, Nicole Page and Hayley Howard. 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E5720-DBF1-4548-ADD1-84D09D3B1B73}"/>
              </a:ext>
            </a:extLst>
          </p:cNvPr>
          <p:cNvSpPr txBox="1"/>
          <p:nvPr/>
        </p:nvSpPr>
        <p:spPr>
          <a:xfrm>
            <a:off x="2896387" y="5184429"/>
            <a:ext cx="60944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AU" sz="1400" b="1" i="0" u="none" strike="noStrike" cap="none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sym typeface="Century Gothic"/>
              </a:rPr>
              <a:t>Use the same sentence stem but change the conjunction (since, although) to highlight difference between the two conjunctions. Quite often students understand ‘since’, but need a lot more practise to understand how to correctly use ‘although’. </a:t>
            </a:r>
            <a:endParaRPr lang="en-AU" sz="1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144fcb943_0_0"/>
          <p:cNvSpPr txBox="1"/>
          <p:nvPr/>
        </p:nvSpPr>
        <p:spPr>
          <a:xfrm>
            <a:off x="289401" y="2349430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</a:t>
            </a:r>
            <a:r>
              <a:rPr lang="en-AU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not hungry</a:t>
            </a: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2144fcb943_0_0"/>
          <p:cNvSpPr txBox="1"/>
          <p:nvPr/>
        </p:nvSpPr>
        <p:spPr>
          <a:xfrm>
            <a:off x="455826" y="3763808"/>
            <a:ext cx="3297300" cy="800179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stay home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0" i="0" u="none" strike="noStrike" cap="none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g12144fcb943_0_0"/>
          <p:cNvSpPr/>
          <p:nvPr/>
        </p:nvSpPr>
        <p:spPr>
          <a:xfrm>
            <a:off x="4271566" y="3763808"/>
            <a:ext cx="3249000" cy="878056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didn’t order any food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2144fcb943_0_0"/>
          <p:cNvSpPr/>
          <p:nvPr/>
        </p:nvSpPr>
        <p:spPr>
          <a:xfrm>
            <a:off x="8038950" y="3766300"/>
            <a:ext cx="3433500" cy="878056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sym typeface="Century Gothic"/>
              </a:rPr>
              <a:t>I ordered a large chips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12144fcb943_0_0"/>
          <p:cNvSpPr txBox="1"/>
          <p:nvPr/>
        </p:nvSpPr>
        <p:spPr>
          <a:xfrm>
            <a:off x="289401" y="5055075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I am not hungry,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didn’t order any food.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2144fcb943_0_0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2144fcb943_0_0"/>
          <p:cNvSpPr/>
          <p:nvPr/>
        </p:nvSpPr>
        <p:spPr>
          <a:xfrm>
            <a:off x="0" y="348085"/>
            <a:ext cx="6538200" cy="101754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</p:txBody>
      </p:sp>
      <p:pic>
        <p:nvPicPr>
          <p:cNvPr id="361" name="Google Shape;361;g12144fcb943_0_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12144fcb943_0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2144fcb943_0_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6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144fcb943_0_0"/>
          <p:cNvSpPr txBox="1"/>
          <p:nvPr/>
        </p:nvSpPr>
        <p:spPr>
          <a:xfrm>
            <a:off x="289401" y="2349430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</a:t>
            </a:r>
            <a:r>
              <a:rPr lang="en-AU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not hungry</a:t>
            </a: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2144fcb943_0_0"/>
          <p:cNvSpPr txBox="1"/>
          <p:nvPr/>
        </p:nvSpPr>
        <p:spPr>
          <a:xfrm>
            <a:off x="455826" y="3763808"/>
            <a:ext cx="3297300" cy="800179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stay home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0" i="0" u="none" strike="noStrike" cap="none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g12144fcb943_0_0"/>
          <p:cNvSpPr/>
          <p:nvPr/>
        </p:nvSpPr>
        <p:spPr>
          <a:xfrm>
            <a:off x="4271566" y="3763808"/>
            <a:ext cx="3249000" cy="878056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didn’t order any food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2144fcb943_0_0"/>
          <p:cNvSpPr/>
          <p:nvPr/>
        </p:nvSpPr>
        <p:spPr>
          <a:xfrm>
            <a:off x="8038950" y="3766300"/>
            <a:ext cx="3433500" cy="878056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sym typeface="Century Gothic"/>
              </a:rPr>
              <a:t>I ordered a large chips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12144fcb943_0_0"/>
          <p:cNvSpPr txBox="1"/>
          <p:nvPr/>
        </p:nvSpPr>
        <p:spPr>
          <a:xfrm>
            <a:off x="289401" y="5055075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I am not hungry,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ordered a large chips.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2144fcb943_0_0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2144fcb943_0_0"/>
          <p:cNvSpPr/>
          <p:nvPr/>
        </p:nvSpPr>
        <p:spPr>
          <a:xfrm>
            <a:off x="0" y="348085"/>
            <a:ext cx="6538200" cy="101754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</p:txBody>
      </p:sp>
      <p:pic>
        <p:nvPicPr>
          <p:cNvPr id="361" name="Google Shape;361;g12144fcb943_0_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12144fcb943_0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2144fcb943_0_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4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144fcb943_0_0"/>
          <p:cNvSpPr txBox="1"/>
          <p:nvPr/>
        </p:nvSpPr>
        <p:spPr>
          <a:xfrm>
            <a:off x="289401" y="2349430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</a:t>
            </a:r>
            <a:r>
              <a:rPr lang="en-AU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woke up early,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2144fcb943_0_0"/>
          <p:cNvSpPr txBox="1"/>
          <p:nvPr/>
        </p:nvSpPr>
        <p:spPr>
          <a:xfrm>
            <a:off x="455826" y="3763808"/>
            <a:ext cx="3297300" cy="95406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caught up on my sleep</a:t>
            </a:r>
          </a:p>
        </p:txBody>
      </p:sp>
      <p:sp>
        <p:nvSpPr>
          <p:cNvPr id="355" name="Google Shape;355;g12144fcb943_0_0"/>
          <p:cNvSpPr/>
          <p:nvPr/>
        </p:nvSpPr>
        <p:spPr>
          <a:xfrm>
            <a:off x="4271566" y="3763808"/>
            <a:ext cx="3249000" cy="878056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decided to go for a run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2144fcb943_0_0"/>
          <p:cNvSpPr/>
          <p:nvPr/>
        </p:nvSpPr>
        <p:spPr>
          <a:xfrm>
            <a:off x="8038950" y="3766300"/>
            <a:ext cx="3433500" cy="878056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sym typeface="Century Gothic"/>
              </a:rPr>
              <a:t>I was still very tired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12144fcb943_0_0"/>
          <p:cNvSpPr txBox="1"/>
          <p:nvPr/>
        </p:nvSpPr>
        <p:spPr>
          <a:xfrm>
            <a:off x="289401" y="5055075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I woke up early,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decided to go for a run.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2144fcb943_0_0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2144fcb943_0_0"/>
          <p:cNvSpPr/>
          <p:nvPr/>
        </p:nvSpPr>
        <p:spPr>
          <a:xfrm>
            <a:off x="0" y="348085"/>
            <a:ext cx="6538200" cy="101754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</p:txBody>
      </p:sp>
      <p:pic>
        <p:nvPicPr>
          <p:cNvPr id="361" name="Google Shape;361;g12144fcb943_0_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12144fcb943_0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2144fcb943_0_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0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144fcb943_0_0"/>
          <p:cNvSpPr txBox="1"/>
          <p:nvPr/>
        </p:nvSpPr>
        <p:spPr>
          <a:xfrm>
            <a:off x="289401" y="2349430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>
              <a:buSzPts val="4800"/>
            </a:pPr>
            <a:r>
              <a:rPr lang="en-AU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</a:t>
            </a: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woke up early,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2144fcb943_0_0"/>
          <p:cNvSpPr txBox="1"/>
          <p:nvPr/>
        </p:nvSpPr>
        <p:spPr>
          <a:xfrm>
            <a:off x="455826" y="3763808"/>
            <a:ext cx="3297300" cy="95406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caught up on my sleep</a:t>
            </a:r>
          </a:p>
        </p:txBody>
      </p:sp>
      <p:sp>
        <p:nvSpPr>
          <p:cNvPr id="355" name="Google Shape;355;g12144fcb943_0_0"/>
          <p:cNvSpPr/>
          <p:nvPr/>
        </p:nvSpPr>
        <p:spPr>
          <a:xfrm>
            <a:off x="4271566" y="3763808"/>
            <a:ext cx="3249000" cy="878056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decided to go for a run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2144fcb943_0_0"/>
          <p:cNvSpPr/>
          <p:nvPr/>
        </p:nvSpPr>
        <p:spPr>
          <a:xfrm>
            <a:off x="8038950" y="3766300"/>
            <a:ext cx="3433500" cy="878056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sym typeface="Century Gothic"/>
              </a:rPr>
              <a:t>I was still very tired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12144fcb943_0_0"/>
          <p:cNvSpPr txBox="1"/>
          <p:nvPr/>
        </p:nvSpPr>
        <p:spPr>
          <a:xfrm>
            <a:off x="289401" y="5055075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I woke up early,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was still very tired.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2144fcb943_0_0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2144fcb943_0_0"/>
          <p:cNvSpPr/>
          <p:nvPr/>
        </p:nvSpPr>
        <p:spPr>
          <a:xfrm>
            <a:off x="0" y="348085"/>
            <a:ext cx="6538200" cy="101754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</p:txBody>
      </p:sp>
      <p:pic>
        <p:nvPicPr>
          <p:cNvPr id="361" name="Google Shape;361;g12144fcb943_0_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12144fcb943_0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2144fcb943_0_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8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4"/>
          <p:cNvSpPr txBox="1"/>
          <p:nvPr/>
        </p:nvSpPr>
        <p:spPr>
          <a:xfrm>
            <a:off x="289401" y="2598005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there is a hole in my jeans, 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4"/>
          <p:cNvSpPr txBox="1"/>
          <p:nvPr/>
        </p:nvSpPr>
        <p:spPr>
          <a:xfrm>
            <a:off x="214843" y="5190521"/>
            <a:ext cx="11902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a hole in my jeans, I will need to buy a new pair.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59;g12144fcb943_0_0">
            <a:extLst>
              <a:ext uri="{FF2B5EF4-FFF2-40B4-BE49-F238E27FC236}">
                <a16:creationId xmlns:a16="http://schemas.microsoft.com/office/drawing/2014/main" id="{1C8CA78F-03F2-433E-A906-FC8789532828}"/>
              </a:ext>
            </a:extLst>
          </p:cNvPr>
          <p:cNvSpPr/>
          <p:nvPr/>
        </p:nvSpPr>
        <p:spPr>
          <a:xfrm>
            <a:off x="0" y="348085"/>
            <a:ext cx="6538200" cy="16692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correct punctuation (comma, full stop , capital letter).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4"/>
          <p:cNvSpPr txBox="1"/>
          <p:nvPr/>
        </p:nvSpPr>
        <p:spPr>
          <a:xfrm>
            <a:off x="289401" y="2598005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there is a hole in my jeans, 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4"/>
          <p:cNvSpPr txBox="1"/>
          <p:nvPr/>
        </p:nvSpPr>
        <p:spPr>
          <a:xfrm>
            <a:off x="214843" y="5190521"/>
            <a:ext cx="11902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a hole in my jeans, I still wear them every day.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59;g12144fcb943_0_0">
            <a:extLst>
              <a:ext uri="{FF2B5EF4-FFF2-40B4-BE49-F238E27FC236}">
                <a16:creationId xmlns:a16="http://schemas.microsoft.com/office/drawing/2014/main" id="{1C8CA78F-03F2-433E-A906-FC8789532828}"/>
              </a:ext>
            </a:extLst>
          </p:cNvPr>
          <p:cNvSpPr/>
          <p:nvPr/>
        </p:nvSpPr>
        <p:spPr>
          <a:xfrm>
            <a:off x="0" y="348085"/>
            <a:ext cx="6538200" cy="16692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correct punctuation (comma, full stop , capital letter). </a:t>
            </a:r>
          </a:p>
        </p:txBody>
      </p:sp>
    </p:spTree>
    <p:extLst>
      <p:ext uri="{BB962C8B-B14F-4D97-AF65-F5344CB8AC3E}">
        <p14:creationId xmlns:p14="http://schemas.microsoft.com/office/powerpoint/2010/main" val="25720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2144fcb943_0_354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12144fcb943_0_35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12144fcb943_0_35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2144fcb943_0_35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12144fcb943_0_354"/>
          <p:cNvSpPr txBox="1"/>
          <p:nvPr/>
        </p:nvSpPr>
        <p:spPr>
          <a:xfrm>
            <a:off x="289401" y="2598005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it’s my birthday,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2144fcb943_0_354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my birthday, I am having a big party.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59;g12144fcb943_0_0">
            <a:extLst>
              <a:ext uri="{FF2B5EF4-FFF2-40B4-BE49-F238E27FC236}">
                <a16:creationId xmlns:a16="http://schemas.microsoft.com/office/drawing/2014/main" id="{8FA758C9-30E1-4957-8BA6-C93119589587}"/>
              </a:ext>
            </a:extLst>
          </p:cNvPr>
          <p:cNvSpPr/>
          <p:nvPr/>
        </p:nvSpPr>
        <p:spPr>
          <a:xfrm>
            <a:off x="0" y="348085"/>
            <a:ext cx="6538200" cy="16692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correct punctuation (comma, full stop , capital letter).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2144fcb943_0_354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12144fcb943_0_35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12144fcb943_0_35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2144fcb943_0_35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12144fcb943_0_354"/>
          <p:cNvSpPr txBox="1"/>
          <p:nvPr/>
        </p:nvSpPr>
        <p:spPr>
          <a:xfrm>
            <a:off x="289401" y="2598005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it’s my birthday,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2144fcb943_0_354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my birthday, I’m not </a:t>
            </a:r>
            <a:r>
              <a:rPr lang="en-AU" sz="3200" b="1" dirty="0">
                <a:latin typeface="Century Gothic"/>
                <a:ea typeface="Century Gothic"/>
                <a:cs typeface="Century Gothic"/>
                <a:sym typeface="Century Gothic"/>
              </a:rPr>
              <a:t>seeing any friends.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59;g12144fcb943_0_0">
            <a:extLst>
              <a:ext uri="{FF2B5EF4-FFF2-40B4-BE49-F238E27FC236}">
                <a16:creationId xmlns:a16="http://schemas.microsoft.com/office/drawing/2014/main" id="{8FA758C9-30E1-4957-8BA6-C93119589587}"/>
              </a:ext>
            </a:extLst>
          </p:cNvPr>
          <p:cNvSpPr/>
          <p:nvPr/>
        </p:nvSpPr>
        <p:spPr>
          <a:xfrm>
            <a:off x="0" y="348085"/>
            <a:ext cx="6538200" cy="16692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correct punctuation (comma, full stop , capital letter). </a:t>
            </a:r>
          </a:p>
        </p:txBody>
      </p:sp>
    </p:spTree>
    <p:extLst>
      <p:ext uri="{BB962C8B-B14F-4D97-AF65-F5344CB8AC3E}">
        <p14:creationId xmlns:p14="http://schemas.microsoft.com/office/powerpoint/2010/main" val="5645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2144fcb943_0_354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12144fcb943_0_35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12144fcb943_0_35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2144fcb943_0_35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12144fcb943_0_354"/>
          <p:cNvSpPr txBox="1"/>
          <p:nvPr/>
        </p:nvSpPr>
        <p:spPr>
          <a:xfrm>
            <a:off x="289401" y="2598005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</a:t>
            </a:r>
            <a:r>
              <a:rPr lang="en-AU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live so close to school,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2144fcb943_0_354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live so close to school, I walk there every day.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59;g12144fcb943_0_0">
            <a:extLst>
              <a:ext uri="{FF2B5EF4-FFF2-40B4-BE49-F238E27FC236}">
                <a16:creationId xmlns:a16="http://schemas.microsoft.com/office/drawing/2014/main" id="{8FA758C9-30E1-4957-8BA6-C93119589587}"/>
              </a:ext>
            </a:extLst>
          </p:cNvPr>
          <p:cNvSpPr/>
          <p:nvPr/>
        </p:nvSpPr>
        <p:spPr>
          <a:xfrm>
            <a:off x="0" y="348085"/>
            <a:ext cx="6538200" cy="16692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correct punctuation (comma, full stop , capital letter). </a:t>
            </a:r>
          </a:p>
        </p:txBody>
      </p:sp>
    </p:spTree>
    <p:extLst>
      <p:ext uri="{BB962C8B-B14F-4D97-AF65-F5344CB8AC3E}">
        <p14:creationId xmlns:p14="http://schemas.microsoft.com/office/powerpoint/2010/main" val="28253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2144fcb943_0_354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12144fcb943_0_35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12144fcb943_0_35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2144fcb943_0_35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12144fcb943_0_354"/>
          <p:cNvSpPr txBox="1"/>
          <p:nvPr/>
        </p:nvSpPr>
        <p:spPr>
          <a:xfrm>
            <a:off x="289401" y="2598005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I live so close to school,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2144fcb943_0_354"/>
          <p:cNvSpPr txBox="1"/>
          <p:nvPr/>
        </p:nvSpPr>
        <p:spPr>
          <a:xfrm>
            <a:off x="214843" y="5190521"/>
            <a:ext cx="11902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live so close to school, I still catch the bus.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59;g12144fcb943_0_0">
            <a:extLst>
              <a:ext uri="{FF2B5EF4-FFF2-40B4-BE49-F238E27FC236}">
                <a16:creationId xmlns:a16="http://schemas.microsoft.com/office/drawing/2014/main" id="{8FA758C9-30E1-4957-8BA6-C93119589587}"/>
              </a:ext>
            </a:extLst>
          </p:cNvPr>
          <p:cNvSpPr/>
          <p:nvPr/>
        </p:nvSpPr>
        <p:spPr>
          <a:xfrm>
            <a:off x="0" y="348085"/>
            <a:ext cx="6538200" cy="16692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correct punctuation (comma, full stop , capital letter). </a:t>
            </a:r>
          </a:p>
        </p:txBody>
      </p:sp>
    </p:spTree>
    <p:extLst>
      <p:ext uri="{BB962C8B-B14F-4D97-AF65-F5344CB8AC3E}">
        <p14:creationId xmlns:p14="http://schemas.microsoft.com/office/powerpoint/2010/main" val="8588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90" name="Google Shape;190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2144fcb943_0_591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12144fcb943_0_591"/>
          <p:cNvSpPr txBox="1"/>
          <p:nvPr/>
        </p:nvSpPr>
        <p:spPr>
          <a:xfrm>
            <a:off x="289401" y="2598005"/>
            <a:ext cx="114414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 stems from texts/topics etc. </a:t>
            </a:r>
            <a:r>
              <a:rPr lang="en-AU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class.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AU" sz="2000" b="1" i="0" u="none" strike="noStrike" cap="none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sym typeface="Century Gothic"/>
              </a:rPr>
              <a:t>Use the same sentence stem but change the conjunction (since, although) to highlight difference between the two conjunctions. Quite often students understand ‘since’, but need a lot more practise to understand how to correctly use ‘although’. </a:t>
            </a:r>
            <a:endParaRPr sz="20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" name="Google Shape;359;g12144fcb943_0_0">
            <a:extLst>
              <a:ext uri="{FF2B5EF4-FFF2-40B4-BE49-F238E27FC236}">
                <a16:creationId xmlns:a16="http://schemas.microsoft.com/office/drawing/2014/main" id="{6E8E5566-E537-4D3D-9FCF-5C5BE7EA6378}"/>
              </a:ext>
            </a:extLst>
          </p:cNvPr>
          <p:cNvSpPr/>
          <p:nvPr/>
        </p:nvSpPr>
        <p:spPr>
          <a:xfrm>
            <a:off x="0" y="348085"/>
            <a:ext cx="6538200" cy="166925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correct punctuation (comma, full stop , capital letter). </a:t>
            </a:r>
          </a:p>
        </p:txBody>
      </p:sp>
      <p:pic>
        <p:nvPicPr>
          <p:cNvPr id="12" name="Google Shape;174;p2" descr="Icon&#10;&#10;Description automatically generated">
            <a:extLst>
              <a:ext uri="{FF2B5EF4-FFF2-40B4-BE49-F238E27FC236}">
                <a16:creationId xmlns:a16="http://schemas.microsoft.com/office/drawing/2014/main" id="{13064EAF-6E7D-4210-9D8E-0FEDE6719C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3762" y="184649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7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/>
          <p:nvPr/>
        </p:nvSpPr>
        <p:spPr>
          <a:xfrm>
            <a:off x="87377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01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complete sentences containing 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conjunctions ‘since’ and ‘although’.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10181939" y="1250631"/>
            <a:ext cx="1988700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conjunction?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since mean?</a:t>
            </a:r>
          </a:p>
        </p:txBody>
      </p:sp>
      <p:pic>
        <p:nvPicPr>
          <p:cNvPr id="205" name="Google Shape;205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 txBox="1"/>
          <p:nvPr/>
        </p:nvSpPr>
        <p:spPr>
          <a:xfrm>
            <a:off x="214200" y="571250"/>
            <a:ext cx="9681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Conjunctions are words that join other words, phrases and clauses to one another.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can go at the beginning or in the middle of a sentence to separate   clauses.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08;p4">
            <a:extLst>
              <a:ext uri="{FF2B5EF4-FFF2-40B4-BE49-F238E27FC236}">
                <a16:creationId xmlns:a16="http://schemas.microsoft.com/office/drawing/2014/main" id="{830CD4C1-8616-4545-ABBF-F0745A136246}"/>
              </a:ext>
            </a:extLst>
          </p:cNvPr>
          <p:cNvSpPr txBox="1"/>
          <p:nvPr/>
        </p:nvSpPr>
        <p:spPr>
          <a:xfrm>
            <a:off x="214200" y="2196697"/>
            <a:ext cx="9681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Since=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shows a causal relationship.  It means because of something else.  </a:t>
            </a:r>
          </a:p>
        </p:txBody>
      </p:sp>
      <p:sp>
        <p:nvSpPr>
          <p:cNvPr id="15" name="Google Shape;208;p4">
            <a:extLst>
              <a:ext uri="{FF2B5EF4-FFF2-40B4-BE49-F238E27FC236}">
                <a16:creationId xmlns:a16="http://schemas.microsoft.com/office/drawing/2014/main" id="{7CDC698E-80AD-4AA9-9E81-FFC7975D3CCE}"/>
              </a:ext>
            </a:extLst>
          </p:cNvPr>
          <p:cNvSpPr txBox="1"/>
          <p:nvPr/>
        </p:nvSpPr>
        <p:spPr>
          <a:xfrm>
            <a:off x="214200" y="3199080"/>
            <a:ext cx="9681000" cy="96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</a:t>
            </a: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raining, we won’t play outside today.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won’t play outside today </a:t>
            </a: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it’s raining.</a:t>
            </a:r>
            <a:endParaRPr lang="en-AU" sz="28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10181939" y="1250631"/>
            <a:ext cx="1988700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conjunction?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although mean?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 txBox="1"/>
          <p:nvPr/>
        </p:nvSpPr>
        <p:spPr>
          <a:xfrm>
            <a:off x="214200" y="571250"/>
            <a:ext cx="9681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Conjunctions are words that join other words, phrases and clauses to one another.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can go at the beginning or in the middle of a sentence to separate   clauses.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208;p4">
            <a:extLst>
              <a:ext uri="{FF2B5EF4-FFF2-40B4-BE49-F238E27FC236}">
                <a16:creationId xmlns:a16="http://schemas.microsoft.com/office/drawing/2014/main" id="{5CE69F57-7D5F-488E-B417-73E191A8B454}"/>
              </a:ext>
            </a:extLst>
          </p:cNvPr>
          <p:cNvSpPr txBox="1"/>
          <p:nvPr/>
        </p:nvSpPr>
        <p:spPr>
          <a:xfrm>
            <a:off x="0" y="2162164"/>
            <a:ext cx="9681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and even though =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shows a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contrast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relationship.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like a U-turn and works similarly to ‘but’. 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08;p4">
            <a:extLst>
              <a:ext uri="{FF2B5EF4-FFF2-40B4-BE49-F238E27FC236}">
                <a16:creationId xmlns:a16="http://schemas.microsoft.com/office/drawing/2014/main" id="{7CDC698E-80AD-4AA9-9E81-FFC7975D3CCE}"/>
              </a:ext>
            </a:extLst>
          </p:cNvPr>
          <p:cNvSpPr txBox="1"/>
          <p:nvPr/>
        </p:nvSpPr>
        <p:spPr>
          <a:xfrm>
            <a:off x="90565" y="3477087"/>
            <a:ext cx="10872807" cy="96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</a:t>
            </a: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was late, my teacher was happy to see me.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teacher was happy to see me </a:t>
            </a: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though 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was late.  </a:t>
            </a:r>
            <a:endParaRPr lang="en-AU" sz="28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21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220" name="Google Shape;220;p5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10203311" y="927369"/>
            <a:ext cx="1988700" cy="332394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relationship that ‘since’ in showing in the first sentence? (cause)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indent="-285750"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relationship that ‘whenever’ in showing in the second sentence? (time)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sz="14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78"/>
          <a:stretch/>
        </p:blipFill>
        <p:spPr>
          <a:xfrm>
            <a:off x="8688809" y="204841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 txBox="1"/>
          <p:nvPr/>
        </p:nvSpPr>
        <p:spPr>
          <a:xfrm>
            <a:off x="463875" y="3836475"/>
            <a:ext cx="936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191593" y="1673526"/>
            <a:ext cx="78441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</a:t>
            </a:r>
            <a:r>
              <a:rPr lang="en-AU" sz="2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don’t have any money, I can’t buy my lunch.</a:t>
            </a:r>
            <a:endParaRPr sz="2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154889" y="4739324"/>
            <a:ext cx="78441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</a:t>
            </a:r>
            <a:r>
              <a:rPr lang="en-AU" sz="26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don’t have any money,  </a:t>
            </a:r>
            <a:r>
              <a:rPr lang="en-AU" sz="2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canteen lady still gave me some lunch.</a:t>
            </a:r>
            <a:endParaRPr sz="2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5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78"/>
          <a:stretch/>
        </p:blipFill>
        <p:spPr>
          <a:xfrm>
            <a:off x="8564597" y="4690302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"/>
          <p:cNvSpPr/>
          <p:nvPr/>
        </p:nvSpPr>
        <p:spPr>
          <a:xfrm>
            <a:off x="6597570" y="5810712"/>
            <a:ext cx="4428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AU" sz="17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complete sentence includes the correct use of the conjunction ‘although’.</a:t>
            </a:r>
            <a:endParaRPr sz="7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31;p5">
            <a:extLst>
              <a:ext uri="{FF2B5EF4-FFF2-40B4-BE49-F238E27FC236}">
                <a16:creationId xmlns:a16="http://schemas.microsoft.com/office/drawing/2014/main" id="{665C0809-C18B-452A-95F1-F8C0C52D4772}"/>
              </a:ext>
            </a:extLst>
          </p:cNvPr>
          <p:cNvSpPr/>
          <p:nvPr/>
        </p:nvSpPr>
        <p:spPr>
          <a:xfrm>
            <a:off x="6176475" y="2833524"/>
            <a:ext cx="4428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AU" sz="17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complete sentence includes the correct use of the conjunction ‘since’.</a:t>
            </a:r>
            <a:endParaRPr sz="7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/>
          <p:nvPr/>
        </p:nvSpPr>
        <p:spPr>
          <a:xfrm>
            <a:off x="154900" y="556676"/>
            <a:ext cx="87933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Begins with the dependent clause and makes it subordinate to the independent clause.</a:t>
            </a:r>
            <a:endParaRPr sz="20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subordinating conjunction is always at the start of the sentence, so it is capitalised.</a:t>
            </a:r>
            <a:endParaRPr sz="20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comma goes after the dependent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10221800" y="1027753"/>
            <a:ext cx="1988700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the use of since?</a:t>
            </a:r>
          </a:p>
          <a:p>
            <a:pPr marL="28575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the use of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although?</a:t>
            </a:r>
            <a:endParaRPr lang="en-A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"/>
          <p:cNvSpPr txBox="1"/>
          <p:nvPr/>
        </p:nvSpPr>
        <p:spPr>
          <a:xfrm>
            <a:off x="416525" y="5149700"/>
            <a:ext cx="6521603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dirty="0">
                <a:latin typeface="Century Gothic"/>
                <a:ea typeface="Century Gothic"/>
                <a:cs typeface="Century Gothic"/>
                <a:sym typeface="Century Gothic"/>
              </a:rPr>
              <a:t>Although I like swimming, I will go to the beach.</a:t>
            </a:r>
            <a:endParaRPr sz="2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334429" y="2528638"/>
            <a:ext cx="259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8421500" y="5362756"/>
            <a:ext cx="3600600" cy="1400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700"/>
            </a:pPr>
            <a:r>
              <a:rPr lang="en-AU" sz="1700" b="1" dirty="0">
                <a:solidFill>
                  <a:srgbClr val="FF0000"/>
                </a:solidFill>
                <a:latin typeface="Century Gothic"/>
                <a:sym typeface="Century Gothic"/>
              </a:rPr>
              <a:t>‘Although’ does not fit this sentence. A better sentence would be ‘Although I like swimming, I don’t get to do it very often’. </a:t>
            </a:r>
            <a:endParaRPr lang="en-AU" sz="1700" b="1" dirty="0"/>
          </a:p>
        </p:txBody>
      </p:sp>
      <p:pic>
        <p:nvPicPr>
          <p:cNvPr id="245" name="Google Shape;245;p6" descr="See the source image"/>
          <p:cNvPicPr preferRelativeResize="0"/>
          <p:nvPr/>
        </p:nvPicPr>
        <p:blipFill rotWithShape="1">
          <a:blip r:embed="rId6">
            <a:alphaModFix/>
          </a:blip>
          <a:srcRect l="50751"/>
          <a:stretch/>
        </p:blipFill>
        <p:spPr>
          <a:xfrm>
            <a:off x="7304174" y="5133780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 txBox="1"/>
          <p:nvPr/>
        </p:nvSpPr>
        <p:spPr>
          <a:xfrm>
            <a:off x="416525" y="3422125"/>
            <a:ext cx="10689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</a:t>
            </a:r>
            <a:r>
              <a:rPr lang="en-AU" sz="2600" dirty="0">
                <a:latin typeface="Century Gothic"/>
                <a:ea typeface="Century Gothic"/>
                <a:cs typeface="Century Gothic"/>
                <a:sym typeface="Century Gothic"/>
              </a:rPr>
              <a:t>I like swimming, I will play tennis tomorrow. </a:t>
            </a:r>
            <a:endParaRPr sz="2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9134130" y="3052925"/>
            <a:ext cx="3057870" cy="1400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AU" sz="1700" b="1" dirty="0">
                <a:solidFill>
                  <a:srgbClr val="FF0000"/>
                </a:solidFill>
                <a:latin typeface="Century Gothic"/>
                <a:sym typeface="Century Gothic"/>
              </a:rPr>
              <a:t>‘since’ does not fit this sentence. A better sentence would be ‘since I like swimming, I joined a swimming club’. </a:t>
            </a:r>
            <a:endParaRPr sz="1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6" descr="See the source image"/>
          <p:cNvPicPr preferRelativeResize="0"/>
          <p:nvPr/>
        </p:nvPicPr>
        <p:blipFill rotWithShape="1">
          <a:blip r:embed="rId6">
            <a:alphaModFix/>
          </a:blip>
          <a:srcRect l="50751"/>
          <a:stretch/>
        </p:blipFill>
        <p:spPr>
          <a:xfrm>
            <a:off x="8276880" y="3178254"/>
            <a:ext cx="857250" cy="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2e438f94b_0_102"/>
          <p:cNvSpPr txBox="1">
            <a:spLocks noGrp="1"/>
          </p:cNvSpPr>
          <p:nvPr>
            <p:ph type="body" idx="1"/>
          </p:nvPr>
        </p:nvSpPr>
        <p:spPr>
          <a:xfrm>
            <a:off x="-25025" y="516600"/>
            <a:ext cx="87195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sentences correctly use the conjunctions, </a:t>
            </a:r>
            <a:r>
              <a:rPr lang="en-AU" i="1" dirty="0"/>
              <a:t>since </a:t>
            </a:r>
            <a:r>
              <a:rPr lang="en-AU" dirty="0"/>
              <a:t>and </a:t>
            </a:r>
            <a:r>
              <a:rPr lang="en-AU" i="1" dirty="0"/>
              <a:t>although, </a:t>
            </a:r>
            <a:r>
              <a:rPr lang="en-AU" dirty="0"/>
              <a:t>in a complete sentence?</a:t>
            </a: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4" name="Google Shape;294;g122e438f94b_0_102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22e438f94b_0_102"/>
          <p:cNvSpPr txBox="1"/>
          <p:nvPr/>
        </p:nvSpPr>
        <p:spPr>
          <a:xfrm>
            <a:off x="10203336" y="917628"/>
            <a:ext cx="1988700" cy="1877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this is an example?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that isn’t an example?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g122e438f94b_0_102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8796362" y="2023426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22e438f94b_0_102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8819150" y="435102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22e438f94b_0_102" descr="See the source image"/>
          <p:cNvPicPr preferRelativeResize="0"/>
          <p:nvPr/>
        </p:nvPicPr>
        <p:blipFill rotWithShape="1">
          <a:blip r:embed="rId4">
            <a:alphaModFix/>
          </a:blip>
          <a:srcRect l="50751"/>
          <a:stretch/>
        </p:blipFill>
        <p:spPr>
          <a:xfrm>
            <a:off x="8819150" y="3033947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22e438f94b_0_102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121" y="1948110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22e438f94b_0_10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08" y="2943868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22e438f94b_0_10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122" y="40523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22e438f94b_0_10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393" y="517362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22e438f94b_0_10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22e438f94b_0_102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122e438f94b_0_102"/>
          <p:cNvSpPr txBox="1"/>
          <p:nvPr/>
        </p:nvSpPr>
        <p:spPr>
          <a:xfrm>
            <a:off x="807472" y="1856478"/>
            <a:ext cx="7849800" cy="6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I am older than you, I should go first. 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g122e438f94b_0_102"/>
          <p:cNvSpPr txBox="1"/>
          <p:nvPr/>
        </p:nvSpPr>
        <p:spPr>
          <a:xfrm>
            <a:off x="784525" y="2958963"/>
            <a:ext cx="7100400" cy="97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the animal was venomous, we were scared.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g122e438f94b_0_102"/>
          <p:cNvSpPr txBox="1"/>
          <p:nvPr/>
        </p:nvSpPr>
        <p:spPr>
          <a:xfrm>
            <a:off x="771311" y="4028392"/>
            <a:ext cx="8223000" cy="6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foxes are nocturnal, they sleep in the day.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g122e438f94b_0_102"/>
          <p:cNvSpPr txBox="1"/>
          <p:nvPr/>
        </p:nvSpPr>
        <p:spPr>
          <a:xfrm>
            <a:off x="784525" y="5049278"/>
            <a:ext cx="7100400" cy="97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the animal was venomous, we were not scared.</a:t>
            </a:r>
            <a:endParaRPr lang="en-AU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" name="Google Shape;296;g122e438f94b_0_10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BA6ACB03-2C06-4A81-A5FA-3FBE8A9F2A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8971526" y="5358115"/>
            <a:ext cx="395901" cy="2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144fcb943_0_0"/>
          <p:cNvSpPr txBox="1"/>
          <p:nvPr/>
        </p:nvSpPr>
        <p:spPr>
          <a:xfrm>
            <a:off x="289401" y="2349430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it’s raining,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2144fcb943_0_0"/>
          <p:cNvSpPr txBox="1"/>
          <p:nvPr/>
        </p:nvSpPr>
        <p:spPr>
          <a:xfrm>
            <a:off x="455826" y="3763808"/>
            <a:ext cx="3297300" cy="52318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stay home</a:t>
            </a:r>
            <a:endParaRPr sz="1800" b="0" i="0" u="none" strike="noStrike" cap="none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g12144fcb943_0_0"/>
          <p:cNvSpPr/>
          <p:nvPr/>
        </p:nvSpPr>
        <p:spPr>
          <a:xfrm>
            <a:off x="4271566" y="3763808"/>
            <a:ext cx="3249000" cy="585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dogs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2144fcb943_0_0"/>
          <p:cNvSpPr/>
          <p:nvPr/>
        </p:nvSpPr>
        <p:spPr>
          <a:xfrm>
            <a:off x="8038950" y="3766300"/>
            <a:ext cx="3433500" cy="878056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playing in the sun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12144fcb943_0_0"/>
          <p:cNvSpPr txBox="1"/>
          <p:nvPr/>
        </p:nvSpPr>
        <p:spPr>
          <a:xfrm>
            <a:off x="289401" y="5055075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it is raining,</a:t>
            </a: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will stay home.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2144fcb943_0_0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2144fcb943_0_0"/>
          <p:cNvSpPr/>
          <p:nvPr/>
        </p:nvSpPr>
        <p:spPr>
          <a:xfrm>
            <a:off x="0" y="348085"/>
            <a:ext cx="6538200" cy="101754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the most appropriate ending.</a:t>
            </a:r>
          </a:p>
        </p:txBody>
      </p:sp>
      <p:pic>
        <p:nvPicPr>
          <p:cNvPr id="361" name="Google Shape;361;g12144fcb943_0_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12144fcb943_0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2144fcb943_0_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1272</Words>
  <Application>Microsoft Office PowerPoint</Application>
  <PresentationFormat>Widescreen</PresentationFormat>
  <Paragraphs>150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Century Gothic</vt:lpstr>
      <vt:lpstr>Arial Rounded</vt:lpstr>
      <vt:lpstr>Noto Sans Symbols</vt:lpstr>
      <vt:lpstr>Arial</vt:lpstr>
      <vt:lpstr>Quattrocento Sans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2021-08-04T08:19:39Z</dcterms:created>
  <dcterms:modified xsi:type="dcterms:W3CDTF">2023-09-08T06:26:07Z</dcterms:modified>
</cp:coreProperties>
</file>