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0" r:id="rId5"/>
    <p:sldId id="359" r:id="rId6"/>
    <p:sldId id="360" r:id="rId7"/>
    <p:sldId id="362" r:id="rId8"/>
    <p:sldId id="364" r:id="rId9"/>
    <p:sldId id="365" r:id="rId10"/>
    <p:sldId id="363" r:id="rId11"/>
    <p:sldId id="361" r:id="rId12"/>
    <p:sldId id="367" r:id="rId13"/>
    <p:sldId id="368" r:id="rId14"/>
    <p:sldId id="369" r:id="rId15"/>
    <p:sldId id="370" r:id="rId16"/>
    <p:sldId id="3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21/07/2022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</a:t>
            </a:r>
            <a:r>
              <a:rPr lang="en-AU" b="1"/>
              <a:t>: </a:t>
            </a:r>
            <a:r>
              <a:rPr lang="en-AU" dirty="0"/>
              <a:t>4</a:t>
            </a:r>
            <a:endParaRPr lang="en-AU" dirty="0"/>
          </a:p>
          <a:p>
            <a:pPr algn="l"/>
            <a:endParaRPr lang="en-AU" dirty="0" smtClean="0"/>
          </a:p>
          <a:p>
            <a:pPr algn="l"/>
            <a:r>
              <a:rPr lang="en-AU" b="1" dirty="0" smtClean="0"/>
              <a:t>Term: </a:t>
            </a:r>
            <a:r>
              <a:rPr lang="en-AU" dirty="0" smtClean="0"/>
              <a:t>1</a:t>
            </a:r>
          </a:p>
          <a:p>
            <a:pPr algn="l"/>
            <a:endParaRPr lang="en-AU" dirty="0" smtClean="0"/>
          </a:p>
          <a:p>
            <a:pPr algn="l"/>
            <a:r>
              <a:rPr lang="en-AU" b="1" dirty="0" smtClean="0"/>
              <a:t>Objective</a:t>
            </a:r>
            <a:r>
              <a:rPr lang="en-AU" b="1" dirty="0"/>
              <a:t>: </a:t>
            </a:r>
            <a:r>
              <a:rPr lang="en-AU" dirty="0"/>
              <a:t>Use apostrophes </a:t>
            </a:r>
            <a:r>
              <a:rPr lang="en-AU" dirty="0" smtClean="0"/>
              <a:t>to indicate possession (singular)</a:t>
            </a:r>
          </a:p>
          <a:p>
            <a:pPr algn="l"/>
            <a:r>
              <a:rPr lang="en-AU" dirty="0" smtClean="0"/>
              <a:t>.</a:t>
            </a:r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 err="1"/>
              <a:t>Wiehann</a:t>
            </a:r>
            <a:r>
              <a:rPr lang="en-AU" dirty="0"/>
              <a:t> </a:t>
            </a:r>
            <a:r>
              <a:rPr lang="en-AU" dirty="0" err="1" smtClean="0"/>
              <a:t>Nel</a:t>
            </a:r>
            <a:r>
              <a:rPr lang="en-AU" dirty="0" smtClean="0"/>
              <a:t> &amp; Stephanie Le Lievre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91848" y="1061658"/>
            <a:ext cx="2519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  <a:endParaRPr lang="en-AU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4955" y="884181"/>
            <a:ext cx="170522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don’t we need an apostrophe in these sentences?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DB3196-DF5F-20BA-1117-F07B12A5D1DC}"/>
              </a:ext>
            </a:extLst>
          </p:cNvPr>
          <p:cNvSpPr txBox="1">
            <a:spLocks/>
          </p:cNvSpPr>
          <p:nvPr/>
        </p:nvSpPr>
        <p:spPr>
          <a:xfrm>
            <a:off x="299887" y="1940449"/>
            <a:ext cx="11845504" cy="5442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latin typeface="Century Gothic"/>
                <a:ea typeface="Verdana"/>
              </a:rPr>
              <a:t>The flower’s were blooming in the spring. </a:t>
            </a:r>
            <a:endParaRPr lang="en-AU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A4DDF5-05BA-5631-7DF7-43059303AE55}"/>
              </a:ext>
            </a:extLst>
          </p:cNvPr>
          <p:cNvSpPr txBox="1">
            <a:spLocks/>
          </p:cNvSpPr>
          <p:nvPr/>
        </p:nvSpPr>
        <p:spPr>
          <a:xfrm>
            <a:off x="291848" y="4506424"/>
            <a:ext cx="11845504" cy="3993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latin typeface="Century Gothic"/>
                <a:ea typeface="Verdana"/>
              </a:rPr>
              <a:t>There was a bowl of apple’s on the table.</a:t>
            </a:r>
            <a:r>
              <a:rPr lang="en-AU" sz="2800" dirty="0">
                <a:latin typeface="Century Gothic"/>
                <a:ea typeface="Verdana"/>
              </a:rPr>
              <a:t> 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pic>
        <p:nvPicPr>
          <p:cNvPr id="20482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95" y="864747"/>
            <a:ext cx="996485" cy="99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ADB3196-DF5F-20BA-1117-F07B12A5D1DC}"/>
              </a:ext>
            </a:extLst>
          </p:cNvPr>
          <p:cNvSpPr txBox="1">
            <a:spLocks/>
          </p:cNvSpPr>
          <p:nvPr/>
        </p:nvSpPr>
        <p:spPr>
          <a:xfrm>
            <a:off x="274675" y="4940694"/>
            <a:ext cx="11845504" cy="5442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solidFill>
                  <a:srgbClr val="FF0000"/>
                </a:solidFill>
                <a:latin typeface="Century Gothic"/>
                <a:ea typeface="Verdana"/>
              </a:rPr>
              <a:t>An apostrophe is not needed here. The ‘s’ marks a plural (more than one) and there is no ownership/possession.</a:t>
            </a:r>
            <a:endParaRPr lang="en-AU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ADB3196-DF5F-20BA-1117-F07B12A5D1DC}"/>
              </a:ext>
            </a:extLst>
          </p:cNvPr>
          <p:cNvSpPr txBox="1">
            <a:spLocks/>
          </p:cNvSpPr>
          <p:nvPr/>
        </p:nvSpPr>
        <p:spPr>
          <a:xfrm>
            <a:off x="274675" y="2479094"/>
            <a:ext cx="11845504" cy="5442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solidFill>
                  <a:srgbClr val="FF0000"/>
                </a:solidFill>
                <a:latin typeface="Century Gothic"/>
                <a:ea typeface="Verdana"/>
              </a:rPr>
              <a:t>An apostrophe is not needed here. The ‘s’ marks a plural (more than one) and there is no ownership/possession. </a:t>
            </a:r>
            <a:endParaRPr lang="en-AU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ADB3196-DF5F-20BA-1117-F07B12A5D1DC}"/>
              </a:ext>
            </a:extLst>
          </p:cNvPr>
          <p:cNvSpPr txBox="1">
            <a:spLocks/>
          </p:cNvSpPr>
          <p:nvPr/>
        </p:nvSpPr>
        <p:spPr>
          <a:xfrm>
            <a:off x="291848" y="3382888"/>
            <a:ext cx="11845504" cy="5442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 smtClean="0">
                <a:solidFill>
                  <a:srgbClr val="0070C0"/>
                </a:solidFill>
                <a:latin typeface="Century Gothic"/>
                <a:ea typeface="Verdana"/>
              </a:rPr>
              <a:t>The flowers were blooming. </a:t>
            </a:r>
            <a:endParaRPr lang="en-AU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ADB3196-DF5F-20BA-1117-F07B12A5D1DC}"/>
              </a:ext>
            </a:extLst>
          </p:cNvPr>
          <p:cNvSpPr txBox="1">
            <a:spLocks/>
          </p:cNvSpPr>
          <p:nvPr/>
        </p:nvSpPr>
        <p:spPr>
          <a:xfrm>
            <a:off x="299887" y="5824559"/>
            <a:ext cx="11845504" cy="5442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 smtClean="0">
                <a:solidFill>
                  <a:srgbClr val="0070C0"/>
                </a:solidFill>
                <a:latin typeface="Century Gothic"/>
                <a:ea typeface="Verdana"/>
              </a:rPr>
              <a:t>There was a bowl of apples on the table.</a:t>
            </a:r>
            <a:endParaRPr lang="en-AU" sz="28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62" y="9114"/>
            <a:ext cx="591221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Development- re-explanation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2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69331"/>
            <a:ext cx="893709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Identify if there is ownership/possession within the sentence (POSSESSION OR PLURAL?).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Does the word need an apostrophe before the ‘s’?</a:t>
            </a:r>
            <a:r>
              <a:rPr lang="en-AU" sz="2000" dirty="0">
                <a:latin typeface="Century Gothic" panose="020B0502020202020204" pitchFamily="34" charset="0"/>
              </a:rPr>
              <a:t> </a:t>
            </a:r>
            <a:r>
              <a:rPr lang="en-AU" sz="2000" dirty="0" smtClean="0">
                <a:latin typeface="Century Gothic" panose="020B0502020202020204" pitchFamily="34" charset="0"/>
              </a:rPr>
              <a:t>If so, rewrite the sentence with the apostrophe added to indicate possession.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488" y="69145"/>
            <a:ext cx="674079" cy="6740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1B3528-C566-4135-846B-55EBF5A038B1}"/>
              </a:ext>
            </a:extLst>
          </p:cNvPr>
          <p:cNvSpPr txBox="1"/>
          <p:nvPr/>
        </p:nvSpPr>
        <p:spPr>
          <a:xfrm>
            <a:off x="279196" y="2265155"/>
            <a:ext cx="10047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Brad</a:t>
            </a:r>
            <a:r>
              <a:rPr lang="en-US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US" sz="3600" dirty="0" smtClean="0">
                <a:latin typeface="Century Gothic" panose="020B0502020202020204" pitchFamily="34" charset="0"/>
              </a:rPr>
              <a:t> </a:t>
            </a:r>
            <a:r>
              <a:rPr lang="en-US" sz="3600" dirty="0">
                <a:latin typeface="Century Gothic" panose="020B0502020202020204" pitchFamily="34" charset="0"/>
              </a:rPr>
              <a:t>bike has a flat </a:t>
            </a:r>
            <a:r>
              <a:rPr lang="en-US" sz="3600" dirty="0" smtClean="0">
                <a:latin typeface="Century Gothic" panose="020B0502020202020204" pitchFamily="34" charset="0"/>
              </a:rPr>
              <a:t>tyre.</a:t>
            </a:r>
            <a:endParaRPr lang="en-AU" sz="3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4955" y="884181"/>
            <a:ext cx="170522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do I/ don’t I need an apostrophe?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B3528-C566-4135-846B-55EBF5A038B1}"/>
              </a:ext>
            </a:extLst>
          </p:cNvPr>
          <p:cNvSpPr txBox="1"/>
          <p:nvPr/>
        </p:nvSpPr>
        <p:spPr>
          <a:xfrm>
            <a:off x="279196" y="4256515"/>
            <a:ext cx="10047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Brad</a:t>
            </a:r>
            <a:r>
              <a:rPr lang="en-US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’s</a:t>
            </a:r>
            <a:r>
              <a:rPr lang="en-US" sz="3600" dirty="0" smtClean="0">
                <a:latin typeface="Century Gothic" panose="020B0502020202020204" pitchFamily="34" charset="0"/>
              </a:rPr>
              <a:t> </a:t>
            </a:r>
            <a:r>
              <a:rPr lang="en-US" sz="3600" dirty="0">
                <a:latin typeface="Century Gothic" panose="020B0502020202020204" pitchFamily="34" charset="0"/>
              </a:rPr>
              <a:t>bike has a flat </a:t>
            </a:r>
            <a:r>
              <a:rPr lang="en-US" sz="3600" dirty="0" smtClean="0">
                <a:latin typeface="Century Gothic" panose="020B0502020202020204" pitchFamily="34" charset="0"/>
              </a:rPr>
              <a:t>tyre.</a:t>
            </a:r>
            <a:endParaRPr lang="en-AU" sz="36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680" y="4256515"/>
            <a:ext cx="322072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Century Gothic" panose="020B0502020202020204" pitchFamily="34" charset="0"/>
              </a:rPr>
              <a:t>Brad owns the bike. This is an example of possession, so an apostrophe is needed. </a:t>
            </a:r>
            <a:endParaRPr lang="en-A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6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69331"/>
            <a:ext cx="893709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Identify if there is ownership/possession within the sentence (POSSESSION OR PLURAL?).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Does the word need an apostrophe before the ‘s’?</a:t>
            </a:r>
            <a:r>
              <a:rPr lang="en-AU" sz="2000" dirty="0">
                <a:latin typeface="Century Gothic" panose="020B0502020202020204" pitchFamily="34" charset="0"/>
              </a:rPr>
              <a:t> </a:t>
            </a:r>
            <a:r>
              <a:rPr lang="en-AU" sz="2000" dirty="0" smtClean="0">
                <a:latin typeface="Century Gothic" panose="020B0502020202020204" pitchFamily="34" charset="0"/>
              </a:rPr>
              <a:t>If so, rewrite the sentence with the apostrophe added to indicate possession.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000" y="69145"/>
            <a:ext cx="674079" cy="6740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1B3528-C566-4135-846B-55EBF5A038B1}"/>
              </a:ext>
            </a:extLst>
          </p:cNvPr>
          <p:cNvSpPr txBox="1"/>
          <p:nvPr/>
        </p:nvSpPr>
        <p:spPr>
          <a:xfrm>
            <a:off x="279196" y="2265155"/>
            <a:ext cx="10047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My brother</a:t>
            </a:r>
            <a:r>
              <a:rPr lang="en-US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US" sz="3600" dirty="0" smtClean="0">
                <a:latin typeface="Century Gothic" panose="020B0502020202020204" pitchFamily="34" charset="0"/>
              </a:rPr>
              <a:t> cat climbed a tree.</a:t>
            </a:r>
            <a:endParaRPr lang="en-AU" sz="3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4955" y="884181"/>
            <a:ext cx="170522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do I/ don’t I need an apostrophe?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B3528-C566-4135-846B-55EBF5A038B1}"/>
              </a:ext>
            </a:extLst>
          </p:cNvPr>
          <p:cNvSpPr txBox="1"/>
          <p:nvPr/>
        </p:nvSpPr>
        <p:spPr>
          <a:xfrm>
            <a:off x="279196" y="4256515"/>
            <a:ext cx="10047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My </a:t>
            </a:r>
            <a:r>
              <a:rPr lang="en-US" sz="3600" dirty="0" smtClean="0">
                <a:latin typeface="Century Gothic" panose="020B0502020202020204" pitchFamily="34" charset="0"/>
              </a:rPr>
              <a:t>brother</a:t>
            </a:r>
            <a:r>
              <a:rPr lang="en-US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’s</a:t>
            </a:r>
            <a:r>
              <a:rPr lang="en-US" sz="3600" dirty="0" smtClean="0">
                <a:latin typeface="Century Gothic" panose="020B0502020202020204" pitchFamily="34" charset="0"/>
              </a:rPr>
              <a:t> </a:t>
            </a:r>
            <a:r>
              <a:rPr lang="en-US" sz="3600" dirty="0">
                <a:latin typeface="Century Gothic" panose="020B0502020202020204" pitchFamily="34" charset="0"/>
              </a:rPr>
              <a:t>cat climbed a </a:t>
            </a:r>
            <a:r>
              <a:rPr lang="en-US" sz="3600" dirty="0" smtClean="0">
                <a:latin typeface="Century Gothic" panose="020B0502020202020204" pitchFamily="34" charset="0"/>
              </a:rPr>
              <a:t>tree.</a:t>
            </a:r>
            <a:endParaRPr lang="en-AU" sz="36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680" y="4256515"/>
            <a:ext cx="322072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Century Gothic" panose="020B0502020202020204" pitchFamily="34" charset="0"/>
              </a:rPr>
              <a:t>His brother owns the cat. This is an example of possession, so an apostrophe is needed. </a:t>
            </a:r>
            <a:endParaRPr lang="en-AU" b="1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A13B39A-4440-43D6-93DA-B8ACBF2BC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3488" y="69145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3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69331"/>
            <a:ext cx="893709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Identify if there is ownership/possession within the sentence (POSSESSION OR PLURAL?).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Does the word need an apostrophe before the ‘s’?</a:t>
            </a:r>
            <a:r>
              <a:rPr lang="en-AU" sz="2000" dirty="0">
                <a:latin typeface="Century Gothic" panose="020B0502020202020204" pitchFamily="34" charset="0"/>
              </a:rPr>
              <a:t> </a:t>
            </a:r>
            <a:r>
              <a:rPr lang="en-AU" sz="2000" dirty="0" smtClean="0">
                <a:latin typeface="Century Gothic" panose="020B0502020202020204" pitchFamily="34" charset="0"/>
              </a:rPr>
              <a:t>If so, rewrite the sentence with the apostrophe added to indicate possession.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000" y="69145"/>
            <a:ext cx="674079" cy="6740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1B3528-C566-4135-846B-55EBF5A038B1}"/>
              </a:ext>
            </a:extLst>
          </p:cNvPr>
          <p:cNvSpPr txBox="1"/>
          <p:nvPr/>
        </p:nvSpPr>
        <p:spPr>
          <a:xfrm>
            <a:off x="279196" y="2265155"/>
            <a:ext cx="10047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The kid</a:t>
            </a:r>
            <a:r>
              <a:rPr lang="en-US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US" sz="3600" dirty="0" smtClean="0">
                <a:latin typeface="Century Gothic" panose="020B0502020202020204" pitchFamily="34" charset="0"/>
              </a:rPr>
              <a:t> were eating ice-cream.</a:t>
            </a:r>
            <a:endParaRPr lang="en-AU" sz="3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4955" y="884181"/>
            <a:ext cx="170522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do I/ don’t I need an apostrophe?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B3528-C566-4135-846B-55EBF5A038B1}"/>
              </a:ext>
            </a:extLst>
          </p:cNvPr>
          <p:cNvSpPr txBox="1"/>
          <p:nvPr/>
        </p:nvSpPr>
        <p:spPr>
          <a:xfrm>
            <a:off x="279196" y="4256515"/>
            <a:ext cx="10047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The kids were eating ice-cream.</a:t>
            </a:r>
            <a:endParaRPr lang="en-AU" sz="36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680" y="4256515"/>
            <a:ext cx="322072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Century Gothic" panose="020B0502020202020204" pitchFamily="34" charset="0"/>
              </a:rPr>
              <a:t>This is an example of plural (more than one kid), so an apostrophe is not needed. </a:t>
            </a:r>
            <a:endParaRPr lang="en-AU" b="1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A13B39A-4440-43D6-93DA-B8ACBF2BC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3488" y="69145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69331"/>
            <a:ext cx="893709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Identify if there is ownership/possession within the sentence (POSSESSION OR PLURAL?).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Does the word need an apostrophe before the ‘s’?</a:t>
            </a:r>
            <a:r>
              <a:rPr lang="en-AU" sz="2000" dirty="0">
                <a:latin typeface="Century Gothic" panose="020B0502020202020204" pitchFamily="34" charset="0"/>
              </a:rPr>
              <a:t> </a:t>
            </a:r>
            <a:r>
              <a:rPr lang="en-AU" sz="2000" dirty="0" smtClean="0">
                <a:latin typeface="Century Gothic" panose="020B0502020202020204" pitchFamily="34" charset="0"/>
              </a:rPr>
              <a:t>If so, rewrite the sentence with the apostrophe added to indicate possession.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000" y="69145"/>
            <a:ext cx="674079" cy="6740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1B3528-C566-4135-846B-55EBF5A038B1}"/>
              </a:ext>
            </a:extLst>
          </p:cNvPr>
          <p:cNvSpPr txBox="1"/>
          <p:nvPr/>
        </p:nvSpPr>
        <p:spPr>
          <a:xfrm>
            <a:off x="279196" y="2265155"/>
            <a:ext cx="10047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Billy spilled ink on </a:t>
            </a:r>
            <a:r>
              <a:rPr lang="en-US" sz="3600" dirty="0" err="1" smtClean="0">
                <a:latin typeface="Century Gothic" panose="020B0502020202020204" pitchFamily="34" charset="0"/>
              </a:rPr>
              <a:t>Lisa</a:t>
            </a:r>
            <a:r>
              <a:rPr lang="en-US" sz="36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US" sz="3600" dirty="0" smtClean="0">
                <a:latin typeface="Century Gothic" panose="020B0502020202020204" pitchFamily="34" charset="0"/>
              </a:rPr>
              <a:t> dress. </a:t>
            </a:r>
            <a:endParaRPr lang="en-AU" sz="3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4955" y="884181"/>
            <a:ext cx="170522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do I/ don’t I need an apostrophe?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B3528-C566-4135-846B-55EBF5A038B1}"/>
              </a:ext>
            </a:extLst>
          </p:cNvPr>
          <p:cNvSpPr txBox="1"/>
          <p:nvPr/>
        </p:nvSpPr>
        <p:spPr>
          <a:xfrm>
            <a:off x="279196" y="4256515"/>
            <a:ext cx="10047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Billy spilled ink on </a:t>
            </a:r>
            <a:r>
              <a:rPr lang="en-US" sz="3600" dirty="0" smtClean="0">
                <a:latin typeface="Century Gothic" panose="020B0502020202020204" pitchFamily="34" charset="0"/>
              </a:rPr>
              <a:t>Lisa</a:t>
            </a:r>
            <a:r>
              <a:rPr lang="en-US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’s</a:t>
            </a:r>
            <a:r>
              <a:rPr lang="en-US" sz="3600" dirty="0" smtClean="0">
                <a:latin typeface="Century Gothic" panose="020B0502020202020204" pitchFamily="34" charset="0"/>
              </a:rPr>
              <a:t> </a:t>
            </a:r>
            <a:r>
              <a:rPr lang="en-US" sz="3600" dirty="0">
                <a:latin typeface="Century Gothic" panose="020B0502020202020204" pitchFamily="34" charset="0"/>
              </a:rPr>
              <a:t>dress. </a:t>
            </a:r>
            <a:endParaRPr lang="en-AU" sz="36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A13B39A-4440-43D6-93DA-B8ACBF2BC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3488" y="69145"/>
            <a:ext cx="674079" cy="6740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15680" y="4256515"/>
            <a:ext cx="322072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Century Gothic" panose="020B0502020202020204" pitchFamily="34" charset="0"/>
              </a:rPr>
              <a:t>Lisa owns the dress. This is an example of possession, so an apostrophe is needed. </a:t>
            </a:r>
            <a:endParaRPr lang="en-A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69331"/>
            <a:ext cx="893709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Identify if there is ownership/possession within the sentence (POSSESSION OR PLURAL?).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Does the word need an apostrophe before the ‘s’?</a:t>
            </a:r>
            <a:r>
              <a:rPr lang="en-AU" sz="2000" dirty="0">
                <a:latin typeface="Century Gothic" panose="020B0502020202020204" pitchFamily="34" charset="0"/>
              </a:rPr>
              <a:t> </a:t>
            </a:r>
            <a:r>
              <a:rPr lang="en-AU" sz="2000" dirty="0" smtClean="0">
                <a:latin typeface="Century Gothic" panose="020B0502020202020204" pitchFamily="34" charset="0"/>
              </a:rPr>
              <a:t>If so, rewrite the sentence with the apostrophe added to indicate possession.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1B3528-C566-4135-846B-55EBF5A038B1}"/>
              </a:ext>
            </a:extLst>
          </p:cNvPr>
          <p:cNvSpPr txBox="1"/>
          <p:nvPr/>
        </p:nvSpPr>
        <p:spPr>
          <a:xfrm>
            <a:off x="106476" y="2053732"/>
            <a:ext cx="100472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The placemat</a:t>
            </a:r>
            <a:r>
              <a:rPr lang="en-US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US" sz="3200" dirty="0" smtClean="0">
                <a:latin typeface="Century Gothic" panose="020B0502020202020204" pitchFamily="34" charset="0"/>
              </a:rPr>
              <a:t> were on the table.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3200" dirty="0" err="1" smtClean="0">
                <a:latin typeface="Century Gothic" panose="020B0502020202020204" pitchFamily="34" charset="0"/>
              </a:rPr>
              <a:t>Troy</a:t>
            </a:r>
            <a:r>
              <a:rPr lang="en-US" sz="32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US" sz="3200" dirty="0" smtClean="0">
                <a:latin typeface="Century Gothic" panose="020B0502020202020204" pitchFamily="34" charset="0"/>
              </a:rPr>
              <a:t> mother was not impressed with the state of his room.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AU" sz="3200" dirty="0" err="1" smtClean="0">
                <a:latin typeface="Century Gothic" panose="020B0502020202020204" pitchFamily="34" charset="0"/>
              </a:rPr>
              <a:t>Mia</a:t>
            </a:r>
            <a:r>
              <a:rPr lang="en-AU" sz="32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AU" sz="3200" dirty="0" smtClean="0">
                <a:latin typeface="Century Gothic" panose="020B0502020202020204" pitchFamily="34" charset="0"/>
              </a:rPr>
              <a:t> t-shirt was red.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There were so many chocolate</a:t>
            </a:r>
            <a:r>
              <a:rPr lang="en-AU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AU" sz="3200" dirty="0" smtClean="0">
                <a:latin typeface="Century Gothic" panose="020B0502020202020204" pitchFamily="34" charset="0"/>
              </a:rPr>
              <a:t> left over from Easter. 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4955" y="884181"/>
            <a:ext cx="170522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do I/ don’t I need an apostrophe?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489" y="6914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69331"/>
            <a:ext cx="893709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Identify if there is ownership/possession within the sentence (POSSESSION OR PLURAL?).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Does the word need an apostrophe before the ‘s’?</a:t>
            </a:r>
            <a:r>
              <a:rPr lang="en-AU" sz="2000" dirty="0">
                <a:latin typeface="Century Gothic" panose="020B0502020202020204" pitchFamily="34" charset="0"/>
              </a:rPr>
              <a:t> </a:t>
            </a:r>
            <a:r>
              <a:rPr lang="en-AU" sz="2000" dirty="0" smtClean="0">
                <a:latin typeface="Century Gothic" panose="020B0502020202020204" pitchFamily="34" charset="0"/>
              </a:rPr>
              <a:t>If so, rewrite the sentence with the apostrophe added to indicate possession.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1B3528-C566-4135-846B-55EBF5A038B1}"/>
              </a:ext>
            </a:extLst>
          </p:cNvPr>
          <p:cNvSpPr txBox="1"/>
          <p:nvPr/>
        </p:nvSpPr>
        <p:spPr>
          <a:xfrm>
            <a:off x="106476" y="2053732"/>
            <a:ext cx="100472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Add in sentences based on texts/topics/knowledge units covered in class. 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4955" y="884181"/>
            <a:ext cx="170522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do I/ don’t I need an apostrophe?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489" y="6914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use apostrophes </a:t>
            </a:r>
            <a:r>
              <a:rPr lang="en-AU" sz="2800" dirty="0" smtClean="0">
                <a:latin typeface="Century Gothic" panose="020B0502020202020204" pitchFamily="34" charset="0"/>
              </a:rPr>
              <a:t>to signal possession/ownership.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an </a:t>
            </a:r>
            <a:r>
              <a:rPr lang="en-AU" sz="1400" dirty="0" smtClean="0">
                <a:latin typeface="Century Gothic" panose="020B0502020202020204" pitchFamily="34" charset="0"/>
              </a:rPr>
              <a:t>apostrophe used for? 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174" y="656328"/>
            <a:ext cx="96904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2800" dirty="0">
                <a:latin typeface="Century Gothic" panose="020B0502020202020204" pitchFamily="34" charset="0"/>
              </a:rPr>
              <a:t>Apostrophes are used for </a:t>
            </a:r>
            <a:r>
              <a:rPr lang="en-AU" sz="2800" dirty="0" smtClean="0">
                <a:latin typeface="Century Gothic" panose="020B0502020202020204" pitchFamily="34" charset="0"/>
              </a:rPr>
              <a:t>two </a:t>
            </a:r>
            <a:r>
              <a:rPr lang="en-AU" sz="2800" dirty="0">
                <a:latin typeface="Century Gothic" panose="020B0502020202020204" pitchFamily="34" charset="0"/>
              </a:rPr>
              <a:t>purposes</a:t>
            </a:r>
            <a:r>
              <a:rPr lang="en-AU" sz="2800" dirty="0" smtClean="0">
                <a:latin typeface="Century Gothic" panose="020B0502020202020204" pitchFamily="34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AU" sz="2800" b="1" dirty="0" smtClean="0">
                <a:latin typeface="Century Gothic" panose="020B0502020202020204" pitchFamily="34" charset="0"/>
              </a:rPr>
              <a:t>To signal the omission of letters or numbers </a:t>
            </a:r>
          </a:p>
          <a:p>
            <a:r>
              <a:rPr lang="en-AU" sz="2800" b="1" dirty="0" smtClean="0">
                <a:latin typeface="Century Gothic" panose="020B0502020202020204" pitchFamily="34" charset="0"/>
              </a:rPr>
              <a:t>E.g. </a:t>
            </a:r>
          </a:p>
          <a:p>
            <a:r>
              <a:rPr lang="en-AU" sz="2800" dirty="0" smtClean="0">
                <a:latin typeface="Century Gothic" panose="020B0502020202020204" pitchFamily="34" charset="0"/>
              </a:rPr>
              <a:t>are + not = aren’t </a:t>
            </a:r>
          </a:p>
          <a:p>
            <a:r>
              <a:rPr lang="en-AU" sz="2800" dirty="0" smtClean="0">
                <a:latin typeface="Century Gothic" panose="020B0502020202020204" pitchFamily="34" charset="0"/>
              </a:rPr>
              <a:t>2022 = ’22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b="1" dirty="0" smtClean="0">
                <a:latin typeface="Century Gothic" panose="020B0502020202020204" pitchFamily="34" charset="0"/>
              </a:rPr>
              <a:t>2. to show ownership</a:t>
            </a:r>
          </a:p>
          <a:p>
            <a:r>
              <a:rPr lang="en-AU" sz="2800" b="1" dirty="0" smtClean="0">
                <a:latin typeface="Century Gothic" panose="020B0502020202020204" pitchFamily="34" charset="0"/>
              </a:rPr>
              <a:t>E.g. </a:t>
            </a:r>
          </a:p>
          <a:p>
            <a:r>
              <a:rPr lang="en-AU" sz="2800" dirty="0" smtClean="0">
                <a:latin typeface="Century Gothic" panose="020B0502020202020204" pitchFamily="34" charset="0"/>
              </a:rPr>
              <a:t>Tom’s house</a:t>
            </a:r>
            <a:endParaRPr lang="en-AU" sz="2800" dirty="0"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endParaRPr lang="en-AU" sz="2800" b="1" dirty="0" smtClean="0"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endParaRPr lang="en-AU" sz="2800" b="1" dirty="0" smtClean="0">
              <a:latin typeface="Century Gothic" panose="020B0502020202020204" pitchFamily="34" charset="0"/>
            </a:endParaRPr>
          </a:p>
          <a:p>
            <a:r>
              <a:rPr lang="en-AU" sz="2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Today, we are focusing on apostrophes to show ownership/possession.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 b="4218"/>
          <a:stretch/>
        </p:blipFill>
        <p:spPr bwMode="auto">
          <a:xfrm>
            <a:off x="7054216" y="2391535"/>
            <a:ext cx="1652904" cy="21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60910" y="1184846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does possession mean?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 b="4218"/>
          <a:stretch/>
        </p:blipFill>
        <p:spPr bwMode="auto">
          <a:xfrm>
            <a:off x="4348639" y="2035935"/>
            <a:ext cx="1652904" cy="21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6FB36B-7644-4635-B742-2ECBCA46478C}"/>
              </a:ext>
            </a:extLst>
          </p:cNvPr>
          <p:cNvSpPr txBox="1"/>
          <p:nvPr/>
        </p:nvSpPr>
        <p:spPr>
          <a:xfrm>
            <a:off x="719296" y="1247482"/>
            <a:ext cx="8898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Possession means that you </a:t>
            </a:r>
            <a:r>
              <a:rPr lang="en-GB" sz="2800" b="1" dirty="0">
                <a:latin typeface="Century Gothic" panose="020B0502020202020204" pitchFamily="34" charset="0"/>
              </a:rPr>
              <a:t>have</a:t>
            </a:r>
            <a:r>
              <a:rPr lang="en-GB" sz="2800" dirty="0">
                <a:latin typeface="Century Gothic" panose="020B0502020202020204" pitchFamily="34" charset="0"/>
              </a:rPr>
              <a:t>, </a:t>
            </a:r>
            <a:r>
              <a:rPr lang="en-GB" sz="2800" b="1" dirty="0">
                <a:latin typeface="Century Gothic" panose="020B0502020202020204" pitchFamily="34" charset="0"/>
              </a:rPr>
              <a:t>own</a:t>
            </a:r>
            <a:r>
              <a:rPr lang="en-GB" sz="2800" dirty="0">
                <a:latin typeface="Century Gothic" panose="020B0502020202020204" pitchFamily="34" charset="0"/>
              </a:rPr>
              <a:t> or </a:t>
            </a:r>
            <a:r>
              <a:rPr lang="en-GB" sz="2800" b="1" dirty="0">
                <a:latin typeface="Century Gothic" panose="020B0502020202020204" pitchFamily="34" charset="0"/>
              </a:rPr>
              <a:t>control</a:t>
            </a:r>
            <a:r>
              <a:rPr lang="en-GB" sz="2800" dirty="0">
                <a:latin typeface="Century Gothic" panose="020B0502020202020204" pitchFamily="34" charset="0"/>
              </a:rPr>
              <a:t> something.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4920AA-B979-42A3-8313-366E317CA0CC}"/>
              </a:ext>
            </a:extLst>
          </p:cNvPr>
          <p:cNvSpPr/>
          <p:nvPr/>
        </p:nvSpPr>
        <p:spPr>
          <a:xfrm>
            <a:off x="494859" y="4430834"/>
            <a:ext cx="11165600" cy="1705149"/>
          </a:xfrm>
          <a:prstGeom prst="rect">
            <a:avLst/>
          </a:prstGeom>
          <a:solidFill>
            <a:schemeClr val="bg1"/>
          </a:solidFill>
          <a:ln>
            <a:solidFill>
              <a:srgbClr val="89B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If you want to show that someone has, owns or controls something when you are writing, you can use an 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apostrophe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GB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often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letter </a:t>
            </a:r>
            <a:r>
              <a:rPr lang="en-GB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‘s’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24527" y="1597183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3312958" y="1474890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63" y="9114"/>
            <a:ext cx="399908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5379" y="1250631"/>
            <a:ext cx="1705224" cy="440120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Who does the bike belong 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Who does the bowl belong 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Who does the phone number belong 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do we use the apostrophe followed by an ‘s’? What is it showing?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DB3196-DF5F-20BA-1117-F07B12A5D1DC}"/>
              </a:ext>
            </a:extLst>
          </p:cNvPr>
          <p:cNvSpPr txBox="1">
            <a:spLocks/>
          </p:cNvSpPr>
          <p:nvPr/>
        </p:nvSpPr>
        <p:spPr>
          <a:xfrm>
            <a:off x="154907" y="2401840"/>
            <a:ext cx="11845504" cy="5442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>
                <a:latin typeface="Century Gothic"/>
                <a:ea typeface="Verdana"/>
              </a:rPr>
              <a:t>The little </a:t>
            </a:r>
            <a:r>
              <a:rPr lang="en-AU" sz="2800" dirty="0" smtClean="0">
                <a:latin typeface="Century Gothic"/>
                <a:ea typeface="Verdana"/>
              </a:rPr>
              <a:t>boy’s </a:t>
            </a:r>
            <a:r>
              <a:rPr lang="en-AU" sz="2800" dirty="0">
                <a:latin typeface="Century Gothic"/>
                <a:ea typeface="Verdana"/>
              </a:rPr>
              <a:t>bike has a flat tyre. </a:t>
            </a:r>
            <a:endParaRPr lang="en-AU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A4DDF5-05BA-5631-7DF7-43059303AE55}"/>
              </a:ext>
            </a:extLst>
          </p:cNvPr>
          <p:cNvSpPr txBox="1">
            <a:spLocks/>
          </p:cNvSpPr>
          <p:nvPr/>
        </p:nvSpPr>
        <p:spPr>
          <a:xfrm>
            <a:off x="206752" y="5932759"/>
            <a:ext cx="11845504" cy="3993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>
                <a:latin typeface="Century Gothic"/>
                <a:ea typeface="Verdana"/>
              </a:rPr>
              <a:t>The school's phone number was disconnected. 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58" y="1722072"/>
            <a:ext cx="1775278" cy="177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88" y="5367543"/>
            <a:ext cx="1365784" cy="13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4A4DDF5-05BA-5631-7DF7-43059303AE55}"/>
              </a:ext>
            </a:extLst>
          </p:cNvPr>
          <p:cNvSpPr txBox="1">
            <a:spLocks/>
          </p:cNvSpPr>
          <p:nvPr/>
        </p:nvSpPr>
        <p:spPr>
          <a:xfrm>
            <a:off x="206752" y="4310345"/>
            <a:ext cx="11845504" cy="3993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>
                <a:latin typeface="Century Gothic"/>
                <a:ea typeface="Verdana"/>
              </a:rPr>
              <a:t>The </a:t>
            </a:r>
            <a:r>
              <a:rPr lang="en-AU" sz="2800" dirty="0" smtClean="0">
                <a:latin typeface="Century Gothic"/>
                <a:ea typeface="Verdana"/>
              </a:rPr>
              <a:t>cat’s bowl was empty. 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pic>
        <p:nvPicPr>
          <p:cNvPr id="2056" name="Picture 8" descr="See the source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5" y="3803211"/>
            <a:ext cx="2935254" cy="17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34920AA-B979-42A3-8313-366E317CA0CC}"/>
              </a:ext>
            </a:extLst>
          </p:cNvPr>
          <p:cNvSpPr/>
          <p:nvPr/>
        </p:nvSpPr>
        <p:spPr>
          <a:xfrm>
            <a:off x="-15285" y="366587"/>
            <a:ext cx="9149125" cy="891898"/>
          </a:xfrm>
          <a:prstGeom prst="rect">
            <a:avLst/>
          </a:prstGeom>
          <a:solidFill>
            <a:srgbClr val="F5D327"/>
          </a:solidFill>
          <a:ln>
            <a:solidFill>
              <a:srgbClr val="89B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If you want to show that someone has, owns or controls something when you are writing, you can use an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apostrophe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often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letter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‘s’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91848" y="1061658"/>
            <a:ext cx="2519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  <a:endParaRPr lang="en-AU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63" y="9114"/>
            <a:ext cx="399908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4955" y="884181"/>
            <a:ext cx="170522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don’t we need an apostrophe in these sentences?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DB3196-DF5F-20BA-1117-F07B12A5D1DC}"/>
              </a:ext>
            </a:extLst>
          </p:cNvPr>
          <p:cNvSpPr txBox="1">
            <a:spLocks/>
          </p:cNvSpPr>
          <p:nvPr/>
        </p:nvSpPr>
        <p:spPr>
          <a:xfrm>
            <a:off x="299887" y="1940449"/>
            <a:ext cx="11845504" cy="5442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latin typeface="Century Gothic"/>
                <a:ea typeface="Verdana"/>
              </a:rPr>
              <a:t>The kid’s were playing. </a:t>
            </a:r>
            <a:endParaRPr lang="en-AU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A4DDF5-05BA-5631-7DF7-43059303AE55}"/>
              </a:ext>
            </a:extLst>
          </p:cNvPr>
          <p:cNvSpPr txBox="1">
            <a:spLocks/>
          </p:cNvSpPr>
          <p:nvPr/>
        </p:nvSpPr>
        <p:spPr>
          <a:xfrm>
            <a:off x="291848" y="4506424"/>
            <a:ext cx="11845504" cy="3993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latin typeface="Century Gothic"/>
                <a:ea typeface="Verdana"/>
              </a:rPr>
              <a:t>The cat’s ran away when they saw the dog.</a:t>
            </a:r>
            <a:r>
              <a:rPr lang="en-AU" sz="2800" dirty="0">
                <a:latin typeface="Century Gothic"/>
                <a:ea typeface="Verdana"/>
              </a:rPr>
              <a:t> 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pic>
        <p:nvPicPr>
          <p:cNvPr id="20482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95" y="864747"/>
            <a:ext cx="996485" cy="99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ADB3196-DF5F-20BA-1117-F07B12A5D1DC}"/>
              </a:ext>
            </a:extLst>
          </p:cNvPr>
          <p:cNvSpPr txBox="1">
            <a:spLocks/>
          </p:cNvSpPr>
          <p:nvPr/>
        </p:nvSpPr>
        <p:spPr>
          <a:xfrm>
            <a:off x="274675" y="4940694"/>
            <a:ext cx="11845504" cy="5442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solidFill>
                  <a:srgbClr val="FF0000"/>
                </a:solidFill>
                <a:latin typeface="Century Gothic"/>
                <a:ea typeface="Verdana"/>
              </a:rPr>
              <a:t>An apostrophe is not needed here. The ‘s’ marks a plural (more than one) and there is no ownership/possession.</a:t>
            </a:r>
            <a:endParaRPr lang="en-AU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ADB3196-DF5F-20BA-1117-F07B12A5D1DC}"/>
              </a:ext>
            </a:extLst>
          </p:cNvPr>
          <p:cNvSpPr txBox="1">
            <a:spLocks/>
          </p:cNvSpPr>
          <p:nvPr/>
        </p:nvSpPr>
        <p:spPr>
          <a:xfrm>
            <a:off x="274675" y="2479094"/>
            <a:ext cx="11845504" cy="5442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solidFill>
                  <a:srgbClr val="FF0000"/>
                </a:solidFill>
                <a:latin typeface="Century Gothic"/>
                <a:ea typeface="Verdana"/>
              </a:rPr>
              <a:t>An apostrophe is not needed here. The ‘s’ marks a plural (more than one) and there is no ownership/possession. </a:t>
            </a:r>
            <a:endParaRPr lang="en-AU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ADB3196-DF5F-20BA-1117-F07B12A5D1DC}"/>
              </a:ext>
            </a:extLst>
          </p:cNvPr>
          <p:cNvSpPr txBox="1">
            <a:spLocks/>
          </p:cNvSpPr>
          <p:nvPr/>
        </p:nvSpPr>
        <p:spPr>
          <a:xfrm>
            <a:off x="291848" y="3382888"/>
            <a:ext cx="11845504" cy="5442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 smtClean="0">
                <a:solidFill>
                  <a:srgbClr val="0070C0"/>
                </a:solidFill>
                <a:latin typeface="Century Gothic"/>
                <a:ea typeface="Verdana"/>
              </a:rPr>
              <a:t>The kids were playing. </a:t>
            </a:r>
            <a:endParaRPr lang="en-AU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ADB3196-DF5F-20BA-1117-F07B12A5D1DC}"/>
              </a:ext>
            </a:extLst>
          </p:cNvPr>
          <p:cNvSpPr txBox="1">
            <a:spLocks/>
          </p:cNvSpPr>
          <p:nvPr/>
        </p:nvSpPr>
        <p:spPr>
          <a:xfrm>
            <a:off x="299887" y="5824559"/>
            <a:ext cx="11845504" cy="5442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 smtClean="0">
                <a:solidFill>
                  <a:srgbClr val="0070C0"/>
                </a:solidFill>
                <a:latin typeface="Century Gothic"/>
                <a:ea typeface="Verdana"/>
              </a:rPr>
              <a:t>The cats ran away when they saw the dog. </a:t>
            </a:r>
            <a:endParaRPr lang="en-AU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9" y="594043"/>
            <a:ext cx="7310950" cy="944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Which sentence(s) show </a:t>
            </a:r>
            <a:r>
              <a:rPr lang="en-AU" sz="2000" b="1" dirty="0" smtClean="0"/>
              <a:t>the correct use of an apostrophe to show possession/ownership?</a:t>
            </a:r>
            <a:endParaRPr lang="en-A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199" y="864619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 an </a:t>
            </a:r>
            <a:r>
              <a:rPr lang="en-AU" sz="1400" dirty="0" smtClean="0">
                <a:latin typeface="Century Gothic" panose="020B0502020202020204" pitchFamily="34" charset="0"/>
              </a:rPr>
              <a:t>example?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72" y="204651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850" y="204651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772" y="878729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850" y="864619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628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8763" y="89736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943" y="1294744"/>
            <a:ext cx="9799991" cy="5782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AU" sz="105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400" dirty="0" smtClean="0">
                <a:latin typeface="Century Gothic" panose="020B0502020202020204" pitchFamily="34" charset="0"/>
              </a:rPr>
              <a:t>The girl’s mother was late to pick her up from school.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400" dirty="0" smtClean="0">
                <a:latin typeface="Century Gothic" panose="020B0502020202020204" pitchFamily="34" charset="0"/>
              </a:rPr>
              <a:t>The tree’s leaves fell off in autumn.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en-AU" sz="2400" dirty="0" smtClean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400" dirty="0" smtClean="0">
                <a:latin typeface="Century Gothic" panose="020B0502020202020204" pitchFamily="34" charset="0"/>
              </a:rPr>
              <a:t>All of the teacher’s were at the assembly.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en-AU" sz="2400" dirty="0" smtClean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400" dirty="0" smtClean="0">
                <a:latin typeface="Century Gothic" panose="020B0502020202020204" pitchFamily="34" charset="0"/>
              </a:rPr>
              <a:t>There were three dog’s on the farm.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en-AU" sz="2400" dirty="0" smtClean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400" dirty="0" smtClean="0">
                <a:latin typeface="Century Gothic" panose="020B0502020202020204" pitchFamily="34" charset="0"/>
              </a:rPr>
              <a:t>Ron’s shoes were dirty from the mud.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en-AU" sz="2000" dirty="0" smtClean="0">
              <a:latin typeface="Century Gothic" panose="020B0502020202020204" pitchFamily="34" charset="0"/>
            </a:endParaRPr>
          </a:p>
        </p:txBody>
      </p:sp>
      <p:pic>
        <p:nvPicPr>
          <p:cNvPr id="14" name="Picture 6" descr="See the source image">
            <a:extLst>
              <a:ext uri="{FF2B5EF4-FFF2-40B4-BE49-F238E27FC236}">
                <a16:creationId xmlns:a16="http://schemas.microsoft.com/office/drawing/2014/main" id="{A4737F7B-D43A-46C1-B615-BB0395EDA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6988729" y="3846620"/>
            <a:ext cx="605254" cy="55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56DE0E5E-D439-4149-BACA-C1B9ECDFA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043851" y="1707679"/>
            <a:ext cx="718558" cy="5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56DE0E5E-D439-4149-BACA-C1B9ECDFA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6270171" y="2703359"/>
            <a:ext cx="718558" cy="5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See the source image">
            <a:extLst>
              <a:ext uri="{FF2B5EF4-FFF2-40B4-BE49-F238E27FC236}">
                <a16:creationId xmlns:a16="http://schemas.microsoft.com/office/drawing/2014/main" id="{A4737F7B-D43A-46C1-B615-BB0395EDA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6988729" y="4907810"/>
            <a:ext cx="605254" cy="55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56DE0E5E-D439-4149-BACA-C1B9ECDFA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6875425" y="6006622"/>
            <a:ext cx="718558" cy="5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24527" y="1597183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3312958" y="1474890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062" y="9114"/>
            <a:ext cx="591221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Development- re-explanation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5379" y="1250631"/>
            <a:ext cx="1705224" cy="440120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Who does the sandwich belong 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Who does the class belong 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Who done the phone number belong 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Why do we use the apostrophe followed by an ‘s’? What is it showing?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DB3196-DF5F-20BA-1117-F07B12A5D1DC}"/>
              </a:ext>
            </a:extLst>
          </p:cNvPr>
          <p:cNvSpPr txBox="1">
            <a:spLocks/>
          </p:cNvSpPr>
          <p:nvPr/>
        </p:nvSpPr>
        <p:spPr>
          <a:xfrm>
            <a:off x="154907" y="2401840"/>
            <a:ext cx="11845504" cy="5442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latin typeface="Century Gothic"/>
                <a:ea typeface="Verdana"/>
              </a:rPr>
              <a:t>Fred’s sandwich was in his lunchbox. </a:t>
            </a:r>
            <a:endParaRPr lang="en-AU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4A4DDF5-05BA-5631-7DF7-43059303AE55}"/>
              </a:ext>
            </a:extLst>
          </p:cNvPr>
          <p:cNvSpPr txBox="1">
            <a:spLocks/>
          </p:cNvSpPr>
          <p:nvPr/>
        </p:nvSpPr>
        <p:spPr>
          <a:xfrm>
            <a:off x="206752" y="4310345"/>
            <a:ext cx="11845504" cy="3993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latin typeface="Century Gothic"/>
                <a:ea typeface="Verdana"/>
              </a:rPr>
              <a:t>Mrs. Smith’s class was in the library. 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4920AA-B979-42A3-8313-366E317CA0CC}"/>
              </a:ext>
            </a:extLst>
          </p:cNvPr>
          <p:cNvSpPr/>
          <p:nvPr/>
        </p:nvSpPr>
        <p:spPr>
          <a:xfrm>
            <a:off x="-15285" y="366587"/>
            <a:ext cx="9149125" cy="891898"/>
          </a:xfrm>
          <a:prstGeom prst="rect">
            <a:avLst/>
          </a:prstGeom>
          <a:solidFill>
            <a:srgbClr val="F5D327"/>
          </a:solidFill>
          <a:ln>
            <a:solidFill>
              <a:srgbClr val="89B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If you want to show that someone has, owns or controls something when you are writing, you can use an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apostrophe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often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letter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‘s’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3777</TotalTime>
  <Words>1144</Words>
  <Application>Microsoft Office PowerPoint</Application>
  <PresentationFormat>Widescreen</PresentationFormat>
  <Paragraphs>151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52</cp:revision>
  <dcterms:created xsi:type="dcterms:W3CDTF">2021-08-04T08:19:39Z</dcterms:created>
  <dcterms:modified xsi:type="dcterms:W3CDTF">2022-07-21T04:48:31Z</dcterms:modified>
</cp:coreProperties>
</file>