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0" r:id="rId5"/>
    <p:sldId id="282" r:id="rId6"/>
    <p:sldId id="335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7" r:id="rId15"/>
    <p:sldId id="346" r:id="rId16"/>
    <p:sldId id="348" r:id="rId17"/>
    <p:sldId id="353" r:id="rId18"/>
    <p:sldId id="354" r:id="rId19"/>
    <p:sldId id="356" r:id="rId20"/>
    <p:sldId id="357" r:id="rId21"/>
    <p:sldId id="35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5/03/2023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3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1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Use apostrophes for word contractions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Stephanie Le Lievre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8986" y="2610844"/>
            <a:ext cx="3785985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9287" y="2574081"/>
            <a:ext cx="341710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ontraction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5127" y="3372697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5359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</a:t>
            </a:r>
          </a:p>
        </p:txBody>
      </p:sp>
      <p:sp>
        <p:nvSpPr>
          <p:cNvPr id="11" name="Plus 10"/>
          <p:cNvSpPr/>
          <p:nvPr/>
        </p:nvSpPr>
        <p:spPr>
          <a:xfrm>
            <a:off x="2696095" y="3608630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930668" y="3638659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336065"/>
            <a:ext cx="7853680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Re-write the word contraction</a:t>
            </a:r>
            <a:r>
              <a:rPr kumimoji="0" lang="en-A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the apostrophe to represent the omitted letter/letters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9585" y="43711"/>
            <a:ext cx="674079" cy="674079"/>
          </a:xfr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057" y="43711"/>
            <a:ext cx="674079" cy="6740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64561" y="5436384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we’re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03336" y="924056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you put the apostrophe there? What does it represent?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1394" y="3536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2529" y="29544"/>
            <a:ext cx="674078" cy="67407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4176990" y="3289485"/>
            <a:ext cx="406400" cy="1351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-1"/>
            <a:ext cx="4724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</p:spTree>
    <p:extLst>
      <p:ext uri="{BB962C8B-B14F-4D97-AF65-F5344CB8AC3E}">
        <p14:creationId xmlns:p14="http://schemas.microsoft.com/office/powerpoint/2010/main" val="33908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8986" y="2610844"/>
            <a:ext cx="3785985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9287" y="2574081"/>
            <a:ext cx="341710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ontraction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5127" y="3372697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5359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had</a:t>
            </a:r>
          </a:p>
        </p:txBody>
      </p:sp>
      <p:sp>
        <p:nvSpPr>
          <p:cNvPr id="11" name="Plus 10"/>
          <p:cNvSpPr/>
          <p:nvPr/>
        </p:nvSpPr>
        <p:spPr>
          <a:xfrm>
            <a:off x="2696095" y="3608630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930668" y="3638659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336065"/>
            <a:ext cx="7853680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Re-write the word contraction</a:t>
            </a:r>
            <a:r>
              <a:rPr kumimoji="0" lang="en-A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the apostrophe to represent the omitted letter/letters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9585" y="43711"/>
            <a:ext cx="674079" cy="674079"/>
          </a:xfr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057" y="43711"/>
            <a:ext cx="674079" cy="6740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64561" y="5436384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we’d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03336" y="924056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you put the apostrophe there? What does it represent?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1394" y="3536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2529" y="29544"/>
            <a:ext cx="674078" cy="67407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4498571" y="3372697"/>
            <a:ext cx="406400" cy="1351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-1"/>
            <a:ext cx="4724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</p:spTree>
    <p:extLst>
      <p:ext uri="{BB962C8B-B14F-4D97-AF65-F5344CB8AC3E}">
        <p14:creationId xmlns:p14="http://schemas.microsoft.com/office/powerpoint/2010/main" val="7952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8986" y="2610844"/>
            <a:ext cx="3785985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9287" y="2574081"/>
            <a:ext cx="341710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ontraction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would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5127" y="3372697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wouldnt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5359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96095" y="3608630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930668" y="3638659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336065"/>
            <a:ext cx="7853680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Re-write the word contraction</a:t>
            </a:r>
            <a:r>
              <a:rPr kumimoji="0" lang="en-A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the apostrophe to represent the omitted letter/letters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9585" y="43711"/>
            <a:ext cx="674079" cy="674079"/>
          </a:xfr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057" y="43711"/>
            <a:ext cx="674079" cy="6740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64561" y="5436384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wouldn’t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03336" y="924056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you put the apostrophe there? What does it represent?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1394" y="3536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2529" y="29544"/>
            <a:ext cx="674078" cy="67407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4571691" y="3372697"/>
            <a:ext cx="406400" cy="1351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-1"/>
            <a:ext cx="4724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</p:spTree>
    <p:extLst>
      <p:ext uri="{BB962C8B-B14F-4D97-AF65-F5344CB8AC3E}">
        <p14:creationId xmlns:p14="http://schemas.microsoft.com/office/powerpoint/2010/main" val="9918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8986" y="2610844"/>
            <a:ext cx="3785985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9287" y="2574081"/>
            <a:ext cx="341710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ontraction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5127" y="3372697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youre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5359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</a:t>
            </a:r>
          </a:p>
        </p:txBody>
      </p:sp>
      <p:sp>
        <p:nvSpPr>
          <p:cNvPr id="11" name="Plus 10"/>
          <p:cNvSpPr/>
          <p:nvPr/>
        </p:nvSpPr>
        <p:spPr>
          <a:xfrm>
            <a:off x="2696095" y="3608630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930668" y="3638659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336065"/>
            <a:ext cx="7853680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Re-write the word contraction</a:t>
            </a:r>
            <a:r>
              <a:rPr kumimoji="0" lang="en-A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the apostrophe to represent the omitted letter/letters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6296" y="39753"/>
            <a:ext cx="674079" cy="674079"/>
          </a:xfr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395" y="32291"/>
            <a:ext cx="674079" cy="6740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64561" y="5436384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you’re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03336" y="924056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you put the apostrophe there? What does it represent?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1394" y="35366"/>
            <a:ext cx="674078" cy="67407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4256730" y="3257175"/>
            <a:ext cx="406400" cy="1351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-1"/>
            <a:ext cx="4724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</p:spTree>
    <p:extLst>
      <p:ext uri="{BB962C8B-B14F-4D97-AF65-F5344CB8AC3E}">
        <p14:creationId xmlns:p14="http://schemas.microsoft.com/office/powerpoint/2010/main" val="32332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8986" y="2610844"/>
            <a:ext cx="3785985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9287" y="2574081"/>
            <a:ext cx="341710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ontraction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5127" y="3372697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Ive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5359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have</a:t>
            </a:r>
          </a:p>
        </p:txBody>
      </p:sp>
      <p:sp>
        <p:nvSpPr>
          <p:cNvPr id="11" name="Plus 10"/>
          <p:cNvSpPr/>
          <p:nvPr/>
        </p:nvSpPr>
        <p:spPr>
          <a:xfrm>
            <a:off x="2696095" y="3608630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930668" y="3638659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336065"/>
            <a:ext cx="7853680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Re-write the word contraction</a:t>
            </a:r>
            <a:r>
              <a:rPr kumimoji="0" lang="en-A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the apostrophe to represent the omitted letter/letters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6296" y="39753"/>
            <a:ext cx="674079" cy="674079"/>
          </a:xfr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395" y="32291"/>
            <a:ext cx="674079" cy="6740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64561" y="5436384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I’ve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03336" y="924056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you put the apostrophe there? What does it represent?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1394" y="35366"/>
            <a:ext cx="674078" cy="67407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3953160" y="3257175"/>
            <a:ext cx="406400" cy="1351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48934" y="3257175"/>
            <a:ext cx="406400" cy="1351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-1"/>
            <a:ext cx="4724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</p:spTree>
    <p:extLst>
      <p:ext uri="{BB962C8B-B14F-4D97-AF65-F5344CB8AC3E}">
        <p14:creationId xmlns:p14="http://schemas.microsoft.com/office/powerpoint/2010/main" val="247975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09" y="594043"/>
            <a:ext cx="7310950" cy="944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Which sentence(s) contain the correct placement of the apostrophe to signal the omitted letters?</a:t>
            </a:r>
            <a:endParaRPr lang="en-A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199" y="864619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wrong? Where should the comma go?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2" y="2027304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91" y="3189989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91" y="4249657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91" y="5357096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1180" y="1850843"/>
            <a:ext cx="87569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AU" sz="1000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I </a:t>
            </a:r>
            <a:r>
              <a:rPr lang="en-AU" sz="2400" u="sng" dirty="0" err="1">
                <a:latin typeface="Century Gothic" panose="020B0502020202020204" pitchFamily="34" charset="0"/>
              </a:rPr>
              <a:t>c’ant</a:t>
            </a:r>
            <a:r>
              <a:rPr lang="en-AU" sz="2400" dirty="0">
                <a:latin typeface="Century Gothic" panose="020B0502020202020204" pitchFamily="34" charset="0"/>
              </a:rPr>
              <a:t> remember the name of the movie we watched.</a:t>
            </a:r>
          </a:p>
          <a:p>
            <a:pPr>
              <a:lnSpc>
                <a:spcPct val="150000"/>
              </a:lnSpc>
            </a:pPr>
            <a:endParaRPr lang="en-AU" sz="2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400" u="sng" dirty="0">
                <a:latin typeface="Century Gothic" panose="020B0502020202020204" pitchFamily="34" charset="0"/>
              </a:rPr>
              <a:t>You’re</a:t>
            </a:r>
            <a:r>
              <a:rPr lang="en-AU" sz="2400" dirty="0">
                <a:latin typeface="Century Gothic" panose="020B0502020202020204" pitchFamily="34" charset="0"/>
              </a:rPr>
              <a:t> the best teacher </a:t>
            </a:r>
            <a:r>
              <a:rPr lang="en-AU" sz="2400" u="sng" dirty="0">
                <a:latin typeface="Century Gothic" panose="020B0502020202020204" pitchFamily="34" charset="0"/>
              </a:rPr>
              <a:t>I’ve</a:t>
            </a:r>
            <a:r>
              <a:rPr lang="en-AU" sz="2400" dirty="0">
                <a:latin typeface="Century Gothic" panose="020B0502020202020204" pitchFamily="34" charset="0"/>
              </a:rPr>
              <a:t> ever had. </a:t>
            </a:r>
          </a:p>
          <a:p>
            <a:pPr>
              <a:lnSpc>
                <a:spcPct val="150000"/>
              </a:lnSpc>
            </a:pPr>
            <a:endParaRPr lang="en-AU" sz="2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I </a:t>
            </a:r>
            <a:r>
              <a:rPr lang="en-AU" sz="2400" u="sng" dirty="0">
                <a:latin typeface="Century Gothic" panose="020B0502020202020204" pitchFamily="34" charset="0"/>
              </a:rPr>
              <a:t>didn’t</a:t>
            </a:r>
            <a:r>
              <a:rPr lang="en-AU" sz="2400" dirty="0">
                <a:latin typeface="Century Gothic" panose="020B0502020202020204" pitchFamily="34" charset="0"/>
              </a:rPr>
              <a:t> go to school today because I was sick.</a:t>
            </a:r>
          </a:p>
          <a:p>
            <a:pPr>
              <a:lnSpc>
                <a:spcPct val="150000"/>
              </a:lnSpc>
            </a:pPr>
            <a:endParaRPr lang="en-AU" sz="2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I </a:t>
            </a:r>
            <a:r>
              <a:rPr lang="en-AU" sz="2400" u="sng" dirty="0" err="1">
                <a:latin typeface="Century Gothic" panose="020B0502020202020204" pitchFamily="34" charset="0"/>
              </a:rPr>
              <a:t>would’nt</a:t>
            </a:r>
            <a:r>
              <a:rPr lang="en-AU" sz="2400" dirty="0">
                <a:latin typeface="Century Gothic" panose="020B0502020202020204" pitchFamily="34" charset="0"/>
              </a:rPr>
              <a:t> go in there if I was you!</a:t>
            </a:r>
          </a:p>
        </p:txBody>
      </p:sp>
      <p:pic>
        <p:nvPicPr>
          <p:cNvPr id="14" name="Picture 6" descr="See the source image">
            <a:extLst>
              <a:ext uri="{FF2B5EF4-FFF2-40B4-BE49-F238E27FC236}">
                <a16:creationId xmlns:a16="http://schemas.microsoft.com/office/drawing/2014/main" id="{A4737F7B-D43A-46C1-B615-BB0395EDA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907804" y="5416737"/>
            <a:ext cx="644292" cy="58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ACCC9C18-888F-46DA-8A99-A9ADC2660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7918409" y="4246879"/>
            <a:ext cx="837480" cy="62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See the source image">
            <a:extLst>
              <a:ext uri="{FF2B5EF4-FFF2-40B4-BE49-F238E27FC236}">
                <a16:creationId xmlns:a16="http://schemas.microsoft.com/office/drawing/2014/main" id="{231EA62A-751D-4809-8216-08C049FEE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9092928" y="2198665"/>
            <a:ext cx="543976" cy="49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56DE0E5E-D439-4149-BACA-C1B9ECDFA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6674016" y="3111839"/>
            <a:ext cx="837480" cy="62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82262" y="2112818"/>
            <a:ext cx="19886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can’t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36904" y="5357096"/>
            <a:ext cx="233402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wouldn’t</a:t>
            </a:r>
          </a:p>
        </p:txBody>
      </p:sp>
    </p:spTree>
    <p:extLst>
      <p:ext uri="{BB962C8B-B14F-4D97-AF65-F5344CB8AC3E}">
        <p14:creationId xmlns:p14="http://schemas.microsoft.com/office/powerpoint/2010/main" val="377495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215" y="4654036"/>
            <a:ext cx="1113212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boys </a:t>
            </a:r>
            <a:r>
              <a:rPr kumimoji="0" lang="en-AU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__________</a:t>
            </a:r>
            <a:r>
              <a:rPr lang="en-AU" sz="3600" b="1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going to school today.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police </a:t>
            </a:r>
            <a:r>
              <a:rPr kumimoji="0" lang="en-AU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_________</a:t>
            </a:r>
            <a:r>
              <a:rPr kumimoji="0" lang="en-AU" sz="36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tolerating speeding.</a:t>
            </a:r>
          </a:p>
        </p:txBody>
      </p:sp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9343" y="108850"/>
            <a:ext cx="674079" cy="674079"/>
          </a:xfrm>
        </p:spPr>
      </p:pic>
      <p:sp>
        <p:nvSpPr>
          <p:cNvPr id="17" name="TextBox 16"/>
          <p:cNvSpPr txBox="1"/>
          <p:nvPr/>
        </p:nvSpPr>
        <p:spPr>
          <a:xfrm>
            <a:off x="1" y="336065"/>
            <a:ext cx="7853680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Re-write the sentences</a:t>
            </a:r>
            <a:r>
              <a:rPr kumimoji="0" lang="en-A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using the contracted form: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1"/>
            <a:ext cx="4724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 : I do</a:t>
            </a:r>
          </a:p>
        </p:txBody>
      </p:sp>
    </p:spTree>
    <p:extLst>
      <p:ext uri="{BB962C8B-B14F-4D97-AF65-F5344CB8AC3E}">
        <p14:creationId xmlns:p14="http://schemas.microsoft.com/office/powerpoint/2010/main" val="339928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214" y="4654036"/>
            <a:ext cx="11781905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 ___________</a:t>
            </a:r>
            <a:r>
              <a:rPr kumimoji="0" lang="en-AU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find the keys this morning.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 ___________</a:t>
            </a:r>
            <a:r>
              <a:rPr kumimoji="0" lang="en-AU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order my lunch as I forgot my money.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3879" y="72353"/>
            <a:ext cx="674079" cy="674079"/>
          </a:xfr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598" y="76351"/>
            <a:ext cx="674079" cy="6740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" y="336065"/>
            <a:ext cx="7853680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Re-write the sentences</a:t>
            </a:r>
            <a:r>
              <a:rPr kumimoji="0" lang="en-A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using the contracted form: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1"/>
            <a:ext cx="4724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 : We do</a:t>
            </a:r>
          </a:p>
        </p:txBody>
      </p:sp>
    </p:spTree>
    <p:extLst>
      <p:ext uri="{BB962C8B-B14F-4D97-AF65-F5344CB8AC3E}">
        <p14:creationId xmlns:p14="http://schemas.microsoft.com/office/powerpoint/2010/main" val="14825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you’re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215" y="4654036"/>
            <a:ext cx="1113212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__________ the classroom helper today.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__________ the fastest student in the class.</a:t>
            </a:r>
          </a:p>
        </p:txBody>
      </p:sp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3879" y="72353"/>
            <a:ext cx="674079" cy="674079"/>
          </a:xfr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598" y="76351"/>
            <a:ext cx="674079" cy="6740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" y="336065"/>
            <a:ext cx="7853680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Re-write the sentences</a:t>
            </a:r>
            <a:r>
              <a:rPr kumimoji="0" lang="en-A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using the contracted form: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1"/>
            <a:ext cx="4724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 : We do</a:t>
            </a:r>
          </a:p>
        </p:txBody>
      </p:sp>
    </p:spTree>
    <p:extLst>
      <p:ext uri="{BB962C8B-B14F-4D97-AF65-F5344CB8AC3E}">
        <p14:creationId xmlns:p14="http://schemas.microsoft.com/office/powerpoint/2010/main" val="134846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I’ve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have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215" y="4654036"/>
            <a:ext cx="1113212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 got $5 in my pocket.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 been to Japan for a family holiday.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3879" y="72353"/>
            <a:ext cx="674079" cy="674079"/>
          </a:xfr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598" y="76351"/>
            <a:ext cx="674079" cy="6740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" y="336065"/>
            <a:ext cx="7853680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Re-write the sentences</a:t>
            </a:r>
            <a:r>
              <a:rPr kumimoji="0" lang="en-A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using the contracted form: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1"/>
            <a:ext cx="4724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 : We do</a:t>
            </a:r>
          </a:p>
        </p:txBody>
      </p:sp>
    </p:spTree>
    <p:extLst>
      <p:ext uri="{BB962C8B-B14F-4D97-AF65-F5344CB8AC3E}">
        <p14:creationId xmlns:p14="http://schemas.microsoft.com/office/powerpoint/2010/main" val="180685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would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wouldn’t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306" y="4256641"/>
            <a:ext cx="11132128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She told me we</a:t>
            </a:r>
            <a:r>
              <a:rPr kumimoji="0" lang="en-AU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__________ be able to play without a hat.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aseline="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 __________ knock on the haunted house.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3879" y="72353"/>
            <a:ext cx="674079" cy="674079"/>
          </a:xfr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598" y="76351"/>
            <a:ext cx="674079" cy="6740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" y="336065"/>
            <a:ext cx="7853680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Re-write the sentences</a:t>
            </a:r>
            <a:r>
              <a:rPr kumimoji="0" lang="en-A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using the contracted form: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1"/>
            <a:ext cx="4724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 : We do</a:t>
            </a:r>
          </a:p>
        </p:txBody>
      </p:sp>
    </p:spTree>
    <p:extLst>
      <p:ext uri="{BB962C8B-B14F-4D97-AF65-F5344CB8AC3E}">
        <p14:creationId xmlns:p14="http://schemas.microsoft.com/office/powerpoint/2010/main" val="16719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" y="336065"/>
            <a:ext cx="7853680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Fill in the blanks with the missing contraction: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1"/>
            <a:ext cx="4724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 : You do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000" y="1026160"/>
            <a:ext cx="11389360" cy="550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026160"/>
            <a:ext cx="1175512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He (would not) _______________ take his coat off.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(I have) ______________ got to hand my assignment in today.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(We are) _____________ going to the skate park after school.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I (did not) ____________ pack my lunch today because the canteen is open.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We (could not) _____________ find the library book on dinosaurs. 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We (are not) ______________ going to school today because it’s Saturday.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(You are) ________________ the best dog in the whole world!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 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 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225" y="62097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8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Daily review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Once the contraction lesson has been taught, add these slides into your daily review to teach specific contractions. </a:t>
            </a:r>
          </a:p>
        </p:txBody>
      </p:sp>
    </p:spTree>
    <p:extLst>
      <p:ext uri="{BB962C8B-B14F-4D97-AF65-F5344CB8AC3E}">
        <p14:creationId xmlns:p14="http://schemas.microsoft.com/office/powerpoint/2010/main" val="3540762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boys </a:t>
            </a:r>
            <a:r>
              <a:rPr kumimoji="0" lang="en-AU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 not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going to school today.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police </a:t>
            </a:r>
            <a:r>
              <a:rPr kumimoji="0" lang="en-AU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 not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tolerating speeding</a:t>
            </a:r>
          </a:p>
        </p:txBody>
      </p:sp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 </a:t>
            </a:r>
          </a:p>
        </p:txBody>
      </p:sp>
    </p:spTree>
    <p:extLst>
      <p:ext uri="{BB962C8B-B14F-4D97-AF65-F5344CB8AC3E}">
        <p14:creationId xmlns:p14="http://schemas.microsoft.com/office/powerpoint/2010/main" val="223944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4913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165024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didn’t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23867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doesn’t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366248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hasn’t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38328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boys </a:t>
            </a:r>
            <a:r>
              <a:rPr kumimoji="0" lang="en-AU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 not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going to school today.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police </a:t>
            </a:r>
            <a:r>
              <a:rPr kumimoji="0" lang="en-AU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 not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tolerating speeding</a:t>
            </a:r>
          </a:p>
        </p:txBody>
      </p:sp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 </a:t>
            </a:r>
          </a:p>
        </p:txBody>
      </p:sp>
    </p:spTree>
    <p:extLst>
      <p:ext uri="{BB962C8B-B14F-4D97-AF65-F5344CB8AC3E}">
        <p14:creationId xmlns:p14="http://schemas.microsoft.com/office/powerpoint/2010/main" val="56563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 use apostrophes for word contractions.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175483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298683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didn’t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84673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doesn’t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235401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hasn’t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128644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haven’t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8097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he’s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26815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he’ll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will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256820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I’ve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have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16540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I’ll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will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388333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an apostrophe used for? 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174" y="656328"/>
            <a:ext cx="969044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2800" dirty="0">
                <a:latin typeface="Century Gothic" panose="020B0502020202020204" pitchFamily="34" charset="0"/>
              </a:rPr>
              <a:t>Apostrophes are used for two purposes:</a:t>
            </a:r>
          </a:p>
          <a:p>
            <a:pPr marL="514350" indent="-514350">
              <a:buAutoNum type="arabicPeriod"/>
            </a:pPr>
            <a:r>
              <a:rPr lang="en-AU" sz="2800" b="1" dirty="0">
                <a:latin typeface="Century Gothic" panose="020B0502020202020204" pitchFamily="34" charset="0"/>
              </a:rPr>
              <a:t>To signal the omission of letters or numbers </a:t>
            </a:r>
          </a:p>
          <a:p>
            <a:r>
              <a:rPr lang="en-AU" sz="2800" b="1" dirty="0">
                <a:latin typeface="Century Gothic" panose="020B0502020202020204" pitchFamily="34" charset="0"/>
              </a:rPr>
              <a:t>E.g. </a:t>
            </a:r>
          </a:p>
          <a:p>
            <a:r>
              <a:rPr lang="en-AU" sz="2800" dirty="0">
                <a:latin typeface="Century Gothic" panose="020B0502020202020204" pitchFamily="34" charset="0"/>
              </a:rPr>
              <a:t>are + not = aren’t </a:t>
            </a:r>
          </a:p>
          <a:p>
            <a:r>
              <a:rPr lang="en-AU" sz="2800" dirty="0">
                <a:latin typeface="Century Gothic" panose="020B0502020202020204" pitchFamily="34" charset="0"/>
              </a:rPr>
              <a:t>2022 = ’22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b="1" dirty="0">
                <a:latin typeface="Century Gothic" panose="020B0502020202020204" pitchFamily="34" charset="0"/>
              </a:rPr>
              <a:t>2. to show ownership</a:t>
            </a:r>
          </a:p>
          <a:p>
            <a:r>
              <a:rPr lang="en-AU" sz="2800" b="1" dirty="0">
                <a:latin typeface="Century Gothic" panose="020B0502020202020204" pitchFamily="34" charset="0"/>
              </a:rPr>
              <a:t>E.g. </a:t>
            </a:r>
          </a:p>
          <a:p>
            <a:r>
              <a:rPr lang="en-AU" sz="2800" dirty="0">
                <a:latin typeface="Century Gothic" panose="020B0502020202020204" pitchFamily="34" charset="0"/>
              </a:rPr>
              <a:t>Tom’s house</a:t>
            </a:r>
          </a:p>
          <a:p>
            <a:pPr marL="514350" indent="-514350">
              <a:buAutoNum type="arabicPeriod"/>
            </a:pPr>
            <a:endParaRPr lang="en-AU" sz="2800" b="1" dirty="0"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endParaRPr lang="en-AU" sz="2800" b="1" dirty="0">
              <a:latin typeface="Century Gothic" panose="020B0502020202020204" pitchFamily="34" charset="0"/>
            </a:endParaRPr>
          </a:p>
          <a:p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Today, we are focusing on apostrophes to signal the omission of letters within word contractions.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7" b="4218"/>
          <a:stretch/>
        </p:blipFill>
        <p:spPr bwMode="auto">
          <a:xfrm>
            <a:off x="7054216" y="2391535"/>
            <a:ext cx="1652904" cy="212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28964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it’s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27476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9335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she’s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19340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she’ll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will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20759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should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shouldn’t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351676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that’s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18299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they’re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260666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they’d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had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11948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they’ve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have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32370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b="1" dirty="0">
                <a:latin typeface="Century Gothic" panose="020B0502020202020204" pitchFamily="34" charset="0"/>
              </a:rPr>
              <a:t>Contractions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55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Century Gothic" panose="020B0502020202020204" pitchFamily="34" charset="0"/>
              </a:rPr>
              <a:t>A contraction is a shortened form of </a:t>
            </a:r>
            <a:r>
              <a:rPr lang="en-AU" sz="2400">
                <a:latin typeface="Century Gothic" panose="020B0502020202020204" pitchFamily="34" charset="0"/>
              </a:rPr>
              <a:t>two words that </a:t>
            </a:r>
            <a:r>
              <a:rPr lang="en-AU" sz="2400" dirty="0">
                <a:latin typeface="Century Gothic" panose="020B0502020202020204" pitchFamily="34" charset="0"/>
              </a:rPr>
              <a:t>omits certain letters or sounds. In most contractions, an apostrophe represents the missing letters.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2676" y="3014744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 + not = aren’t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2676" y="4062635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could  + not = couldn’t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2676" y="5131405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 + will = they’ll</a:t>
            </a:r>
          </a:p>
        </p:txBody>
      </p:sp>
      <p:pic>
        <p:nvPicPr>
          <p:cNvPr id="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1" name="Picture 2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7" b="4218"/>
          <a:stretch/>
        </p:blipFill>
        <p:spPr bwMode="auto">
          <a:xfrm>
            <a:off x="9700896" y="2988803"/>
            <a:ext cx="1652904" cy="212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7220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they’ll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will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5293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wasn’t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158627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we’re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20074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we’d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had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216755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we’ve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have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19061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we’ll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will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27191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weren’t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39683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what’s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163371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who’s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120078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would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wouldn’t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143877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8986" y="2610844"/>
            <a:ext cx="3785985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9287" y="2574081"/>
            <a:ext cx="341710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ontraction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5127" y="3372697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arent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5359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96095" y="3608630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930668" y="3638659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336065"/>
            <a:ext cx="7853680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Re-write the word contraction</a:t>
            </a:r>
            <a:r>
              <a:rPr kumimoji="0" lang="en-A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the apostrophe to represent the omitted letter/letters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3663" y="15929"/>
            <a:ext cx="674079" cy="674079"/>
          </a:xfrm>
        </p:spPr>
      </p:pic>
      <p:sp>
        <p:nvSpPr>
          <p:cNvPr id="17" name="TextBox 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4561" y="5436384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aren't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571691" y="3372697"/>
            <a:ext cx="406400" cy="1351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203336" y="924056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I put the apostrophe there? What does it represent?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1394" y="3536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529" y="29544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you’re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11005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you’d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had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131448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you’ve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have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29976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you’ll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will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200867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15" y="1111130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3957" y="1116667"/>
            <a:ext cx="538664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5" y="2601881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539" y="2601879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424" y="2601880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04655" y="2722276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689370" y="2834498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77" y="4089862"/>
            <a:ext cx="1113212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sentences using the correct contraction: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boys </a:t>
            </a:r>
            <a:r>
              <a:rPr kumimoji="0" lang="en-AU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 not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going to school today.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police </a:t>
            </a:r>
            <a:r>
              <a:rPr kumimoji="0" lang="en-AU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 not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tolerating speeding</a:t>
            </a:r>
          </a:p>
        </p:txBody>
      </p:sp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910001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5918" y="6535248"/>
            <a:ext cx="358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change sentences daily</a:t>
            </a:r>
          </a:p>
        </p:txBody>
      </p:sp>
    </p:spTree>
    <p:extLst>
      <p:ext uri="{BB962C8B-B14F-4D97-AF65-F5344CB8AC3E}">
        <p14:creationId xmlns:p14="http://schemas.microsoft.com/office/powerpoint/2010/main" val="15822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8986" y="2610844"/>
            <a:ext cx="3785985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9287" y="2574081"/>
            <a:ext cx="341710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ontraction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5127" y="3372697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5359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96095" y="3608630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930668" y="3638659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336065"/>
            <a:ext cx="7853680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Re-write the word contraction</a:t>
            </a:r>
            <a:r>
              <a:rPr kumimoji="0" lang="en-A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the apostrophe to represent the omitted letter/letters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9585" y="43711"/>
            <a:ext cx="674079" cy="674079"/>
          </a:xfr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057" y="43711"/>
            <a:ext cx="674079" cy="6740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-1"/>
            <a:ext cx="4724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4561" y="5436384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can’t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184842" y="3339070"/>
            <a:ext cx="406400" cy="1351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203336" y="924056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you put the apostrophe there? What does it represent?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1394" y="3536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2529" y="29544"/>
            <a:ext cx="674078" cy="67407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4507805" y="3365980"/>
            <a:ext cx="406400" cy="1351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83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8986" y="2610844"/>
            <a:ext cx="3785985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9287" y="2574081"/>
            <a:ext cx="341710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ontraction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5127" y="3372697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couldnt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5359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96095" y="3608630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930668" y="3638659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336065"/>
            <a:ext cx="7853680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Re-write the word contraction</a:t>
            </a:r>
            <a:r>
              <a:rPr kumimoji="0" lang="en-A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the apostrophe to represent the omitted letter/letters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9585" y="43711"/>
            <a:ext cx="674079" cy="674079"/>
          </a:xfr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057" y="43711"/>
            <a:ext cx="674079" cy="6740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64561" y="5436384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couldn‘t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03336" y="924056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you put the apostrophe there? What does it represent?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1394" y="3536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2529" y="29544"/>
            <a:ext cx="674078" cy="67407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4507805" y="3365980"/>
            <a:ext cx="406400" cy="1351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-1"/>
            <a:ext cx="4724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</p:spTree>
    <p:extLst>
      <p:ext uri="{BB962C8B-B14F-4D97-AF65-F5344CB8AC3E}">
        <p14:creationId xmlns:p14="http://schemas.microsoft.com/office/powerpoint/2010/main" val="4923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8986" y="2610844"/>
            <a:ext cx="3785985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9287" y="2574081"/>
            <a:ext cx="341710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ontraction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5127" y="3372697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didn</a:t>
            </a:r>
            <a:r>
              <a:rPr lang="en-AU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t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5359" y="3462152"/>
            <a:ext cx="23774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</a:p>
        </p:txBody>
      </p:sp>
      <p:sp>
        <p:nvSpPr>
          <p:cNvPr id="11" name="Plus 10"/>
          <p:cNvSpPr/>
          <p:nvPr/>
        </p:nvSpPr>
        <p:spPr>
          <a:xfrm>
            <a:off x="2696095" y="3608630"/>
            <a:ext cx="631768" cy="5902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930668" y="3638659"/>
            <a:ext cx="786245" cy="4779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336065"/>
            <a:ext cx="7853680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Re-write the word contraction</a:t>
            </a:r>
            <a:r>
              <a:rPr kumimoji="0" lang="en-A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the apostrophe to represent the omitted letter/letters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9585" y="43711"/>
            <a:ext cx="674079" cy="674079"/>
          </a:xfr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057" y="43711"/>
            <a:ext cx="674079" cy="6740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64561" y="5436384"/>
            <a:ext cx="4389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didn’</a:t>
            </a:r>
            <a:r>
              <a:rPr lang="en-AU" sz="48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t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3336" y="924056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you put the apostrophe there? What does it represent?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1394" y="3536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2529" y="29544"/>
            <a:ext cx="674078" cy="67407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4507805" y="3365980"/>
            <a:ext cx="406400" cy="1351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-1"/>
            <a:ext cx="4724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</p:spTree>
    <p:extLst>
      <p:ext uri="{BB962C8B-B14F-4D97-AF65-F5344CB8AC3E}">
        <p14:creationId xmlns:p14="http://schemas.microsoft.com/office/powerpoint/2010/main" val="16505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4733</TotalTime>
  <Words>1878</Words>
  <Application>Microsoft Office PowerPoint</Application>
  <PresentationFormat>Widescreen</PresentationFormat>
  <Paragraphs>689</Paragraphs>
  <Slides>64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Contractions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review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47</cp:revision>
  <dcterms:created xsi:type="dcterms:W3CDTF">2021-08-04T08:19:39Z</dcterms:created>
  <dcterms:modified xsi:type="dcterms:W3CDTF">2023-03-05T08:13:44Z</dcterms:modified>
</cp:coreProperties>
</file>