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p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1" r:id="rId5"/>
  </p:sldMasterIdLst>
  <p:notesMasterIdLst>
    <p:notesMasterId r:id="rId23"/>
  </p:notesMasterIdLst>
  <p:sldIdLst>
    <p:sldId id="257" r:id="rId6"/>
    <p:sldId id="258" r:id="rId7"/>
    <p:sldId id="308" r:id="rId8"/>
    <p:sldId id="309" r:id="rId9"/>
    <p:sldId id="310" r:id="rId10"/>
    <p:sldId id="311" r:id="rId11"/>
    <p:sldId id="312" r:id="rId12"/>
    <p:sldId id="317" r:id="rId13"/>
    <p:sldId id="316" r:id="rId14"/>
    <p:sldId id="313" r:id="rId15"/>
    <p:sldId id="314" r:id="rId16"/>
    <p:sldId id="315" r:id="rId17"/>
    <p:sldId id="318" r:id="rId18"/>
    <p:sldId id="319" r:id="rId19"/>
    <p:sldId id="320" r:id="rId20"/>
    <p:sldId id="321" r:id="rId21"/>
    <p:sldId id="322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00"/>
    <a:srgbClr val="79FF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4A2D801-8461-46E0-A5C4-5CDE3257B5BB}" v="108" dt="2022-03-20T06:35:48.058"/>
    <p1510:client id="{F7B6FC60-CBE5-4813-A4D0-02E64879E54D}" v="186" dt="2022-03-07T03:53:07.69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0355" autoAdjust="0"/>
    <p:restoredTop sz="94660"/>
  </p:normalViewPr>
  <p:slideViewPr>
    <p:cSldViewPr snapToGrid="0">
      <p:cViewPr>
        <p:scale>
          <a:sx n="80" d="100"/>
          <a:sy n="80" d="100"/>
        </p:scale>
        <p:origin x="77" y="2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notesMaster" Target="notesMasters/notes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LOMFIELD Penelope [Serpentine Primary School]" userId="S::penelope.blomfield@education.wa.edu.au::b7006e04-579e-44a5-bf8e-8daa4f3b822a" providerId="AD" clId="Web-{D4A2D801-8461-46E0-A5C4-5CDE3257B5BB}"/>
    <pc:docChg chg="modSld">
      <pc:chgData name="BLOMFIELD Penelope [Serpentine Primary School]" userId="S::penelope.blomfield@education.wa.edu.au::b7006e04-579e-44a5-bf8e-8daa4f3b822a" providerId="AD" clId="Web-{D4A2D801-8461-46E0-A5C4-5CDE3257B5BB}" dt="2022-03-20T06:35:48.058" v="83" actId="20577"/>
      <pc:docMkLst>
        <pc:docMk/>
      </pc:docMkLst>
      <pc:sldChg chg="modSp">
        <pc:chgData name="BLOMFIELD Penelope [Serpentine Primary School]" userId="S::penelope.blomfield@education.wa.edu.au::b7006e04-579e-44a5-bf8e-8daa4f3b822a" providerId="AD" clId="Web-{D4A2D801-8461-46E0-A5C4-5CDE3257B5BB}" dt="2022-03-20T06:35:48.058" v="83" actId="20577"/>
        <pc:sldMkLst>
          <pc:docMk/>
          <pc:sldMk cId="1123599357" sldId="257"/>
        </pc:sldMkLst>
        <pc:spChg chg="mod">
          <ac:chgData name="BLOMFIELD Penelope [Serpentine Primary School]" userId="S::penelope.blomfield@education.wa.edu.au::b7006e04-579e-44a5-bf8e-8daa4f3b822a" providerId="AD" clId="Web-{D4A2D801-8461-46E0-A5C4-5CDE3257B5BB}" dt="2022-03-20T06:35:48.058" v="83" actId="20577"/>
          <ac:spMkLst>
            <pc:docMk/>
            <pc:sldMk cId="1123599357" sldId="257"/>
            <ac:spMk id="3" creationId="{1D40BDE3-08CA-4B6C-9FF3-036D3F24054D}"/>
          </ac:spMkLst>
        </pc:spChg>
      </pc:sldChg>
      <pc:sldChg chg="modSp">
        <pc:chgData name="BLOMFIELD Penelope [Serpentine Primary School]" userId="S::penelope.blomfield@education.wa.edu.au::b7006e04-579e-44a5-bf8e-8daa4f3b822a" providerId="AD" clId="Web-{D4A2D801-8461-46E0-A5C4-5CDE3257B5BB}" dt="2022-03-20T06:35:47.480" v="64" actId="20577"/>
        <pc:sldMkLst>
          <pc:docMk/>
          <pc:sldMk cId="198030091" sldId="271"/>
        </pc:sldMkLst>
        <pc:spChg chg="mod">
          <ac:chgData name="BLOMFIELD Penelope [Serpentine Primary School]" userId="S::penelope.blomfield@education.wa.edu.au::b7006e04-579e-44a5-bf8e-8daa4f3b822a" providerId="AD" clId="Web-{D4A2D801-8461-46E0-A5C4-5CDE3257B5BB}" dt="2022-03-20T06:35:47.480" v="64" actId="20577"/>
          <ac:spMkLst>
            <pc:docMk/>
            <pc:sldMk cId="198030091" sldId="271"/>
            <ac:spMk id="4" creationId="{00000000-0000-0000-0000-000000000000}"/>
          </ac:spMkLst>
        </pc:spChg>
      </pc:sldChg>
    </pc:docChg>
  </pc:docChgLst>
  <pc:docChgLst>
    <pc:chgData name="BLOMFIELD Penelope [Serpentine Primary School]" userId="S::penelope.blomfield@education.wa.edu.au::b7006e04-579e-44a5-bf8e-8daa4f3b822a" providerId="AD" clId="Web-{F7B6FC60-CBE5-4813-A4D0-02E64879E54D}"/>
    <pc:docChg chg="modSld">
      <pc:chgData name="BLOMFIELD Penelope [Serpentine Primary School]" userId="S::penelope.blomfield@education.wa.edu.au::b7006e04-579e-44a5-bf8e-8daa4f3b822a" providerId="AD" clId="Web-{F7B6FC60-CBE5-4813-A4D0-02E64879E54D}" dt="2022-03-07T03:53:07.695" v="145" actId="20577"/>
      <pc:docMkLst>
        <pc:docMk/>
      </pc:docMkLst>
      <pc:sldChg chg="modSp">
        <pc:chgData name="BLOMFIELD Penelope [Serpentine Primary School]" userId="S::penelope.blomfield@education.wa.edu.au::b7006e04-579e-44a5-bf8e-8daa4f3b822a" providerId="AD" clId="Web-{F7B6FC60-CBE5-4813-A4D0-02E64879E54D}" dt="2022-03-07T03:53:07.695" v="145" actId="20577"/>
        <pc:sldMkLst>
          <pc:docMk/>
          <pc:sldMk cId="1123599357" sldId="257"/>
        </pc:sldMkLst>
        <pc:spChg chg="mod">
          <ac:chgData name="BLOMFIELD Penelope [Serpentine Primary School]" userId="S::penelope.blomfield@education.wa.edu.au::b7006e04-579e-44a5-bf8e-8daa4f3b822a" providerId="AD" clId="Web-{F7B6FC60-CBE5-4813-A4D0-02E64879E54D}" dt="2022-03-07T03:53:07.695" v="145" actId="20577"/>
          <ac:spMkLst>
            <pc:docMk/>
            <pc:sldMk cId="1123599357" sldId="257"/>
            <ac:spMk id="3" creationId="{1D40BDE3-08CA-4B6C-9FF3-036D3F24054D}"/>
          </ac:spMkLst>
        </pc:spChg>
      </pc:sldChg>
      <pc:sldChg chg="modSp">
        <pc:chgData name="BLOMFIELD Penelope [Serpentine Primary School]" userId="S::penelope.blomfield@education.wa.edu.au::b7006e04-579e-44a5-bf8e-8daa4f3b822a" providerId="AD" clId="Web-{F7B6FC60-CBE5-4813-A4D0-02E64879E54D}" dt="2022-03-07T03:53:05.054" v="119" actId="20577"/>
        <pc:sldMkLst>
          <pc:docMk/>
          <pc:sldMk cId="198030091" sldId="271"/>
        </pc:sldMkLst>
        <pc:spChg chg="mod">
          <ac:chgData name="BLOMFIELD Penelope [Serpentine Primary School]" userId="S::penelope.blomfield@education.wa.edu.au::b7006e04-579e-44a5-bf8e-8daa4f3b822a" providerId="AD" clId="Web-{F7B6FC60-CBE5-4813-A4D0-02E64879E54D}" dt="2022-03-07T03:53:05.054" v="119" actId="20577"/>
          <ac:spMkLst>
            <pc:docMk/>
            <pc:sldMk cId="198030091" sldId="271"/>
            <ac:spMk id="4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09530B-8321-4B9E-8C05-BFFC6E21D7CD}" type="datetimeFigureOut">
              <a:rPr lang="en-AU" smtClean="0"/>
              <a:t>11/07/2022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85F732-DB9A-48F9-9C2E-62D255B743A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958666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4EABA-7327-4C9B-A25B-2EC6D8E7B2ED}" type="datetimeFigureOut">
              <a:rPr lang="en-AU" smtClean="0"/>
              <a:t>11/07/2022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2C3C5-518F-455F-891D-918179D3F32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512915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4EABA-7327-4C9B-A25B-2EC6D8E7B2ED}" type="datetimeFigureOut">
              <a:rPr lang="en-AU" smtClean="0"/>
              <a:t>11/07/2022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2C3C5-518F-455F-891D-918179D3F32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451089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4EABA-7327-4C9B-A25B-2EC6D8E7B2ED}" type="datetimeFigureOut">
              <a:rPr lang="en-AU" smtClean="0"/>
              <a:t>11/07/2022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2C3C5-518F-455F-891D-918179D3F32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298924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ceptual Understan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7EA4C0-DFEB-416B-9F49-DC26B90F42A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54907" y="766354"/>
            <a:ext cx="11845504" cy="5904410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Century Gothic" panose="020B0502020202020204" pitchFamily="34" charset="0"/>
                <a:ea typeface="Verdana" panose="020B0604030504040204" pitchFamily="34" charset="0"/>
              </a:defRPr>
            </a:lvl1pPr>
          </a:lstStyle>
          <a:p>
            <a:pPr marL="0" indent="0">
              <a:buNone/>
            </a:pPr>
            <a:r>
              <a:rPr lang="en-AU" sz="2000" dirty="0">
                <a:latin typeface="Verdana" panose="020B0604030504040204" pitchFamily="34" charset="0"/>
                <a:ea typeface="Verdana" panose="020B0604030504040204" pitchFamily="34" charset="0"/>
              </a:rPr>
              <a:t>Click to add text</a:t>
            </a:r>
            <a:endParaRPr lang="en-AU" dirty="0">
              <a:latin typeface="Arial Rounded MT Bold" panose="020F07040305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83709EF-28B9-4448-A51E-A59C1741C364}"/>
              </a:ext>
            </a:extLst>
          </p:cNvPr>
          <p:cNvSpPr txBox="1"/>
          <p:nvPr userDrawn="1"/>
        </p:nvSpPr>
        <p:spPr>
          <a:xfrm>
            <a:off x="154907" y="141439"/>
            <a:ext cx="3668156" cy="511704"/>
          </a:xfrm>
          <a:prstGeom prst="round2DiagRect">
            <a:avLst/>
          </a:prstGeom>
          <a:solidFill>
            <a:srgbClr val="154983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defRPr sz="1400" b="0" i="0">
                <a:solidFill>
                  <a:schemeClr val="bg1"/>
                </a:solidFill>
                <a:latin typeface="Arial Rounded MT Bold" panose="020F0704030504030204" pitchFamily="34" charset="0"/>
                <a:cs typeface="Futura Medium" panose="020B0602020204020303" pitchFamily="34" charset="-79"/>
              </a:defRPr>
            </a:lvl1pPr>
          </a:lstStyle>
          <a:p>
            <a:pPr lvl="0"/>
            <a:r>
              <a:rPr lang="en-US" sz="2000" dirty="0">
                <a:latin typeface="Century Gothic" panose="020B0502020202020204" pitchFamily="34" charset="0"/>
              </a:rPr>
              <a:t>Activate prior knowledge</a:t>
            </a:r>
          </a:p>
        </p:txBody>
      </p:sp>
    </p:spTree>
    <p:extLst>
      <p:ext uri="{BB962C8B-B14F-4D97-AF65-F5344CB8AC3E}">
        <p14:creationId xmlns:p14="http://schemas.microsoft.com/office/powerpoint/2010/main" val="32262720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4EABA-7327-4C9B-A25B-2EC6D8E7B2ED}" type="datetimeFigureOut">
              <a:rPr lang="en-AU" smtClean="0"/>
              <a:t>11/07/2022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2C3C5-518F-455F-891D-918179D3F32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975711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4EABA-7327-4C9B-A25B-2EC6D8E7B2ED}" type="datetimeFigureOut">
              <a:rPr lang="en-AU" smtClean="0"/>
              <a:t>11/07/2022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2C3C5-518F-455F-891D-918179D3F32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087737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4EABA-7327-4C9B-A25B-2EC6D8E7B2ED}" type="datetimeFigureOut">
              <a:rPr lang="en-AU" smtClean="0"/>
              <a:t>11/07/2022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2C3C5-518F-455F-891D-918179D3F32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592608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4EABA-7327-4C9B-A25B-2EC6D8E7B2ED}" type="datetimeFigureOut">
              <a:rPr lang="en-AU" smtClean="0"/>
              <a:t>11/07/2022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2C3C5-518F-455F-891D-918179D3F32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281655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4EABA-7327-4C9B-A25B-2EC6D8E7B2ED}" type="datetimeFigureOut">
              <a:rPr lang="en-AU" smtClean="0"/>
              <a:t>11/07/2022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2C3C5-518F-455F-891D-918179D3F32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763598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4EABA-7327-4C9B-A25B-2EC6D8E7B2ED}" type="datetimeFigureOut">
              <a:rPr lang="en-AU" smtClean="0"/>
              <a:t>11/07/2022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2C3C5-518F-455F-891D-918179D3F32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518781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4EABA-7327-4C9B-A25B-2EC6D8E7B2ED}" type="datetimeFigureOut">
              <a:rPr lang="en-AU" smtClean="0"/>
              <a:t>11/07/2022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2C3C5-518F-455F-891D-918179D3F32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126852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4EABA-7327-4C9B-A25B-2EC6D8E7B2ED}" type="datetimeFigureOut">
              <a:rPr lang="en-AU" smtClean="0"/>
              <a:t>11/07/2022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2C3C5-518F-455F-891D-918179D3F32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943329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4EABA-7327-4C9B-A25B-2EC6D8E7B2ED}" type="datetimeFigureOut">
              <a:rPr lang="en-AU" smtClean="0"/>
              <a:t>11/07/2022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2C3C5-518F-455F-891D-918179D3F32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404278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4EABA-7327-4C9B-A25B-2EC6D8E7B2ED}" type="datetimeFigureOut">
              <a:rPr lang="en-AU" smtClean="0"/>
              <a:t>11/07/2022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2C3C5-518F-455F-891D-918179D3F32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859309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4EABA-7327-4C9B-A25B-2EC6D8E7B2ED}" type="datetimeFigureOut">
              <a:rPr lang="en-AU" smtClean="0"/>
              <a:t>11/07/2022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2C3C5-518F-455F-891D-918179D3F32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7294949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4EABA-7327-4C9B-A25B-2EC6D8E7B2ED}" type="datetimeFigureOut">
              <a:rPr lang="en-AU" smtClean="0"/>
              <a:t>11/07/2022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2C3C5-518F-455F-891D-918179D3F32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9252593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ceptual Understan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7EA4C0-DFEB-416B-9F49-DC26B90F42A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54907" y="766354"/>
            <a:ext cx="11845504" cy="5904410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Century Gothic" panose="020B0502020202020204" pitchFamily="34" charset="0"/>
                <a:ea typeface="Verdana" panose="020B0604030504040204" pitchFamily="34" charset="0"/>
              </a:defRPr>
            </a:lvl1pPr>
          </a:lstStyle>
          <a:p>
            <a:pPr marL="0" indent="0">
              <a:buNone/>
            </a:pPr>
            <a:r>
              <a:rPr lang="en-AU" sz="2000" dirty="0">
                <a:latin typeface="Verdana" panose="020B0604030504040204" pitchFamily="34" charset="0"/>
                <a:ea typeface="Verdana" panose="020B0604030504040204" pitchFamily="34" charset="0"/>
              </a:rPr>
              <a:t>Click to add text</a:t>
            </a:r>
            <a:endParaRPr lang="en-AU" dirty="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632943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ceptual Understan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7EA4C0-DFEB-416B-9F49-DC26B90F42A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54907" y="766354"/>
            <a:ext cx="11845504" cy="5904410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Century Gothic" panose="020B0502020202020204" pitchFamily="34" charset="0"/>
                <a:ea typeface="Verdana" panose="020B0604030504040204" pitchFamily="34" charset="0"/>
              </a:defRPr>
            </a:lvl1pPr>
          </a:lstStyle>
          <a:p>
            <a:pPr marL="0" indent="0">
              <a:buNone/>
            </a:pPr>
            <a:r>
              <a:rPr lang="en-AU" sz="2000" dirty="0">
                <a:latin typeface="Verdana" panose="020B0604030504040204" pitchFamily="34" charset="0"/>
                <a:ea typeface="Verdana" panose="020B0604030504040204" pitchFamily="34" charset="0"/>
              </a:rPr>
              <a:t>Click to add text</a:t>
            </a:r>
            <a:endParaRPr lang="en-AU" dirty="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68923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4EABA-7327-4C9B-A25B-2EC6D8E7B2ED}" type="datetimeFigureOut">
              <a:rPr lang="en-AU" smtClean="0"/>
              <a:t>11/07/2022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2C3C5-518F-455F-891D-918179D3F32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47040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4EABA-7327-4C9B-A25B-2EC6D8E7B2ED}" type="datetimeFigureOut">
              <a:rPr lang="en-AU" smtClean="0"/>
              <a:t>11/07/2022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2C3C5-518F-455F-891D-918179D3F32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580819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4EABA-7327-4C9B-A25B-2EC6D8E7B2ED}" type="datetimeFigureOut">
              <a:rPr lang="en-AU" smtClean="0"/>
              <a:t>11/07/2022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2C3C5-518F-455F-891D-918179D3F32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29900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4EABA-7327-4C9B-A25B-2EC6D8E7B2ED}" type="datetimeFigureOut">
              <a:rPr lang="en-AU" smtClean="0"/>
              <a:t>11/07/2022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2C3C5-518F-455F-891D-918179D3F32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071945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4EABA-7327-4C9B-A25B-2EC6D8E7B2ED}" type="datetimeFigureOut">
              <a:rPr lang="en-AU" smtClean="0"/>
              <a:t>11/07/2022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2C3C5-518F-455F-891D-918179D3F32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78853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4EABA-7327-4C9B-A25B-2EC6D8E7B2ED}" type="datetimeFigureOut">
              <a:rPr lang="en-AU" smtClean="0"/>
              <a:t>11/07/2022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2C3C5-518F-455F-891D-918179D3F32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885640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4EABA-7327-4C9B-A25B-2EC6D8E7B2ED}" type="datetimeFigureOut">
              <a:rPr lang="en-AU" smtClean="0"/>
              <a:t>11/07/2022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2C3C5-518F-455F-891D-918179D3F32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098522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E6F4EABA-7327-4C9B-A25B-2EC6D8E7B2ED}" type="datetimeFigureOut">
              <a:rPr lang="en-AU" smtClean="0"/>
              <a:pPr/>
              <a:t>11/07/2022</a:t>
            </a:fld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1482C3C5-518F-455F-891D-918179D3F322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145172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E6F4EABA-7327-4C9B-A25B-2EC6D8E7B2ED}" type="datetimeFigureOut">
              <a:rPr lang="en-AU" smtClean="0"/>
              <a:pPr/>
              <a:t>11/07/2022</a:t>
            </a:fld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1482C3C5-518F-455F-891D-918179D3F322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582175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1.pn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6.jpeg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7.jpeg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8.png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9.png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4.jp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0.png"/><Relationship Id="rId7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2.png"/><Relationship Id="rId9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1D40BDE3-08CA-4B6C-9FF3-036D3F2405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61323" y="1773238"/>
            <a:ext cx="9144000" cy="3190648"/>
          </a:xfrm>
          <a:solidFill>
            <a:srgbClr val="00B050"/>
          </a:solidFill>
          <a:ln>
            <a:solidFill>
              <a:schemeClr val="tx1"/>
            </a:solidFill>
          </a:ln>
        </p:spPr>
        <p:txBody>
          <a:bodyPr>
            <a:normAutofit fontScale="92500" lnSpcReduction="10000"/>
          </a:bodyPr>
          <a:lstStyle/>
          <a:p>
            <a:pPr algn="l"/>
            <a:r>
              <a:rPr lang="en-AU" b="1" dirty="0"/>
              <a:t>Year: </a:t>
            </a:r>
            <a:r>
              <a:rPr lang="en-AU" dirty="0"/>
              <a:t>2</a:t>
            </a:r>
            <a:endParaRPr lang="en-AU" dirty="0"/>
          </a:p>
          <a:p>
            <a:pPr algn="l"/>
            <a:endParaRPr lang="en-AU" dirty="0"/>
          </a:p>
          <a:p>
            <a:pPr algn="l"/>
            <a:r>
              <a:rPr lang="en-AU" b="1" dirty="0"/>
              <a:t>Term: </a:t>
            </a:r>
            <a:r>
              <a:rPr lang="en-AU" dirty="0"/>
              <a:t>1</a:t>
            </a:r>
            <a:endParaRPr lang="en-AU" dirty="0" smtClean="0"/>
          </a:p>
          <a:p>
            <a:pPr algn="l"/>
            <a:endParaRPr lang="en-AU" b="1" dirty="0"/>
          </a:p>
          <a:p>
            <a:pPr algn="l"/>
            <a:r>
              <a:rPr lang="en-AU" b="1" dirty="0" smtClean="0"/>
              <a:t>Objective: </a:t>
            </a:r>
            <a:r>
              <a:rPr lang="en-AU" dirty="0"/>
              <a:t>Identify and define proper and common nouns and capitalise proper nouns </a:t>
            </a:r>
            <a:endParaRPr lang="en-AU" dirty="0" smtClean="0"/>
          </a:p>
          <a:p>
            <a:pPr algn="l"/>
            <a:endParaRPr lang="en-AU" dirty="0" smtClean="0"/>
          </a:p>
          <a:p>
            <a:pPr algn="l"/>
            <a:r>
              <a:rPr lang="en-AU" b="1" dirty="0" smtClean="0"/>
              <a:t>Author</a:t>
            </a:r>
            <a:r>
              <a:rPr lang="en-AU" b="1" dirty="0" smtClean="0"/>
              <a:t>: </a:t>
            </a:r>
            <a:r>
              <a:rPr lang="en-AU" dirty="0" smtClean="0"/>
              <a:t>Stephanie Le Lievre &amp; Todd Bates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123599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843F7D7-5A93-4D1D-8E7D-8136E6F2E2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AU" dirty="0"/>
          </a:p>
          <a:p>
            <a:pPr>
              <a:buFont typeface="Wingdings" panose="05000000000000000000" pitchFamily="2" charset="2"/>
              <a:buChar char="§"/>
            </a:pPr>
            <a:endParaRPr lang="en-AU" dirty="0"/>
          </a:p>
        </p:txBody>
      </p:sp>
      <p:sp>
        <p:nvSpPr>
          <p:cNvPr id="12" name="TextBox 11"/>
          <p:cNvSpPr txBox="1"/>
          <p:nvPr/>
        </p:nvSpPr>
        <p:spPr>
          <a:xfrm>
            <a:off x="-1" y="-1"/>
            <a:ext cx="6076951" cy="369332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Concept Development: I do, We do</a:t>
            </a:r>
            <a:endParaRPr kumimoji="0" lang="en-AU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181939" y="1250631"/>
            <a:ext cx="1988664" cy="1169551"/>
          </a:xfrm>
          <a:prstGeom prst="rect">
            <a:avLst/>
          </a:prstGeom>
          <a:solidFill>
            <a:srgbClr val="79FF9C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CFU: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Why is it a proper name? Is it a specific</a:t>
            </a:r>
            <a:r>
              <a:rPr kumimoji="0" lang="en-AU" sz="1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_________? </a:t>
            </a:r>
            <a:endParaRPr kumimoji="0" lang="en-A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9" name="Picture 18" descr="Logo, icon&#10;&#10;Description automatically generated">
            <a:extLst>
              <a:ext uri="{FF2B5EF4-FFF2-40B4-BE49-F238E27FC236}">
                <a16:creationId xmlns:a16="http://schemas.microsoft.com/office/drawing/2014/main" id="{4FEBD567-C5A9-482A-B60B-3B397AB646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11429" y="157172"/>
            <a:ext cx="674078" cy="674078"/>
          </a:xfrm>
          <a:prstGeom prst="rect">
            <a:avLst/>
          </a:prstGeom>
        </p:spPr>
      </p:pic>
      <p:pic>
        <p:nvPicPr>
          <p:cNvPr id="21" name="Picture 20" descr="Icon&#10;&#10;Description automatically generated">
            <a:extLst>
              <a:ext uri="{FF2B5EF4-FFF2-40B4-BE49-F238E27FC236}">
                <a16:creationId xmlns:a16="http://schemas.microsoft.com/office/drawing/2014/main" id="{A2B7E20C-7DA4-44E0-B1AC-924A53ED4B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71566" y="154632"/>
            <a:ext cx="693813" cy="679158"/>
          </a:xfrm>
          <a:prstGeom prst="rect">
            <a:avLst/>
          </a:prstGeom>
        </p:spPr>
      </p:pic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05ECB126-5402-49D0-A7AC-AE7D948BABE0}"/>
              </a:ext>
            </a:extLst>
          </p:cNvPr>
          <p:cNvSpPr txBox="1">
            <a:spLocks/>
          </p:cNvSpPr>
          <p:nvPr/>
        </p:nvSpPr>
        <p:spPr>
          <a:xfrm>
            <a:off x="0" y="372581"/>
            <a:ext cx="8894801" cy="878049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Calibri" panose="020F0502020204030204" pitchFamily="34" charset="0"/>
              <a:buChar char="»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»"/>
              <a:defRPr sz="24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»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»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»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AU" dirty="0" smtClean="0">
                <a:latin typeface="Century Gothic" panose="020B0502020202020204" pitchFamily="34" charset="0"/>
              </a:rPr>
              <a:t>Write a proper noun for each common noun</a:t>
            </a:r>
          </a:p>
          <a:p>
            <a:pPr marL="0" indent="0">
              <a:buNone/>
            </a:pPr>
            <a:r>
              <a:rPr lang="en-AU" dirty="0" smtClean="0">
                <a:latin typeface="Century Gothic" panose="020B0502020202020204" pitchFamily="34" charset="0"/>
              </a:rPr>
              <a:t>Remember a proper noun needs a capital letter.</a:t>
            </a:r>
            <a:endParaRPr lang="en-AU" dirty="0">
              <a:latin typeface="Century Gothic" panose="020B0502020202020204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3224987"/>
              </p:ext>
            </p:extLst>
          </p:nvPr>
        </p:nvGraphicFramePr>
        <p:xfrm>
          <a:off x="1269998" y="1502720"/>
          <a:ext cx="8207376" cy="445711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103688">
                  <a:extLst>
                    <a:ext uri="{9D8B030D-6E8A-4147-A177-3AD203B41FA5}">
                      <a16:colId xmlns:a16="http://schemas.microsoft.com/office/drawing/2014/main" val="37270016"/>
                    </a:ext>
                  </a:extLst>
                </a:gridCol>
                <a:gridCol w="4103688">
                  <a:extLst>
                    <a:ext uri="{9D8B030D-6E8A-4147-A177-3AD203B41FA5}">
                      <a16:colId xmlns:a16="http://schemas.microsoft.com/office/drawing/2014/main" val="3831825098"/>
                    </a:ext>
                  </a:extLst>
                </a:gridCol>
              </a:tblGrid>
              <a:tr h="421330">
                <a:tc>
                  <a:txBody>
                    <a:bodyPr/>
                    <a:lstStyle/>
                    <a:p>
                      <a:pPr algn="ctr"/>
                      <a:r>
                        <a:rPr lang="en-AU" dirty="0" smtClean="0">
                          <a:latin typeface="Century Gothic" panose="020B0502020202020204" pitchFamily="34" charset="0"/>
                        </a:rPr>
                        <a:t>Common noun</a:t>
                      </a:r>
                      <a:endParaRPr lang="en-AU" dirty="0"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dirty="0" smtClean="0">
                          <a:latin typeface="Century Gothic" panose="020B0502020202020204" pitchFamily="34" charset="0"/>
                        </a:rPr>
                        <a:t>Proper Noun</a:t>
                      </a:r>
                      <a:r>
                        <a:rPr lang="en-AU" baseline="0" dirty="0" smtClean="0">
                          <a:latin typeface="Century Gothic" panose="020B0502020202020204" pitchFamily="34" charset="0"/>
                        </a:rPr>
                        <a:t> </a:t>
                      </a:r>
                      <a:endParaRPr lang="en-AU" dirty="0"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rgbClr val="FFCC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3185497"/>
                  </a:ext>
                </a:extLst>
              </a:tr>
              <a:tr h="576541">
                <a:tc>
                  <a:txBody>
                    <a:bodyPr/>
                    <a:lstStyle/>
                    <a:p>
                      <a:pPr algn="ctr"/>
                      <a:r>
                        <a:rPr lang="en-AU" dirty="0" smtClean="0">
                          <a:latin typeface="Century Gothic" panose="020B0502020202020204" pitchFamily="34" charset="0"/>
                        </a:rPr>
                        <a:t>teacher</a:t>
                      </a:r>
                      <a:endParaRPr lang="en-AU" dirty="0"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dirty="0" smtClean="0">
                          <a:latin typeface="Century Gothic" panose="020B0502020202020204" pitchFamily="34" charset="0"/>
                        </a:rPr>
                        <a:t>Mrs Le Lievre</a:t>
                      </a:r>
                      <a:endParaRPr lang="en-AU" dirty="0"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22291180"/>
                  </a:ext>
                </a:extLst>
              </a:tr>
              <a:tr h="576541">
                <a:tc>
                  <a:txBody>
                    <a:bodyPr/>
                    <a:lstStyle/>
                    <a:p>
                      <a:pPr algn="ctr"/>
                      <a:r>
                        <a:rPr lang="en-AU" dirty="0" smtClean="0">
                          <a:latin typeface="Century Gothic" panose="020B0502020202020204" pitchFamily="34" charset="0"/>
                        </a:rPr>
                        <a:t>boy</a:t>
                      </a:r>
                      <a:endParaRPr lang="en-AU" dirty="0"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AU" dirty="0"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23327983"/>
                  </a:ext>
                </a:extLst>
              </a:tr>
              <a:tr h="576541">
                <a:tc>
                  <a:txBody>
                    <a:bodyPr/>
                    <a:lstStyle/>
                    <a:p>
                      <a:pPr algn="ctr"/>
                      <a:r>
                        <a:rPr lang="en-AU" dirty="0" smtClean="0">
                          <a:latin typeface="Century Gothic" panose="020B0502020202020204" pitchFamily="34" charset="0"/>
                        </a:rPr>
                        <a:t>girl</a:t>
                      </a:r>
                      <a:endParaRPr lang="en-AU" dirty="0"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AU" dirty="0"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97615751"/>
                  </a:ext>
                </a:extLst>
              </a:tr>
              <a:tr h="576541">
                <a:tc>
                  <a:txBody>
                    <a:bodyPr/>
                    <a:lstStyle/>
                    <a:p>
                      <a:pPr algn="ctr"/>
                      <a:r>
                        <a:rPr lang="en-AU" dirty="0" smtClean="0">
                          <a:latin typeface="Century Gothic" panose="020B0502020202020204" pitchFamily="34" charset="0"/>
                        </a:rPr>
                        <a:t>school</a:t>
                      </a:r>
                      <a:endParaRPr lang="en-AU" dirty="0"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AU" dirty="0"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59949582"/>
                  </a:ext>
                </a:extLst>
              </a:tr>
              <a:tr h="576541">
                <a:tc>
                  <a:txBody>
                    <a:bodyPr/>
                    <a:lstStyle/>
                    <a:p>
                      <a:pPr algn="ctr"/>
                      <a:r>
                        <a:rPr lang="en-AU" dirty="0" smtClean="0">
                          <a:latin typeface="Century Gothic" panose="020B0502020202020204" pitchFamily="34" charset="0"/>
                        </a:rPr>
                        <a:t>movie</a:t>
                      </a:r>
                      <a:endParaRPr lang="en-AU" dirty="0"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AU" dirty="0"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58063652"/>
                  </a:ext>
                </a:extLst>
              </a:tr>
              <a:tr h="576541">
                <a:tc>
                  <a:txBody>
                    <a:bodyPr/>
                    <a:lstStyle/>
                    <a:p>
                      <a:pPr algn="ctr"/>
                      <a:r>
                        <a:rPr lang="en-AU" dirty="0" smtClean="0">
                          <a:latin typeface="Century Gothic" panose="020B0502020202020204" pitchFamily="34" charset="0"/>
                        </a:rPr>
                        <a:t>shop</a:t>
                      </a:r>
                      <a:endParaRPr lang="en-AU" dirty="0"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AU" dirty="0"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01495073"/>
                  </a:ext>
                </a:extLst>
              </a:tr>
              <a:tr h="576541">
                <a:tc>
                  <a:txBody>
                    <a:bodyPr/>
                    <a:lstStyle/>
                    <a:p>
                      <a:pPr algn="ctr"/>
                      <a:r>
                        <a:rPr lang="en-AU" dirty="0" smtClean="0">
                          <a:latin typeface="Century Gothic" panose="020B0502020202020204" pitchFamily="34" charset="0"/>
                        </a:rPr>
                        <a:t>city</a:t>
                      </a:r>
                      <a:endParaRPr lang="en-AU" dirty="0"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AU" dirty="0"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3847951"/>
                  </a:ext>
                </a:extLst>
              </a:tr>
            </a:tbl>
          </a:graphicData>
        </a:graphic>
      </p:graphicFrame>
      <p:pic>
        <p:nvPicPr>
          <p:cNvPr id="23" name="Picture 22" descr="Icon&#10;&#10;Description automatically generated">
            <a:extLst>
              <a:ext uri="{FF2B5EF4-FFF2-40B4-BE49-F238E27FC236}">
                <a16:creationId xmlns:a16="http://schemas.microsoft.com/office/drawing/2014/main" id="{A0714267-D3A4-EF43-B883-8FDBDCA982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01364" y="157171"/>
            <a:ext cx="674079" cy="674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134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843F7D7-5A93-4D1D-8E7D-8136E6F2E2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AU" dirty="0"/>
          </a:p>
          <a:p>
            <a:pPr>
              <a:buFont typeface="Wingdings" panose="05000000000000000000" pitchFamily="2" charset="2"/>
              <a:buChar char="§"/>
            </a:pPr>
            <a:endParaRPr lang="en-AU" dirty="0"/>
          </a:p>
        </p:txBody>
      </p:sp>
      <p:sp>
        <p:nvSpPr>
          <p:cNvPr id="12" name="TextBox 11"/>
          <p:cNvSpPr txBox="1"/>
          <p:nvPr/>
        </p:nvSpPr>
        <p:spPr>
          <a:xfrm>
            <a:off x="-1" y="-1"/>
            <a:ext cx="6076951" cy="369332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Concept Development: You do</a:t>
            </a:r>
            <a:endParaRPr kumimoji="0" lang="en-AU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181939" y="1250631"/>
            <a:ext cx="1988664" cy="1169551"/>
          </a:xfrm>
          <a:prstGeom prst="rect">
            <a:avLst/>
          </a:prstGeom>
          <a:solidFill>
            <a:srgbClr val="79FF9C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CFU: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Why is it a proper name? Is it a specific</a:t>
            </a:r>
            <a:r>
              <a:rPr kumimoji="0" lang="en-AU" sz="1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_________? </a:t>
            </a:r>
            <a:endParaRPr kumimoji="0" lang="en-A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9" name="Picture 18" descr="Logo, icon&#10;&#10;Description automatically generated">
            <a:extLst>
              <a:ext uri="{FF2B5EF4-FFF2-40B4-BE49-F238E27FC236}">
                <a16:creationId xmlns:a16="http://schemas.microsoft.com/office/drawing/2014/main" id="{4FEBD567-C5A9-482A-B60B-3B397AB646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11429" y="111175"/>
            <a:ext cx="674078" cy="674078"/>
          </a:xfrm>
          <a:prstGeom prst="rect">
            <a:avLst/>
          </a:prstGeom>
        </p:spPr>
      </p:pic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05ECB126-5402-49D0-A7AC-AE7D948BABE0}"/>
              </a:ext>
            </a:extLst>
          </p:cNvPr>
          <p:cNvSpPr txBox="1">
            <a:spLocks/>
          </p:cNvSpPr>
          <p:nvPr/>
        </p:nvSpPr>
        <p:spPr>
          <a:xfrm>
            <a:off x="0" y="372581"/>
            <a:ext cx="8894801" cy="878049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Calibri" panose="020F0502020204030204" pitchFamily="34" charset="0"/>
              <a:buChar char="»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»"/>
              <a:defRPr sz="24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»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»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»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AU" dirty="0" smtClean="0">
                <a:latin typeface="Century Gothic" panose="020B0502020202020204" pitchFamily="34" charset="0"/>
              </a:rPr>
              <a:t>Write a proper noun for each common noun</a:t>
            </a:r>
          </a:p>
          <a:p>
            <a:pPr marL="0" indent="0">
              <a:buNone/>
            </a:pPr>
            <a:r>
              <a:rPr lang="en-AU" dirty="0" smtClean="0">
                <a:latin typeface="Century Gothic" panose="020B0502020202020204" pitchFamily="34" charset="0"/>
              </a:rPr>
              <a:t>Remember a proper noun needs a capital letter.</a:t>
            </a:r>
            <a:endParaRPr lang="en-AU" dirty="0">
              <a:latin typeface="Century Gothic" panose="020B0502020202020204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7180187"/>
              </p:ext>
            </p:extLst>
          </p:nvPr>
        </p:nvGraphicFramePr>
        <p:xfrm>
          <a:off x="1269998" y="1502720"/>
          <a:ext cx="8207376" cy="479497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103688">
                  <a:extLst>
                    <a:ext uri="{9D8B030D-6E8A-4147-A177-3AD203B41FA5}">
                      <a16:colId xmlns:a16="http://schemas.microsoft.com/office/drawing/2014/main" val="37270016"/>
                    </a:ext>
                  </a:extLst>
                </a:gridCol>
                <a:gridCol w="4103688">
                  <a:extLst>
                    <a:ext uri="{9D8B030D-6E8A-4147-A177-3AD203B41FA5}">
                      <a16:colId xmlns:a16="http://schemas.microsoft.com/office/drawing/2014/main" val="3831825098"/>
                    </a:ext>
                  </a:extLst>
                </a:gridCol>
              </a:tblGrid>
              <a:tr h="421330">
                <a:tc>
                  <a:txBody>
                    <a:bodyPr/>
                    <a:lstStyle/>
                    <a:p>
                      <a:pPr algn="ctr"/>
                      <a:r>
                        <a:rPr lang="en-AU" dirty="0" smtClean="0">
                          <a:latin typeface="Century Gothic" panose="020B0502020202020204" pitchFamily="34" charset="0"/>
                        </a:rPr>
                        <a:t>Common noun</a:t>
                      </a:r>
                      <a:endParaRPr lang="en-AU" dirty="0"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dirty="0" smtClean="0">
                          <a:latin typeface="Century Gothic" panose="020B0502020202020204" pitchFamily="34" charset="0"/>
                        </a:rPr>
                        <a:t>Proper Noun</a:t>
                      </a:r>
                      <a:r>
                        <a:rPr lang="en-AU" baseline="0" dirty="0" smtClean="0">
                          <a:latin typeface="Century Gothic" panose="020B0502020202020204" pitchFamily="34" charset="0"/>
                        </a:rPr>
                        <a:t> </a:t>
                      </a:r>
                      <a:endParaRPr lang="en-AU" dirty="0"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rgbClr val="FFCC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3185497"/>
                  </a:ext>
                </a:extLst>
              </a:tr>
              <a:tr h="576541">
                <a:tc>
                  <a:txBody>
                    <a:bodyPr/>
                    <a:lstStyle/>
                    <a:p>
                      <a:r>
                        <a:rPr lang="en-AU" dirty="0" smtClean="0"/>
                        <a:t>Insert common nouns from topics/ themes done in class (e.g. linked to any</a:t>
                      </a:r>
                      <a:r>
                        <a:rPr lang="en-AU" baseline="0" dirty="0" smtClean="0"/>
                        <a:t> knowledge units, books, science topics)</a:t>
                      </a:r>
                      <a:endParaRPr lang="en-A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AU" dirty="0"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22291180"/>
                  </a:ext>
                </a:extLst>
              </a:tr>
              <a:tr h="576541">
                <a:tc>
                  <a:txBody>
                    <a:bodyPr/>
                    <a:lstStyle/>
                    <a:p>
                      <a:endParaRPr lang="en-AU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AU" dirty="0"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23327983"/>
                  </a:ext>
                </a:extLst>
              </a:tr>
              <a:tr h="576541">
                <a:tc>
                  <a:txBody>
                    <a:bodyPr/>
                    <a:lstStyle/>
                    <a:p>
                      <a:endParaRPr lang="en-AU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AU" dirty="0"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97615751"/>
                  </a:ext>
                </a:extLst>
              </a:tr>
              <a:tr h="576541">
                <a:tc>
                  <a:txBody>
                    <a:bodyPr/>
                    <a:lstStyle/>
                    <a:p>
                      <a:endParaRPr lang="en-AU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AU" dirty="0"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59949582"/>
                  </a:ext>
                </a:extLst>
              </a:tr>
              <a:tr h="576541">
                <a:tc>
                  <a:txBody>
                    <a:bodyPr/>
                    <a:lstStyle/>
                    <a:p>
                      <a:endParaRPr lang="en-AU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AU" dirty="0"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58063652"/>
                  </a:ext>
                </a:extLst>
              </a:tr>
              <a:tr h="576541">
                <a:tc>
                  <a:txBody>
                    <a:bodyPr/>
                    <a:lstStyle/>
                    <a:p>
                      <a:endParaRPr lang="en-AU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AU" dirty="0"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01495073"/>
                  </a:ext>
                </a:extLst>
              </a:tr>
              <a:tr h="576541">
                <a:tc>
                  <a:txBody>
                    <a:bodyPr/>
                    <a:lstStyle/>
                    <a:p>
                      <a:endParaRPr lang="en-A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AU" dirty="0"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3847951"/>
                  </a:ext>
                </a:extLst>
              </a:tr>
            </a:tbl>
          </a:graphicData>
        </a:graphic>
      </p:graphicFrame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8D84FB6F-E36B-FC4D-86D4-DC82FD849E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52255" y="137527"/>
            <a:ext cx="674078" cy="674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141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843F7D7-5A93-4D1D-8E7D-8136E6F2E2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AU" dirty="0"/>
          </a:p>
          <a:p>
            <a:pPr>
              <a:buFont typeface="Wingdings" panose="05000000000000000000" pitchFamily="2" charset="2"/>
              <a:buChar char="§"/>
            </a:pPr>
            <a:endParaRPr lang="en-AU" dirty="0"/>
          </a:p>
        </p:txBody>
      </p:sp>
      <p:sp>
        <p:nvSpPr>
          <p:cNvPr id="12" name="TextBox 11"/>
          <p:cNvSpPr txBox="1"/>
          <p:nvPr/>
        </p:nvSpPr>
        <p:spPr>
          <a:xfrm>
            <a:off x="-1" y="-1"/>
            <a:ext cx="6076951" cy="369332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Skill Development: I do</a:t>
            </a:r>
            <a:endParaRPr kumimoji="0" lang="en-AU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05ECB126-5402-49D0-A7AC-AE7D948BABE0}"/>
              </a:ext>
            </a:extLst>
          </p:cNvPr>
          <p:cNvSpPr txBox="1">
            <a:spLocks/>
          </p:cNvSpPr>
          <p:nvPr/>
        </p:nvSpPr>
        <p:spPr>
          <a:xfrm>
            <a:off x="0" y="372581"/>
            <a:ext cx="8894801" cy="1256194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Calibri" panose="020F0502020204030204" pitchFamily="34" charset="0"/>
              <a:buChar char="»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»"/>
              <a:defRPr sz="24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»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»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»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AutoNum type="arabicPeriod"/>
            </a:pPr>
            <a:r>
              <a:rPr lang="en-AU" dirty="0" smtClean="0">
                <a:latin typeface="Century Gothic" panose="020B0502020202020204" pitchFamily="34" charset="0"/>
              </a:rPr>
              <a:t>Read the sentence. </a:t>
            </a:r>
          </a:p>
          <a:p>
            <a:pPr marL="457200" indent="-457200">
              <a:buAutoNum type="arabicPeriod"/>
            </a:pPr>
            <a:r>
              <a:rPr lang="en-AU" dirty="0" smtClean="0">
                <a:latin typeface="Century Gothic" panose="020B0502020202020204" pitchFamily="34" charset="0"/>
              </a:rPr>
              <a:t>Identify the proper noun/s.</a:t>
            </a:r>
          </a:p>
          <a:p>
            <a:pPr marL="457200" indent="-457200">
              <a:buAutoNum type="arabicPeriod"/>
            </a:pPr>
            <a:r>
              <a:rPr lang="en-AU" dirty="0" smtClean="0">
                <a:latin typeface="Century Gothic" panose="020B0502020202020204" pitchFamily="34" charset="0"/>
              </a:rPr>
              <a:t>Re-write the sentence with a capital letter for the proper noun/s.</a:t>
            </a:r>
            <a:endParaRPr lang="en-AU" dirty="0">
              <a:latin typeface="Century Gothic" panose="020B0502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23900" y="1943128"/>
            <a:ext cx="98009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400" dirty="0" smtClean="0">
                <a:latin typeface="Century Gothic" panose="020B0502020202020204" pitchFamily="34" charset="0"/>
              </a:rPr>
              <a:t>We went to the </a:t>
            </a:r>
            <a:r>
              <a:rPr lang="en-AU" sz="4400" dirty="0" err="1" smtClean="0">
                <a:latin typeface="Century Gothic" panose="020B0502020202020204" pitchFamily="34" charset="0"/>
              </a:rPr>
              <a:t>melbourne</a:t>
            </a:r>
            <a:r>
              <a:rPr lang="en-AU" sz="4400" dirty="0" smtClean="0">
                <a:latin typeface="Century Gothic" panose="020B0502020202020204" pitchFamily="34" charset="0"/>
              </a:rPr>
              <a:t> zoo. </a:t>
            </a:r>
            <a:endParaRPr lang="en-AU" sz="4400" dirty="0">
              <a:latin typeface="Century Gothic" panose="020B0502020202020204" pitchFamily="34" charset="0"/>
            </a:endParaRPr>
          </a:p>
        </p:txBody>
      </p:sp>
      <p:pic>
        <p:nvPicPr>
          <p:cNvPr id="13" name="Picture 3" descr="Giraffes and zebras in a zoo exhibit&#10;&#10;Description automatically generated">
            <a:extLst>
              <a:ext uri="{FF2B5EF4-FFF2-40B4-BE49-F238E27FC236}">
                <a16:creationId xmlns:a16="http://schemas.microsoft.com/office/drawing/2014/main" id="{5CA6629B-AA02-4EC0-801D-91F6E9D62E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2050" y="4074002"/>
            <a:ext cx="3498850" cy="2689741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5080670" y="1883474"/>
            <a:ext cx="4457700" cy="1006851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TextBox 13"/>
          <p:cNvSpPr txBox="1"/>
          <p:nvPr/>
        </p:nvSpPr>
        <p:spPr>
          <a:xfrm>
            <a:off x="723899" y="3042959"/>
            <a:ext cx="98009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400" dirty="0" smtClean="0">
                <a:latin typeface="Century Gothic" panose="020B0502020202020204" pitchFamily="34" charset="0"/>
              </a:rPr>
              <a:t>We went to the Melbourne Zoo. </a:t>
            </a:r>
            <a:endParaRPr lang="en-AU" sz="4400" dirty="0">
              <a:latin typeface="Century Gothic" panose="020B0502020202020204" pitchFamily="34" charset="0"/>
            </a:endParaRPr>
          </a:p>
        </p:txBody>
      </p:sp>
      <p:pic>
        <p:nvPicPr>
          <p:cNvPr id="15" name="Picture 14" descr="Logo, icon&#10;&#10;Description automatically generated">
            <a:extLst>
              <a:ext uri="{FF2B5EF4-FFF2-40B4-BE49-F238E27FC236}">
                <a16:creationId xmlns:a16="http://schemas.microsoft.com/office/drawing/2014/main" id="{4FEBD567-C5A9-482A-B60B-3B397AB646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11429" y="157172"/>
            <a:ext cx="674078" cy="674078"/>
          </a:xfrm>
          <a:prstGeom prst="rect">
            <a:avLst/>
          </a:prstGeom>
        </p:spPr>
      </p:pic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id="{A2B7E20C-7DA4-44E0-B1AC-924A53ED4B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85238" y="184665"/>
            <a:ext cx="693813" cy="679158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9982200" y="1250631"/>
            <a:ext cx="2188403" cy="1169551"/>
          </a:xfrm>
          <a:prstGeom prst="rect">
            <a:avLst/>
          </a:prstGeom>
          <a:solidFill>
            <a:srgbClr val="79FF9C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CFU</a:t>
            </a:r>
            <a:r>
              <a:rPr kumimoji="0" lang="en-AU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:</a:t>
            </a:r>
            <a:r>
              <a:rPr kumimoji="0" lang="en-AU" sz="1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_________?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0" lang="en-AU" sz="1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AU" sz="1400" dirty="0">
                <a:latin typeface="Segoe UI Symbol"/>
                <a:ea typeface="Segoe UI Symbol"/>
                <a:cs typeface="+mn-lt"/>
              </a:rPr>
              <a:t>The proper noun in this sentence is ________. I know this because </a:t>
            </a:r>
            <a:r>
              <a:rPr lang="en-AU" sz="1400" dirty="0" smtClean="0">
                <a:latin typeface="Segoe UI Symbol"/>
                <a:ea typeface="Segoe UI Symbol"/>
                <a:cs typeface="+mn-lt"/>
              </a:rPr>
              <a:t>_____________.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040007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843F7D7-5A93-4D1D-8E7D-8136E6F2E2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AU" dirty="0"/>
          </a:p>
          <a:p>
            <a:pPr>
              <a:buFont typeface="Wingdings" panose="05000000000000000000" pitchFamily="2" charset="2"/>
              <a:buChar char="§"/>
            </a:pPr>
            <a:endParaRPr lang="en-AU" dirty="0"/>
          </a:p>
        </p:txBody>
      </p:sp>
      <p:sp>
        <p:nvSpPr>
          <p:cNvPr id="12" name="TextBox 11"/>
          <p:cNvSpPr txBox="1"/>
          <p:nvPr/>
        </p:nvSpPr>
        <p:spPr>
          <a:xfrm>
            <a:off x="-1" y="-1"/>
            <a:ext cx="6076951" cy="369332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Skill Development: We do</a:t>
            </a:r>
            <a:endParaRPr kumimoji="0" lang="en-AU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05ECB126-5402-49D0-A7AC-AE7D948BABE0}"/>
              </a:ext>
            </a:extLst>
          </p:cNvPr>
          <p:cNvSpPr txBox="1">
            <a:spLocks/>
          </p:cNvSpPr>
          <p:nvPr/>
        </p:nvSpPr>
        <p:spPr>
          <a:xfrm>
            <a:off x="0" y="372581"/>
            <a:ext cx="8894801" cy="1256194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Calibri" panose="020F0502020204030204" pitchFamily="34" charset="0"/>
              <a:buChar char="»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»"/>
              <a:defRPr sz="24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»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»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»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AutoNum type="arabicPeriod"/>
            </a:pPr>
            <a:r>
              <a:rPr lang="en-AU" dirty="0" smtClean="0">
                <a:latin typeface="Century Gothic" panose="020B0502020202020204" pitchFamily="34" charset="0"/>
              </a:rPr>
              <a:t>Read the sentence. </a:t>
            </a:r>
          </a:p>
          <a:p>
            <a:pPr marL="457200" indent="-457200">
              <a:buAutoNum type="arabicPeriod"/>
            </a:pPr>
            <a:r>
              <a:rPr lang="en-AU" dirty="0" smtClean="0">
                <a:latin typeface="Century Gothic" panose="020B0502020202020204" pitchFamily="34" charset="0"/>
              </a:rPr>
              <a:t>Identify the proper noun/s.</a:t>
            </a:r>
          </a:p>
          <a:p>
            <a:pPr marL="457200" indent="-457200">
              <a:buAutoNum type="arabicPeriod"/>
            </a:pPr>
            <a:r>
              <a:rPr lang="en-AU" dirty="0" smtClean="0">
                <a:latin typeface="Century Gothic" panose="020B0502020202020204" pitchFamily="34" charset="0"/>
              </a:rPr>
              <a:t>Re-write the sentence with a capital letter for the proper noun/s.</a:t>
            </a:r>
            <a:endParaRPr lang="en-AU" dirty="0">
              <a:latin typeface="Century Gothic" panose="020B0502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23900" y="1943128"/>
            <a:ext cx="98009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400" dirty="0" smtClean="0">
                <a:latin typeface="Century Gothic" panose="020B0502020202020204" pitchFamily="34" charset="0"/>
              </a:rPr>
              <a:t>The teacher read the twits. </a:t>
            </a:r>
            <a:endParaRPr lang="en-AU" sz="4400" dirty="0">
              <a:latin typeface="Century Gothic" panose="020B0502020202020204" pitchFamily="34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5554047" y="1943128"/>
            <a:ext cx="2618403" cy="847238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TextBox 13"/>
          <p:cNvSpPr txBox="1"/>
          <p:nvPr/>
        </p:nvSpPr>
        <p:spPr>
          <a:xfrm>
            <a:off x="723899" y="3042959"/>
            <a:ext cx="98009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400" dirty="0" smtClean="0">
                <a:latin typeface="Century Gothic" panose="020B0502020202020204" pitchFamily="34" charset="0"/>
              </a:rPr>
              <a:t>The teacher read The Twits.</a:t>
            </a:r>
            <a:endParaRPr lang="en-AU" sz="4400" dirty="0">
              <a:latin typeface="Century Gothic" panose="020B0502020202020204" pitchFamily="34" charset="0"/>
            </a:endParaRPr>
          </a:p>
        </p:txBody>
      </p:sp>
      <p:pic>
        <p:nvPicPr>
          <p:cNvPr id="11" name="Picture 4" descr="A picture containing text, book&#10;&#10;Description automatically generated">
            <a:extLst>
              <a:ext uri="{FF2B5EF4-FFF2-40B4-BE49-F238E27FC236}">
                <a16:creationId xmlns:a16="http://schemas.microsoft.com/office/drawing/2014/main" id="{DA03D679-8486-46DB-A32F-3849EFFDB7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3113" y="3785532"/>
            <a:ext cx="1941512" cy="2962193"/>
          </a:xfrm>
          <a:prstGeom prst="rect">
            <a:avLst/>
          </a:prstGeom>
        </p:spPr>
      </p:pic>
      <p:pic>
        <p:nvPicPr>
          <p:cNvPr id="15" name="Picture 14" descr="Logo, icon&#10;&#10;Description automatically generated">
            <a:extLst>
              <a:ext uri="{FF2B5EF4-FFF2-40B4-BE49-F238E27FC236}">
                <a16:creationId xmlns:a16="http://schemas.microsoft.com/office/drawing/2014/main" id="{4FEBD567-C5A9-482A-B60B-3B397AB646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11429" y="157172"/>
            <a:ext cx="674078" cy="674078"/>
          </a:xfrm>
          <a:prstGeom prst="rect">
            <a:avLst/>
          </a:prstGeom>
        </p:spPr>
      </p:pic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id="{A2B7E20C-7DA4-44E0-B1AC-924A53ED4B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71566" y="154632"/>
            <a:ext cx="693813" cy="679158"/>
          </a:xfrm>
          <a:prstGeom prst="rect">
            <a:avLst/>
          </a:prstGeom>
        </p:spPr>
      </p:pic>
      <p:pic>
        <p:nvPicPr>
          <p:cNvPr id="17" name="Picture 16" descr="Icon&#10;&#10;Description automatically generated">
            <a:extLst>
              <a:ext uri="{FF2B5EF4-FFF2-40B4-BE49-F238E27FC236}">
                <a16:creationId xmlns:a16="http://schemas.microsoft.com/office/drawing/2014/main" id="{A0714267-D3A4-EF43-B883-8FDBDCA982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01364" y="157171"/>
            <a:ext cx="674079" cy="674079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9982200" y="1250631"/>
            <a:ext cx="2188403" cy="1169551"/>
          </a:xfrm>
          <a:prstGeom prst="rect">
            <a:avLst/>
          </a:prstGeom>
          <a:solidFill>
            <a:srgbClr val="79FF9C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CFU</a:t>
            </a:r>
            <a:r>
              <a:rPr kumimoji="0" lang="en-AU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:</a:t>
            </a:r>
            <a:r>
              <a:rPr kumimoji="0" lang="en-AU" sz="1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_________?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0" lang="en-AU" sz="1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AU" sz="1400" dirty="0">
                <a:latin typeface="Segoe UI Symbol"/>
                <a:ea typeface="Segoe UI Symbol"/>
                <a:cs typeface="+mn-lt"/>
              </a:rPr>
              <a:t>The proper noun in this sentence is ________. I know this because </a:t>
            </a:r>
            <a:r>
              <a:rPr lang="en-AU" sz="1400" dirty="0" smtClean="0">
                <a:latin typeface="Segoe UI Symbol"/>
                <a:ea typeface="Segoe UI Symbol"/>
                <a:cs typeface="+mn-lt"/>
              </a:rPr>
              <a:t>_____________.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657381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843F7D7-5A93-4D1D-8E7D-8136E6F2E2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AU" dirty="0"/>
          </a:p>
          <a:p>
            <a:pPr>
              <a:buFont typeface="Wingdings" panose="05000000000000000000" pitchFamily="2" charset="2"/>
              <a:buChar char="§"/>
            </a:pPr>
            <a:endParaRPr lang="en-AU" dirty="0"/>
          </a:p>
        </p:txBody>
      </p:sp>
      <p:sp>
        <p:nvSpPr>
          <p:cNvPr id="12" name="TextBox 11"/>
          <p:cNvSpPr txBox="1"/>
          <p:nvPr/>
        </p:nvSpPr>
        <p:spPr>
          <a:xfrm>
            <a:off x="-1" y="-1"/>
            <a:ext cx="6076951" cy="369332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Skill Development: We do</a:t>
            </a:r>
            <a:endParaRPr kumimoji="0" lang="en-AU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05ECB126-5402-49D0-A7AC-AE7D948BABE0}"/>
              </a:ext>
            </a:extLst>
          </p:cNvPr>
          <p:cNvSpPr txBox="1">
            <a:spLocks/>
          </p:cNvSpPr>
          <p:nvPr/>
        </p:nvSpPr>
        <p:spPr>
          <a:xfrm>
            <a:off x="0" y="372581"/>
            <a:ext cx="8894801" cy="1256194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Calibri" panose="020F0502020204030204" pitchFamily="34" charset="0"/>
              <a:buChar char="»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»"/>
              <a:defRPr sz="24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»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»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»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AutoNum type="arabicPeriod"/>
            </a:pPr>
            <a:r>
              <a:rPr lang="en-AU" dirty="0" smtClean="0">
                <a:latin typeface="Century Gothic" panose="020B0502020202020204" pitchFamily="34" charset="0"/>
              </a:rPr>
              <a:t>Read the sentence. </a:t>
            </a:r>
          </a:p>
          <a:p>
            <a:pPr marL="457200" indent="-457200">
              <a:buAutoNum type="arabicPeriod"/>
            </a:pPr>
            <a:r>
              <a:rPr lang="en-AU" dirty="0" smtClean="0">
                <a:latin typeface="Century Gothic" panose="020B0502020202020204" pitchFamily="34" charset="0"/>
              </a:rPr>
              <a:t>Identify the proper noun/s.</a:t>
            </a:r>
          </a:p>
          <a:p>
            <a:pPr marL="457200" indent="-457200">
              <a:buAutoNum type="arabicPeriod"/>
            </a:pPr>
            <a:r>
              <a:rPr lang="en-AU" dirty="0" smtClean="0">
                <a:latin typeface="Century Gothic" panose="020B0502020202020204" pitchFamily="34" charset="0"/>
              </a:rPr>
              <a:t>Re-write the sentence with a capital letter for the proper noun/s.</a:t>
            </a:r>
            <a:endParaRPr lang="en-AU" dirty="0">
              <a:latin typeface="Century Gothic" panose="020B0502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23900" y="1943128"/>
            <a:ext cx="98009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400" dirty="0" smtClean="0">
                <a:latin typeface="Century Gothic" panose="020B0502020202020204" pitchFamily="34" charset="0"/>
              </a:rPr>
              <a:t>How many days does </a:t>
            </a:r>
            <a:r>
              <a:rPr lang="en-AU" sz="4400" dirty="0" err="1" smtClean="0">
                <a:latin typeface="Century Gothic" panose="020B0502020202020204" pitchFamily="34" charset="0"/>
              </a:rPr>
              <a:t>july</a:t>
            </a:r>
            <a:r>
              <a:rPr lang="en-AU" sz="4400" dirty="0" smtClean="0">
                <a:latin typeface="Century Gothic" panose="020B0502020202020204" pitchFamily="34" charset="0"/>
              </a:rPr>
              <a:t> have?</a:t>
            </a:r>
            <a:endParaRPr lang="en-AU" sz="4400" dirty="0">
              <a:latin typeface="Century Gothic" panose="020B0502020202020204" pitchFamily="34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6639898" y="2022548"/>
            <a:ext cx="1103927" cy="690021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TextBox 13"/>
          <p:cNvSpPr txBox="1"/>
          <p:nvPr/>
        </p:nvSpPr>
        <p:spPr>
          <a:xfrm>
            <a:off x="723899" y="3042959"/>
            <a:ext cx="98009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400" dirty="0" smtClean="0">
                <a:latin typeface="Century Gothic" panose="020B0502020202020204" pitchFamily="34" charset="0"/>
              </a:rPr>
              <a:t>How many days does July have?</a:t>
            </a:r>
            <a:endParaRPr lang="en-AU" sz="4400" dirty="0">
              <a:latin typeface="Century Gothic" panose="020B0502020202020204" pitchFamily="34" charset="0"/>
            </a:endParaRPr>
          </a:p>
        </p:txBody>
      </p:sp>
      <p:pic>
        <p:nvPicPr>
          <p:cNvPr id="15" name="Picture 14" descr="Logo, icon&#10;&#10;Description automatically generated">
            <a:extLst>
              <a:ext uri="{FF2B5EF4-FFF2-40B4-BE49-F238E27FC236}">
                <a16:creationId xmlns:a16="http://schemas.microsoft.com/office/drawing/2014/main" id="{4FEBD567-C5A9-482A-B60B-3B397AB646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11429" y="157172"/>
            <a:ext cx="674078" cy="674078"/>
          </a:xfrm>
          <a:prstGeom prst="rect">
            <a:avLst/>
          </a:prstGeom>
        </p:spPr>
      </p:pic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id="{A2B7E20C-7DA4-44E0-B1AC-924A53ED4B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71566" y="154632"/>
            <a:ext cx="693813" cy="679158"/>
          </a:xfrm>
          <a:prstGeom prst="rect">
            <a:avLst/>
          </a:prstGeom>
        </p:spPr>
      </p:pic>
      <p:pic>
        <p:nvPicPr>
          <p:cNvPr id="17" name="Picture 16" descr="Icon&#10;&#10;Description automatically generated">
            <a:extLst>
              <a:ext uri="{FF2B5EF4-FFF2-40B4-BE49-F238E27FC236}">
                <a16:creationId xmlns:a16="http://schemas.microsoft.com/office/drawing/2014/main" id="{A0714267-D3A4-EF43-B883-8FDBDCA982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01364" y="157171"/>
            <a:ext cx="674079" cy="674079"/>
          </a:xfrm>
          <a:prstGeom prst="rect">
            <a:avLst/>
          </a:prstGeom>
        </p:spPr>
      </p:pic>
      <p:pic>
        <p:nvPicPr>
          <p:cNvPr id="1026" name="Picture 2" descr="https://www.digitallycredible.com/wp-content/uploads/2021/07/Printable-July-2022-Calendar-2048x163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4250" y="4780165"/>
            <a:ext cx="2079625" cy="1662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9982200" y="1250631"/>
            <a:ext cx="2188403" cy="1169551"/>
          </a:xfrm>
          <a:prstGeom prst="rect">
            <a:avLst/>
          </a:prstGeom>
          <a:solidFill>
            <a:srgbClr val="79FF9C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CFU</a:t>
            </a:r>
            <a:r>
              <a:rPr kumimoji="0" lang="en-AU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:</a:t>
            </a:r>
            <a:r>
              <a:rPr kumimoji="0" lang="en-AU" sz="1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_________?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0" lang="en-AU" sz="1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AU" sz="1400" dirty="0">
                <a:latin typeface="Segoe UI Symbol"/>
                <a:ea typeface="Segoe UI Symbol"/>
                <a:cs typeface="+mn-lt"/>
              </a:rPr>
              <a:t>The proper noun in this sentence is ________. I know this because </a:t>
            </a:r>
            <a:r>
              <a:rPr lang="en-AU" sz="1400" dirty="0" smtClean="0">
                <a:latin typeface="Segoe UI Symbol"/>
                <a:ea typeface="Segoe UI Symbol"/>
                <a:cs typeface="+mn-lt"/>
              </a:rPr>
              <a:t>_____________.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19798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843F7D7-5A93-4D1D-8E7D-8136E6F2E2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AU" dirty="0"/>
          </a:p>
          <a:p>
            <a:pPr>
              <a:buFont typeface="Wingdings" panose="05000000000000000000" pitchFamily="2" charset="2"/>
              <a:buChar char="§"/>
            </a:pPr>
            <a:endParaRPr lang="en-AU" dirty="0"/>
          </a:p>
        </p:txBody>
      </p:sp>
      <p:sp>
        <p:nvSpPr>
          <p:cNvPr id="12" name="TextBox 11"/>
          <p:cNvSpPr txBox="1"/>
          <p:nvPr/>
        </p:nvSpPr>
        <p:spPr>
          <a:xfrm>
            <a:off x="-1" y="-1"/>
            <a:ext cx="6076951" cy="369332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Skill Development: We do</a:t>
            </a:r>
            <a:endParaRPr kumimoji="0" lang="en-AU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181939" y="1250631"/>
            <a:ext cx="1988664" cy="1384995"/>
          </a:xfrm>
          <a:prstGeom prst="rect">
            <a:avLst/>
          </a:prstGeom>
          <a:solidFill>
            <a:srgbClr val="79FF9C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CFU</a:t>
            </a:r>
            <a:r>
              <a:rPr kumimoji="0" lang="en-AU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:</a:t>
            </a:r>
            <a:r>
              <a:rPr kumimoji="0" lang="en-AU" sz="1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_________?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0" lang="en-AU" sz="1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AU" sz="1400" dirty="0">
                <a:latin typeface="Segoe UI Symbol"/>
                <a:ea typeface="Segoe UI Symbol"/>
                <a:cs typeface="+mn-lt"/>
              </a:rPr>
              <a:t>The proper noun in this sentence is ________. I know this because </a:t>
            </a:r>
            <a:r>
              <a:rPr lang="en-AU" sz="1400" dirty="0" smtClean="0">
                <a:latin typeface="Segoe UI Symbol"/>
                <a:ea typeface="Segoe UI Symbol"/>
                <a:cs typeface="+mn-lt"/>
              </a:rPr>
              <a:t>_____________.</a:t>
            </a:r>
            <a:endParaRPr lang="en-US" sz="1400" dirty="0"/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05ECB126-5402-49D0-A7AC-AE7D948BABE0}"/>
              </a:ext>
            </a:extLst>
          </p:cNvPr>
          <p:cNvSpPr txBox="1">
            <a:spLocks/>
          </p:cNvSpPr>
          <p:nvPr/>
        </p:nvSpPr>
        <p:spPr>
          <a:xfrm>
            <a:off x="0" y="372581"/>
            <a:ext cx="8894801" cy="1256194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Calibri" panose="020F0502020204030204" pitchFamily="34" charset="0"/>
              <a:buChar char="»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»"/>
              <a:defRPr sz="24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»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»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»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AutoNum type="arabicPeriod"/>
            </a:pPr>
            <a:r>
              <a:rPr lang="en-AU" dirty="0" smtClean="0">
                <a:latin typeface="Century Gothic" panose="020B0502020202020204" pitchFamily="34" charset="0"/>
              </a:rPr>
              <a:t>Read the sentence. </a:t>
            </a:r>
          </a:p>
          <a:p>
            <a:pPr marL="457200" indent="-457200">
              <a:buAutoNum type="arabicPeriod"/>
            </a:pPr>
            <a:r>
              <a:rPr lang="en-AU" dirty="0" smtClean="0">
                <a:latin typeface="Century Gothic" panose="020B0502020202020204" pitchFamily="34" charset="0"/>
              </a:rPr>
              <a:t>Identify the proper noun/s.</a:t>
            </a:r>
          </a:p>
          <a:p>
            <a:pPr marL="457200" indent="-457200">
              <a:buAutoNum type="arabicPeriod"/>
            </a:pPr>
            <a:r>
              <a:rPr lang="en-AU" dirty="0" smtClean="0">
                <a:latin typeface="Century Gothic" panose="020B0502020202020204" pitchFamily="34" charset="0"/>
              </a:rPr>
              <a:t>Re-write the sentence with a capital letter for the proper noun/s.</a:t>
            </a:r>
            <a:endParaRPr lang="en-AU" dirty="0">
              <a:latin typeface="Century Gothic" panose="020B0502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23900" y="1943128"/>
            <a:ext cx="98009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400" dirty="0" smtClean="0">
                <a:latin typeface="Century Gothic" panose="020B0502020202020204" pitchFamily="34" charset="0"/>
              </a:rPr>
              <a:t>The family lived in </a:t>
            </a:r>
            <a:r>
              <a:rPr lang="en-AU" sz="4400" dirty="0" err="1" smtClean="0">
                <a:latin typeface="Century Gothic" panose="020B0502020202020204" pitchFamily="34" charset="0"/>
              </a:rPr>
              <a:t>sydney</a:t>
            </a:r>
            <a:r>
              <a:rPr lang="en-AU" sz="4400" dirty="0" smtClean="0">
                <a:latin typeface="Century Gothic" panose="020B0502020202020204" pitchFamily="34" charset="0"/>
              </a:rPr>
              <a:t>.</a:t>
            </a:r>
            <a:endParaRPr lang="en-AU" sz="4400" dirty="0">
              <a:latin typeface="Century Gothic" panose="020B0502020202020204" pitchFamily="34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5553561" y="2016192"/>
            <a:ext cx="2447439" cy="715565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TextBox 13"/>
          <p:cNvSpPr txBox="1"/>
          <p:nvPr/>
        </p:nvSpPr>
        <p:spPr>
          <a:xfrm>
            <a:off x="723899" y="3042959"/>
            <a:ext cx="98009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400" dirty="0" smtClean="0">
                <a:latin typeface="Century Gothic" panose="020B0502020202020204" pitchFamily="34" charset="0"/>
              </a:rPr>
              <a:t>The family lived in Sydney.</a:t>
            </a:r>
            <a:endParaRPr lang="en-AU" sz="4400" dirty="0">
              <a:latin typeface="Century Gothic" panose="020B0502020202020204" pitchFamily="34" charset="0"/>
            </a:endParaRPr>
          </a:p>
        </p:txBody>
      </p:sp>
      <p:pic>
        <p:nvPicPr>
          <p:cNvPr id="15" name="Picture 14" descr="Logo, icon&#10;&#10;Description automatically generated">
            <a:extLst>
              <a:ext uri="{FF2B5EF4-FFF2-40B4-BE49-F238E27FC236}">
                <a16:creationId xmlns:a16="http://schemas.microsoft.com/office/drawing/2014/main" id="{4FEBD567-C5A9-482A-B60B-3B397AB646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11429" y="157172"/>
            <a:ext cx="674078" cy="674078"/>
          </a:xfrm>
          <a:prstGeom prst="rect">
            <a:avLst/>
          </a:prstGeom>
        </p:spPr>
      </p:pic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id="{A2B7E20C-7DA4-44E0-B1AC-924A53ED4B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71566" y="154632"/>
            <a:ext cx="693813" cy="679158"/>
          </a:xfrm>
          <a:prstGeom prst="rect">
            <a:avLst/>
          </a:prstGeom>
        </p:spPr>
      </p:pic>
      <p:pic>
        <p:nvPicPr>
          <p:cNvPr id="17" name="Picture 16" descr="Icon&#10;&#10;Description automatically generated">
            <a:extLst>
              <a:ext uri="{FF2B5EF4-FFF2-40B4-BE49-F238E27FC236}">
                <a16:creationId xmlns:a16="http://schemas.microsoft.com/office/drawing/2014/main" id="{A0714267-D3A4-EF43-B883-8FDBDCA982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01364" y="157171"/>
            <a:ext cx="674079" cy="674079"/>
          </a:xfrm>
          <a:prstGeom prst="rect">
            <a:avLst/>
          </a:prstGeom>
        </p:spPr>
      </p:pic>
      <p:pic>
        <p:nvPicPr>
          <p:cNvPr id="2050" name="Picture 2" descr="See the source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9935" y="4206173"/>
            <a:ext cx="3441065" cy="230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8409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843F7D7-5A93-4D1D-8E7D-8136E6F2E2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AU" dirty="0"/>
          </a:p>
          <a:p>
            <a:pPr>
              <a:buFont typeface="Wingdings" panose="05000000000000000000" pitchFamily="2" charset="2"/>
              <a:buChar char="§"/>
            </a:pPr>
            <a:endParaRPr lang="en-AU" dirty="0"/>
          </a:p>
        </p:txBody>
      </p:sp>
      <p:sp>
        <p:nvSpPr>
          <p:cNvPr id="12" name="TextBox 11"/>
          <p:cNvSpPr txBox="1"/>
          <p:nvPr/>
        </p:nvSpPr>
        <p:spPr>
          <a:xfrm>
            <a:off x="-1" y="-1"/>
            <a:ext cx="6076951" cy="369332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Skill Development: You do</a:t>
            </a:r>
            <a:endParaRPr kumimoji="0" lang="en-AU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05ECB126-5402-49D0-A7AC-AE7D948BABE0}"/>
              </a:ext>
            </a:extLst>
          </p:cNvPr>
          <p:cNvSpPr txBox="1">
            <a:spLocks/>
          </p:cNvSpPr>
          <p:nvPr/>
        </p:nvSpPr>
        <p:spPr>
          <a:xfrm>
            <a:off x="0" y="372581"/>
            <a:ext cx="8894801" cy="1256194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Calibri" panose="020F0502020204030204" pitchFamily="34" charset="0"/>
              <a:buChar char="»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»"/>
              <a:defRPr sz="24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»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»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»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AutoNum type="arabicPeriod"/>
            </a:pPr>
            <a:r>
              <a:rPr lang="en-AU" dirty="0" smtClean="0">
                <a:latin typeface="Century Gothic" panose="020B0502020202020204" pitchFamily="34" charset="0"/>
              </a:rPr>
              <a:t>Read the sentence. </a:t>
            </a:r>
          </a:p>
          <a:p>
            <a:pPr marL="457200" indent="-457200">
              <a:buAutoNum type="arabicPeriod"/>
            </a:pPr>
            <a:r>
              <a:rPr lang="en-AU" dirty="0" smtClean="0">
                <a:latin typeface="Century Gothic" panose="020B0502020202020204" pitchFamily="34" charset="0"/>
              </a:rPr>
              <a:t>Identify the proper noun/s.</a:t>
            </a:r>
          </a:p>
          <a:p>
            <a:pPr marL="457200" indent="-457200">
              <a:buAutoNum type="arabicPeriod"/>
            </a:pPr>
            <a:r>
              <a:rPr lang="en-AU" dirty="0" smtClean="0">
                <a:latin typeface="Century Gothic" panose="020B0502020202020204" pitchFamily="34" charset="0"/>
              </a:rPr>
              <a:t>Re-write the sentence with a capital letter for the proper noun/s.</a:t>
            </a:r>
            <a:endParaRPr lang="en-AU" dirty="0">
              <a:latin typeface="Century Gothic" panose="020B0502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6504" y="1908234"/>
            <a:ext cx="107391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000" dirty="0" smtClean="0">
                <a:latin typeface="Century Gothic" panose="020B0502020202020204" pitchFamily="34" charset="0"/>
              </a:rPr>
              <a:t>We celebrate </a:t>
            </a:r>
            <a:r>
              <a:rPr lang="en-AU" sz="4000" dirty="0" err="1" smtClean="0">
                <a:latin typeface="Century Gothic" panose="020B0502020202020204" pitchFamily="34" charset="0"/>
              </a:rPr>
              <a:t>christmas</a:t>
            </a:r>
            <a:r>
              <a:rPr lang="en-AU" sz="4000" dirty="0" smtClean="0">
                <a:latin typeface="Century Gothic" panose="020B0502020202020204" pitchFamily="34" charset="0"/>
              </a:rPr>
              <a:t> in </a:t>
            </a:r>
            <a:r>
              <a:rPr lang="en-AU" sz="4000" dirty="0" err="1" smtClean="0">
                <a:latin typeface="Century Gothic" panose="020B0502020202020204" pitchFamily="34" charset="0"/>
              </a:rPr>
              <a:t>december</a:t>
            </a:r>
            <a:r>
              <a:rPr lang="en-AU" sz="4000" dirty="0" smtClean="0">
                <a:latin typeface="Century Gothic" panose="020B0502020202020204" pitchFamily="34" charset="0"/>
              </a:rPr>
              <a:t>.</a:t>
            </a:r>
            <a:endParaRPr lang="en-AU" sz="4000" dirty="0">
              <a:latin typeface="Century Gothic" panose="020B0502020202020204" pitchFamily="34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3661854" y="1943128"/>
            <a:ext cx="2531265" cy="715565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TextBox 13"/>
          <p:cNvSpPr txBox="1"/>
          <p:nvPr/>
        </p:nvSpPr>
        <p:spPr>
          <a:xfrm>
            <a:off x="156519" y="3192426"/>
            <a:ext cx="122478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000" dirty="0" smtClean="0">
                <a:latin typeface="Century Gothic" panose="020B0502020202020204" pitchFamily="34" charset="0"/>
              </a:rPr>
              <a:t>We celebrate </a:t>
            </a:r>
            <a:r>
              <a:rPr lang="en-AU" sz="4000" dirty="0">
                <a:latin typeface="Century Gothic" panose="020B0502020202020204" pitchFamily="34" charset="0"/>
              </a:rPr>
              <a:t>C</a:t>
            </a:r>
            <a:r>
              <a:rPr lang="en-AU" sz="4000" dirty="0" smtClean="0">
                <a:latin typeface="Century Gothic" panose="020B0502020202020204" pitchFamily="34" charset="0"/>
              </a:rPr>
              <a:t>hristmas in December.</a:t>
            </a:r>
            <a:endParaRPr lang="en-AU" sz="4000" dirty="0">
              <a:latin typeface="Century Gothic" panose="020B0502020202020204" pitchFamily="34" charset="0"/>
            </a:endParaRPr>
          </a:p>
        </p:txBody>
      </p:sp>
      <p:pic>
        <p:nvPicPr>
          <p:cNvPr id="15" name="Picture 14" descr="Logo, icon&#10;&#10;Description automatically generated">
            <a:extLst>
              <a:ext uri="{FF2B5EF4-FFF2-40B4-BE49-F238E27FC236}">
                <a16:creationId xmlns:a16="http://schemas.microsoft.com/office/drawing/2014/main" id="{4FEBD567-C5A9-482A-B60B-3B397AB646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11429" y="157172"/>
            <a:ext cx="674078" cy="674078"/>
          </a:xfrm>
          <a:prstGeom prst="rect">
            <a:avLst/>
          </a:prstGeom>
        </p:spPr>
      </p:pic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id="{A2B7E20C-7DA4-44E0-B1AC-924A53ED4B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71566" y="154632"/>
            <a:ext cx="693813" cy="679158"/>
          </a:xfrm>
          <a:prstGeom prst="rect">
            <a:avLst/>
          </a:prstGeom>
        </p:spPr>
      </p:pic>
      <p:pic>
        <p:nvPicPr>
          <p:cNvPr id="17" name="Picture 16" descr="Icon&#10;&#10;Description automatically generated">
            <a:extLst>
              <a:ext uri="{FF2B5EF4-FFF2-40B4-BE49-F238E27FC236}">
                <a16:creationId xmlns:a16="http://schemas.microsoft.com/office/drawing/2014/main" id="{A0714267-D3A4-EF43-B883-8FDBDCA982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01364" y="157171"/>
            <a:ext cx="674079" cy="674079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6597538" y="1943128"/>
            <a:ext cx="3102528" cy="715565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9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BA3268B2-3A21-42FC-9EC1-1FCF0071B6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35400" y="4434045"/>
            <a:ext cx="4165600" cy="2182775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9982200" y="1250631"/>
            <a:ext cx="2188403" cy="1169551"/>
          </a:xfrm>
          <a:prstGeom prst="rect">
            <a:avLst/>
          </a:prstGeom>
          <a:solidFill>
            <a:srgbClr val="79FF9C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CFU</a:t>
            </a:r>
            <a:r>
              <a:rPr kumimoji="0" lang="en-AU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:</a:t>
            </a:r>
            <a:r>
              <a:rPr kumimoji="0" lang="en-AU" sz="1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_________?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0" lang="en-AU" sz="1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AU" sz="1400" dirty="0">
                <a:latin typeface="Segoe UI Symbol"/>
                <a:ea typeface="Segoe UI Symbol"/>
                <a:cs typeface="+mn-lt"/>
              </a:rPr>
              <a:t>The proper noun in this sentence is ________. I know this because </a:t>
            </a:r>
            <a:r>
              <a:rPr lang="en-AU" sz="1400" dirty="0" smtClean="0">
                <a:latin typeface="Segoe UI Symbol"/>
                <a:ea typeface="Segoe UI Symbol"/>
                <a:cs typeface="+mn-lt"/>
              </a:rPr>
              <a:t>_____________.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685641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4" grpId="0"/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843F7D7-5A93-4D1D-8E7D-8136E6F2E2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AU" dirty="0"/>
          </a:p>
          <a:p>
            <a:pPr>
              <a:buFont typeface="Wingdings" panose="05000000000000000000" pitchFamily="2" charset="2"/>
              <a:buChar char="§"/>
            </a:pPr>
            <a:endParaRPr lang="en-AU" dirty="0"/>
          </a:p>
        </p:txBody>
      </p:sp>
      <p:sp>
        <p:nvSpPr>
          <p:cNvPr id="12" name="TextBox 11"/>
          <p:cNvSpPr txBox="1"/>
          <p:nvPr/>
        </p:nvSpPr>
        <p:spPr>
          <a:xfrm>
            <a:off x="-1" y="-1"/>
            <a:ext cx="6076951" cy="369332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Skill Development: You do</a:t>
            </a:r>
            <a:endParaRPr kumimoji="0" lang="en-AU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982200" y="1250631"/>
            <a:ext cx="2188403" cy="1169551"/>
          </a:xfrm>
          <a:prstGeom prst="rect">
            <a:avLst/>
          </a:prstGeom>
          <a:solidFill>
            <a:srgbClr val="79FF9C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CFU</a:t>
            </a:r>
            <a:r>
              <a:rPr kumimoji="0" lang="en-AU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:</a:t>
            </a:r>
            <a:r>
              <a:rPr kumimoji="0" lang="en-AU" sz="1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_________?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0" lang="en-AU" sz="1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AU" sz="1400" dirty="0">
                <a:latin typeface="Segoe UI Symbol"/>
                <a:ea typeface="Segoe UI Symbol"/>
                <a:cs typeface="+mn-lt"/>
              </a:rPr>
              <a:t>The proper noun in this sentence is ________. I know this because </a:t>
            </a:r>
            <a:r>
              <a:rPr lang="en-AU" sz="1400" dirty="0" smtClean="0">
                <a:latin typeface="Segoe UI Symbol"/>
                <a:ea typeface="Segoe UI Symbol"/>
                <a:cs typeface="+mn-lt"/>
              </a:rPr>
              <a:t>_____________.</a:t>
            </a:r>
            <a:endParaRPr lang="en-US" sz="1400" dirty="0"/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05ECB126-5402-49D0-A7AC-AE7D948BABE0}"/>
              </a:ext>
            </a:extLst>
          </p:cNvPr>
          <p:cNvSpPr txBox="1">
            <a:spLocks/>
          </p:cNvSpPr>
          <p:nvPr/>
        </p:nvSpPr>
        <p:spPr>
          <a:xfrm>
            <a:off x="0" y="372581"/>
            <a:ext cx="8894801" cy="1256194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Calibri" panose="020F0502020204030204" pitchFamily="34" charset="0"/>
              <a:buChar char="»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»"/>
              <a:defRPr sz="24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»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»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»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AutoNum type="arabicPeriod"/>
            </a:pPr>
            <a:r>
              <a:rPr lang="en-AU" dirty="0" smtClean="0">
                <a:latin typeface="Century Gothic" panose="020B0502020202020204" pitchFamily="34" charset="0"/>
              </a:rPr>
              <a:t>Read the sentence. </a:t>
            </a:r>
          </a:p>
          <a:p>
            <a:pPr marL="457200" indent="-457200">
              <a:buAutoNum type="arabicPeriod"/>
            </a:pPr>
            <a:r>
              <a:rPr lang="en-AU" dirty="0" smtClean="0">
                <a:latin typeface="Century Gothic" panose="020B0502020202020204" pitchFamily="34" charset="0"/>
              </a:rPr>
              <a:t>Identify the proper noun/s.</a:t>
            </a:r>
          </a:p>
          <a:p>
            <a:pPr marL="457200" indent="-457200">
              <a:buAutoNum type="arabicPeriod"/>
            </a:pPr>
            <a:r>
              <a:rPr lang="en-AU" dirty="0" smtClean="0">
                <a:latin typeface="Century Gothic" panose="020B0502020202020204" pitchFamily="34" charset="0"/>
              </a:rPr>
              <a:t>Re-write the sentence with a capital letter for the proper noun/s.</a:t>
            </a:r>
            <a:endParaRPr lang="en-AU" dirty="0">
              <a:latin typeface="Century Gothic" panose="020B0502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9267" y="2075916"/>
            <a:ext cx="107391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000" dirty="0" err="1" smtClean="0">
                <a:latin typeface="Century Gothic" panose="020B0502020202020204" pitchFamily="34" charset="0"/>
              </a:rPr>
              <a:t>luke’s</a:t>
            </a:r>
            <a:r>
              <a:rPr lang="en-AU" sz="4000" dirty="0" smtClean="0">
                <a:latin typeface="Century Gothic" panose="020B0502020202020204" pitchFamily="34" charset="0"/>
              </a:rPr>
              <a:t> birthday is in </a:t>
            </a:r>
            <a:r>
              <a:rPr lang="en-AU" sz="4000" dirty="0" err="1" smtClean="0">
                <a:latin typeface="Century Gothic" panose="020B0502020202020204" pitchFamily="34" charset="0"/>
              </a:rPr>
              <a:t>april</a:t>
            </a:r>
            <a:r>
              <a:rPr lang="en-AU" sz="4000" dirty="0" smtClean="0">
                <a:latin typeface="Century Gothic" panose="020B0502020202020204" pitchFamily="34" charset="0"/>
              </a:rPr>
              <a:t>. </a:t>
            </a:r>
            <a:endParaRPr lang="en-AU" sz="4000" dirty="0">
              <a:latin typeface="Century Gothic" panose="020B0502020202020204" pitchFamily="34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-1" y="2079498"/>
            <a:ext cx="1752601" cy="715565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TextBox 13"/>
          <p:cNvSpPr txBox="1"/>
          <p:nvPr/>
        </p:nvSpPr>
        <p:spPr>
          <a:xfrm>
            <a:off x="156519" y="3192426"/>
            <a:ext cx="122478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000" dirty="0" smtClean="0">
                <a:latin typeface="Century Gothic" panose="020B0502020202020204" pitchFamily="34" charset="0"/>
              </a:rPr>
              <a:t>Luke’s birthday is in April.</a:t>
            </a:r>
            <a:endParaRPr lang="en-AU" sz="4000" dirty="0">
              <a:latin typeface="Century Gothic" panose="020B0502020202020204" pitchFamily="34" charset="0"/>
            </a:endParaRPr>
          </a:p>
        </p:txBody>
      </p:sp>
      <p:pic>
        <p:nvPicPr>
          <p:cNvPr id="15" name="Picture 14" descr="Logo, icon&#10;&#10;Description automatically generated">
            <a:extLst>
              <a:ext uri="{FF2B5EF4-FFF2-40B4-BE49-F238E27FC236}">
                <a16:creationId xmlns:a16="http://schemas.microsoft.com/office/drawing/2014/main" id="{4FEBD567-C5A9-482A-B60B-3B397AB646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11429" y="157172"/>
            <a:ext cx="674078" cy="674078"/>
          </a:xfrm>
          <a:prstGeom prst="rect">
            <a:avLst/>
          </a:prstGeom>
        </p:spPr>
      </p:pic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id="{A2B7E20C-7DA4-44E0-B1AC-924A53ED4B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71566" y="154632"/>
            <a:ext cx="693813" cy="679158"/>
          </a:xfrm>
          <a:prstGeom prst="rect">
            <a:avLst/>
          </a:prstGeom>
        </p:spPr>
      </p:pic>
      <p:pic>
        <p:nvPicPr>
          <p:cNvPr id="17" name="Picture 16" descr="Icon&#10;&#10;Description automatically generated">
            <a:extLst>
              <a:ext uri="{FF2B5EF4-FFF2-40B4-BE49-F238E27FC236}">
                <a16:creationId xmlns:a16="http://schemas.microsoft.com/office/drawing/2014/main" id="{A0714267-D3A4-EF43-B883-8FDBDCA982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01364" y="157171"/>
            <a:ext cx="674079" cy="674079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4884578" y="2132504"/>
            <a:ext cx="1440022" cy="715565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3074" name="Picture 2" descr="See the source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1050" y="4025928"/>
            <a:ext cx="2851800" cy="2771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5638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4" grpId="0"/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Icon&#10;&#10;Description automatically generated">
            <a:extLst>
              <a:ext uri="{FF2B5EF4-FFF2-40B4-BE49-F238E27FC236}">
                <a16:creationId xmlns:a16="http://schemas.microsoft.com/office/drawing/2014/main" id="{7BF52388-8B41-CD41-AC9A-89B295FC7E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432839" y="4874453"/>
            <a:ext cx="674079" cy="674079"/>
          </a:xfrm>
        </p:spPr>
      </p:pic>
      <p:pic>
        <p:nvPicPr>
          <p:cNvPr id="7" name="Picture 6" descr="Logo, icon&#10;&#10;Description automatically generated">
            <a:extLst>
              <a:ext uri="{FF2B5EF4-FFF2-40B4-BE49-F238E27FC236}">
                <a16:creationId xmlns:a16="http://schemas.microsoft.com/office/drawing/2014/main" id="{8CE80E75-360B-6247-AD73-31368C05B6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9121" y="4284569"/>
            <a:ext cx="674078" cy="674078"/>
          </a:xfrm>
          <a:prstGeom prst="rect">
            <a:avLst/>
          </a:prstGeom>
        </p:spPr>
      </p:pic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8D84FB6F-E36B-FC4D-86D4-DC82FD849E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4065" y="5632726"/>
            <a:ext cx="674078" cy="674078"/>
          </a:xfrm>
          <a:prstGeom prst="rect">
            <a:avLst/>
          </a:prstGeom>
        </p:spPr>
      </p:pic>
      <p:pic>
        <p:nvPicPr>
          <p:cNvPr id="11" name="Picture 10" descr="Logo, icon&#10;&#10;Description automatically generated">
            <a:extLst>
              <a:ext uri="{FF2B5EF4-FFF2-40B4-BE49-F238E27FC236}">
                <a16:creationId xmlns:a16="http://schemas.microsoft.com/office/drawing/2014/main" id="{65EADFB6-40C5-DA4D-BC50-74CB823218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5322" y="2389965"/>
            <a:ext cx="674078" cy="674078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221A1569-9788-9545-9956-36470E1B33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89400" y="2389965"/>
            <a:ext cx="674078" cy="674078"/>
          </a:xfrm>
          <a:prstGeom prst="rect">
            <a:avLst/>
          </a:prstGeom>
        </p:spPr>
      </p:pic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27855DF8-820B-0849-AA68-4ABF97446EE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5322" y="3064043"/>
            <a:ext cx="674078" cy="674078"/>
          </a:xfrm>
          <a:prstGeom prst="rect">
            <a:avLst/>
          </a:prstGeom>
        </p:spPr>
      </p:pic>
      <p:pic>
        <p:nvPicPr>
          <p:cNvPr id="17" name="Picture 16" descr="Icon&#10;&#10;Description automatically generated">
            <a:extLst>
              <a:ext uri="{FF2B5EF4-FFF2-40B4-BE49-F238E27FC236}">
                <a16:creationId xmlns:a16="http://schemas.microsoft.com/office/drawing/2014/main" id="{C21C8DC2-E0E6-FA46-B43E-40B158D5A94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89400" y="3049933"/>
            <a:ext cx="674078" cy="67407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13C56D8-407A-9142-A075-9C38769D698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5384" y="5618025"/>
            <a:ext cx="674078" cy="674078"/>
          </a:xfrm>
          <a:prstGeom prst="rect">
            <a:avLst/>
          </a:prstGeom>
        </p:spPr>
      </p:pic>
      <p:pic>
        <p:nvPicPr>
          <p:cNvPr id="21" name="Picture 20" descr="Icon&#10;&#10;Description automatically generated">
            <a:extLst>
              <a:ext uri="{FF2B5EF4-FFF2-40B4-BE49-F238E27FC236}">
                <a16:creationId xmlns:a16="http://schemas.microsoft.com/office/drawing/2014/main" id="{BC6784FC-A82A-9645-9BB1-5B175106C5E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5384" y="4929837"/>
            <a:ext cx="674078" cy="674078"/>
          </a:xfrm>
          <a:prstGeom prst="rect">
            <a:avLst/>
          </a:prstGeom>
        </p:spPr>
      </p:pic>
      <p:pic>
        <p:nvPicPr>
          <p:cNvPr id="23" name="Picture 22" descr="Icon&#10;&#10;Description automatically generated">
            <a:extLst>
              <a:ext uri="{FF2B5EF4-FFF2-40B4-BE49-F238E27FC236}">
                <a16:creationId xmlns:a16="http://schemas.microsoft.com/office/drawing/2014/main" id="{C45F6649-CB44-C64C-8165-AE10CD937E4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299121" y="3604476"/>
            <a:ext cx="674078" cy="674078"/>
          </a:xfrm>
          <a:prstGeom prst="rect">
            <a:avLst/>
          </a:prstGeom>
        </p:spPr>
      </p:pic>
      <p:pic>
        <p:nvPicPr>
          <p:cNvPr id="25" name="Picture 24" descr="Icon&#10;&#10;Description automatically generated">
            <a:extLst>
              <a:ext uri="{FF2B5EF4-FFF2-40B4-BE49-F238E27FC236}">
                <a16:creationId xmlns:a16="http://schemas.microsoft.com/office/drawing/2014/main" id="{A0714267-D3A4-EF43-B883-8FDBDCA9825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94064" y="4958647"/>
            <a:ext cx="674079" cy="674079"/>
          </a:xfrm>
          <a:prstGeom prst="rect">
            <a:avLst/>
          </a:prstGeom>
        </p:spPr>
      </p:pic>
      <p:sp>
        <p:nvSpPr>
          <p:cNvPr id="35" name="Title 1">
            <a:extLst>
              <a:ext uri="{FF2B5EF4-FFF2-40B4-BE49-F238E27FC236}">
                <a16:creationId xmlns:a16="http://schemas.microsoft.com/office/drawing/2014/main" id="{3DF4E9DF-B3EF-1E4E-95EB-83EEEF0948D2}"/>
              </a:ext>
            </a:extLst>
          </p:cNvPr>
          <p:cNvSpPr txBox="1">
            <a:spLocks/>
          </p:cNvSpPr>
          <p:nvPr/>
        </p:nvSpPr>
        <p:spPr>
          <a:xfrm>
            <a:off x="1999476" y="2617597"/>
            <a:ext cx="1525356" cy="50459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tx1"/>
                </a:solidFill>
                <a:latin typeface="Segoe UI Symbol" panose="020B0502040204020203" pitchFamily="34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 Symbol" panose="020B0502040204020203" pitchFamily="34" charset="0"/>
                <a:ea typeface="+mj-ea"/>
                <a:cs typeface="+mj-cs"/>
              </a:rPr>
              <a:t>Multiple Choice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egoe UI Symbol" panose="020B0502040204020203" pitchFamily="34" charset="0"/>
              <a:ea typeface="+mj-ea"/>
              <a:cs typeface="+mj-cs"/>
            </a:endParaRPr>
          </a:p>
        </p:txBody>
      </p:sp>
      <p:sp>
        <p:nvSpPr>
          <p:cNvPr id="36" name="Title 1">
            <a:extLst>
              <a:ext uri="{FF2B5EF4-FFF2-40B4-BE49-F238E27FC236}">
                <a16:creationId xmlns:a16="http://schemas.microsoft.com/office/drawing/2014/main" id="{D12A3178-176D-0940-9838-EB1D93380491}"/>
              </a:ext>
            </a:extLst>
          </p:cNvPr>
          <p:cNvSpPr txBox="1">
            <a:spLocks/>
          </p:cNvSpPr>
          <p:nvPr/>
        </p:nvSpPr>
        <p:spPr>
          <a:xfrm>
            <a:off x="1026266" y="5381944"/>
            <a:ext cx="1807327" cy="50459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tx1"/>
                </a:solidFill>
                <a:latin typeface="Segoe UI Symbol" panose="020B0502040204020203" pitchFamily="34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 Symbol" panose="020B0502040204020203" pitchFamily="34" charset="0"/>
                <a:ea typeface="+mj-ea"/>
                <a:cs typeface="+mj-cs"/>
              </a:rPr>
              <a:t>Vote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egoe UI Symbol" panose="020B0502040204020203" pitchFamily="34" charset="0"/>
              <a:ea typeface="+mj-ea"/>
              <a:cs typeface="+mj-cs"/>
            </a:endParaRPr>
          </a:p>
        </p:txBody>
      </p:sp>
      <p:sp>
        <p:nvSpPr>
          <p:cNvPr id="37" name="Title 1">
            <a:extLst>
              <a:ext uri="{FF2B5EF4-FFF2-40B4-BE49-F238E27FC236}">
                <a16:creationId xmlns:a16="http://schemas.microsoft.com/office/drawing/2014/main" id="{7AA56F04-6084-A34C-9A2A-8937EDC209A0}"/>
              </a:ext>
            </a:extLst>
          </p:cNvPr>
          <p:cNvSpPr txBox="1">
            <a:spLocks/>
          </p:cNvSpPr>
          <p:nvPr/>
        </p:nvSpPr>
        <p:spPr>
          <a:xfrm>
            <a:off x="5005000" y="3782559"/>
            <a:ext cx="1807327" cy="50459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tx1"/>
                </a:solidFill>
                <a:latin typeface="Segoe UI Symbol" panose="020B0502040204020203" pitchFamily="34" charset="0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 Symbol" panose="020B0502040204020203" pitchFamily="34" charset="0"/>
                <a:ea typeface="+mj-ea"/>
                <a:cs typeface="+mj-cs"/>
              </a:rPr>
              <a:t>Pair Share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egoe UI Symbol" panose="020B0502040204020203" pitchFamily="34" charset="0"/>
              <a:ea typeface="+mj-ea"/>
              <a:cs typeface="+mj-cs"/>
            </a:endParaRPr>
          </a:p>
        </p:txBody>
      </p:sp>
      <p:sp>
        <p:nvSpPr>
          <p:cNvPr id="38" name="Title 1">
            <a:extLst>
              <a:ext uri="{FF2B5EF4-FFF2-40B4-BE49-F238E27FC236}">
                <a16:creationId xmlns:a16="http://schemas.microsoft.com/office/drawing/2014/main" id="{7385DEC1-BFED-A64F-8FE0-0AA7A9052BD2}"/>
              </a:ext>
            </a:extLst>
          </p:cNvPr>
          <p:cNvSpPr txBox="1">
            <a:spLocks/>
          </p:cNvSpPr>
          <p:nvPr/>
        </p:nvSpPr>
        <p:spPr>
          <a:xfrm>
            <a:off x="5005000" y="4447989"/>
            <a:ext cx="2630530" cy="50459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tx1"/>
                </a:solidFill>
                <a:latin typeface="Segoe UI Symbol" panose="020B0502040204020203" pitchFamily="34" charset="0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solidFill>
                  <a:sysClr val="windowText" lastClr="000000"/>
                </a:solidFill>
              </a:rPr>
              <a:t>Pick a Stick/Answer (non-volunteer)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egoe UI Symbol" panose="020B0502040204020203" pitchFamily="34" charset="0"/>
              <a:ea typeface="+mj-ea"/>
              <a:cs typeface="+mj-cs"/>
            </a:endParaRPr>
          </a:p>
        </p:txBody>
      </p:sp>
      <p:sp>
        <p:nvSpPr>
          <p:cNvPr id="39" name="Title 1">
            <a:extLst>
              <a:ext uri="{FF2B5EF4-FFF2-40B4-BE49-F238E27FC236}">
                <a16:creationId xmlns:a16="http://schemas.microsoft.com/office/drawing/2014/main" id="{B9E3C697-68F7-A549-983D-A93AB336DF4F}"/>
              </a:ext>
            </a:extLst>
          </p:cNvPr>
          <p:cNvSpPr txBox="1">
            <a:spLocks/>
          </p:cNvSpPr>
          <p:nvPr/>
        </p:nvSpPr>
        <p:spPr>
          <a:xfrm>
            <a:off x="5005000" y="5113419"/>
            <a:ext cx="1807327" cy="50459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tx1"/>
                </a:solidFill>
                <a:latin typeface="Segoe UI Symbol" panose="020B0502040204020203" pitchFamily="34" charset="0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 Symbol" panose="020B0502040204020203" pitchFamily="34" charset="0"/>
                <a:ea typeface="+mj-ea"/>
                <a:cs typeface="+mj-cs"/>
              </a:rPr>
              <a:t>Whiteboards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egoe UI Symbol" panose="020B0502040204020203" pitchFamily="34" charset="0"/>
              <a:ea typeface="+mj-ea"/>
              <a:cs typeface="+mj-cs"/>
            </a:endParaRPr>
          </a:p>
        </p:txBody>
      </p:sp>
      <p:sp>
        <p:nvSpPr>
          <p:cNvPr id="40" name="Title 1">
            <a:extLst>
              <a:ext uri="{FF2B5EF4-FFF2-40B4-BE49-F238E27FC236}">
                <a16:creationId xmlns:a16="http://schemas.microsoft.com/office/drawing/2014/main" id="{69384955-5395-684B-9A1B-250A0BD7221E}"/>
              </a:ext>
            </a:extLst>
          </p:cNvPr>
          <p:cNvSpPr txBox="1">
            <a:spLocks/>
          </p:cNvSpPr>
          <p:nvPr/>
        </p:nvSpPr>
        <p:spPr>
          <a:xfrm>
            <a:off x="5005000" y="5787509"/>
            <a:ext cx="2485458" cy="50459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tx1"/>
                </a:solidFill>
                <a:latin typeface="Segoe UI Symbol" panose="020B0502040204020203" pitchFamily="34" charset="0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 Symbol" panose="020B0502040204020203" pitchFamily="34" charset="0"/>
                <a:ea typeface="+mj-ea"/>
                <a:cs typeface="+mj-cs"/>
              </a:rPr>
              <a:t>In Your Workbook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egoe UI Symbol" panose="020B0502040204020203" pitchFamily="34" charset="0"/>
              <a:ea typeface="+mj-ea"/>
              <a:cs typeface="+mj-cs"/>
            </a:endParaRPr>
          </a:p>
        </p:txBody>
      </p:sp>
      <p:sp>
        <p:nvSpPr>
          <p:cNvPr id="50" name="Title 1">
            <a:extLst>
              <a:ext uri="{FF2B5EF4-FFF2-40B4-BE49-F238E27FC236}">
                <a16:creationId xmlns:a16="http://schemas.microsoft.com/office/drawing/2014/main" id="{6056C993-04BF-5642-AEFB-53FF259B42EA}"/>
              </a:ext>
            </a:extLst>
          </p:cNvPr>
          <p:cNvSpPr txBox="1">
            <a:spLocks/>
          </p:cNvSpPr>
          <p:nvPr/>
        </p:nvSpPr>
        <p:spPr>
          <a:xfrm>
            <a:off x="9834568" y="5527738"/>
            <a:ext cx="1807327" cy="50459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tx1"/>
                </a:solidFill>
                <a:latin typeface="Segoe UI Symbol" panose="020B0502040204020203" pitchFamily="34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 Symbol" panose="020B0502040204020203" pitchFamily="34" charset="0"/>
                <a:ea typeface="+mj-ea"/>
                <a:cs typeface="+mj-cs"/>
              </a:rPr>
              <a:t>Read with me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egoe UI Symbol" panose="020B0502040204020203" pitchFamily="34" charset="0"/>
              <a:ea typeface="+mj-ea"/>
              <a:cs typeface="+mj-cs"/>
            </a:endParaRPr>
          </a:p>
        </p:txBody>
      </p:sp>
      <p:pic>
        <p:nvPicPr>
          <p:cNvPr id="51" name="Picture 50" descr="Icon&#10;&#10;Description automatically generated">
            <a:extLst>
              <a:ext uri="{FF2B5EF4-FFF2-40B4-BE49-F238E27FC236}">
                <a16:creationId xmlns:a16="http://schemas.microsoft.com/office/drawing/2014/main" id="{4B441482-545B-4748-A51D-8CA911413B9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391324" y="3607995"/>
            <a:ext cx="693813" cy="679158"/>
          </a:xfrm>
          <a:prstGeom prst="rect">
            <a:avLst/>
          </a:prstGeom>
        </p:spPr>
      </p:pic>
      <p:sp>
        <p:nvSpPr>
          <p:cNvPr id="52" name="Title 1">
            <a:extLst>
              <a:ext uri="{FF2B5EF4-FFF2-40B4-BE49-F238E27FC236}">
                <a16:creationId xmlns:a16="http://schemas.microsoft.com/office/drawing/2014/main" id="{4409ED34-C939-4602-AAEB-48274EFC5CD3}"/>
              </a:ext>
            </a:extLst>
          </p:cNvPr>
          <p:cNvSpPr txBox="1">
            <a:spLocks/>
          </p:cNvSpPr>
          <p:nvPr/>
        </p:nvSpPr>
        <p:spPr>
          <a:xfrm>
            <a:off x="9866214" y="4295514"/>
            <a:ext cx="1807327" cy="50459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tx1"/>
                </a:solidFill>
                <a:latin typeface="Segoe UI Symbol" panose="020B0502040204020203" pitchFamily="34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 Symbol" panose="020B0502040204020203" pitchFamily="34" charset="0"/>
                <a:ea typeface="+mj-ea"/>
                <a:cs typeface="+mj-cs"/>
              </a:rPr>
              <a:t>Track with me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egoe UI Symbol" panose="020B0502040204020203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213375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23925" y="2190750"/>
            <a:ext cx="10553700" cy="1384995"/>
          </a:xfrm>
          <a:prstGeom prst="rect">
            <a:avLst/>
          </a:prstGeom>
          <a:solidFill>
            <a:schemeClr val="bg1"/>
          </a:solidFill>
          <a:ln w="19050">
            <a:solidFill>
              <a:srgbClr val="00B05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Century Gothic" panose="020B0502020202020204" pitchFamily="34" charset="0"/>
              </a:rPr>
              <a:t>We are </a:t>
            </a:r>
            <a:r>
              <a:rPr lang="en-GB" sz="2800" dirty="0" smtClean="0">
                <a:latin typeface="Century Gothic" panose="020B0502020202020204" pitchFamily="34" charset="0"/>
              </a:rPr>
              <a:t>learning identify common and proper nou</a:t>
            </a:r>
            <a:r>
              <a:rPr lang="en-GB" sz="2800" dirty="0" smtClean="0">
                <a:latin typeface="Century Gothic" panose="020B0502020202020204" pitchFamily="34" charset="0"/>
              </a:rPr>
              <a:t>ns.</a:t>
            </a:r>
            <a:endParaRPr lang="en-GB" sz="2800" dirty="0" smtClean="0">
              <a:latin typeface="Century Gothic" panose="020B0502020202020204" pitchFamily="34" charset="0"/>
            </a:endParaRPr>
          </a:p>
          <a:p>
            <a:r>
              <a:rPr lang="en-GB" sz="2800" dirty="0" smtClean="0">
                <a:latin typeface="Century Gothic" panose="020B0502020202020204" pitchFamily="34" charset="0"/>
              </a:rPr>
              <a:t>We are learning to </a:t>
            </a:r>
            <a:r>
              <a:rPr lang="en-GB" sz="2800" dirty="0" smtClean="0">
                <a:latin typeface="Century Gothic" panose="020B0502020202020204" pitchFamily="34" charset="0"/>
              </a:rPr>
              <a:t>capitalise proper nouns. </a:t>
            </a:r>
            <a:endParaRPr lang="en-GB" sz="2800" dirty="0" smtClean="0">
              <a:latin typeface="Century Gothic" panose="020B0502020202020204" pitchFamily="34" charset="0"/>
            </a:endParaRPr>
          </a:p>
          <a:p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-1"/>
            <a:ext cx="3600450" cy="369332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AU" b="1" dirty="0">
                <a:solidFill>
                  <a:schemeClr val="bg1"/>
                </a:solidFill>
                <a:latin typeface="Century Gothic" panose="020B0502020202020204" pitchFamily="34" charset="0"/>
              </a:rPr>
              <a:t>Learning Objective</a:t>
            </a:r>
          </a:p>
        </p:txBody>
      </p:sp>
      <p:pic>
        <p:nvPicPr>
          <p:cNvPr id="7" name="Content Placeholder 4" descr="Icon&#10;&#10;Description automatically generated">
            <a:extLst>
              <a:ext uri="{FF2B5EF4-FFF2-40B4-BE49-F238E27FC236}">
                <a16:creationId xmlns:a16="http://schemas.microsoft.com/office/drawing/2014/main" id="{F16066D5-6604-4985-B021-5CBC12B181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318664" y="184665"/>
            <a:ext cx="674079" cy="674079"/>
          </a:xfrm>
        </p:spPr>
      </p:pic>
    </p:spTree>
    <p:extLst>
      <p:ext uri="{BB962C8B-B14F-4D97-AF65-F5344CB8AC3E}">
        <p14:creationId xmlns:p14="http://schemas.microsoft.com/office/powerpoint/2010/main" val="1080412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843F7D7-5A93-4D1D-8E7D-8136E6F2E2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AU" dirty="0"/>
          </a:p>
          <a:p>
            <a:pPr>
              <a:buFont typeface="Wingdings" panose="05000000000000000000" pitchFamily="2" charset="2"/>
              <a:buChar char="§"/>
            </a:pPr>
            <a:endParaRPr lang="en-AU" dirty="0"/>
          </a:p>
          <a:p>
            <a:pPr marL="0" indent="0">
              <a:buNone/>
            </a:pPr>
            <a:endParaRPr lang="en-AU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0" y="-1"/>
            <a:ext cx="3600450" cy="369332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Concept Development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181939" y="1250631"/>
            <a:ext cx="1988664" cy="1169551"/>
          </a:xfrm>
          <a:prstGeom prst="rect">
            <a:avLst/>
          </a:prstGeom>
          <a:solidFill>
            <a:srgbClr val="79FF9C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CFU: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What is </a:t>
            </a:r>
            <a:r>
              <a:rPr kumimoji="0" lang="en-A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noun?</a:t>
            </a:r>
            <a:endParaRPr kumimoji="0" lang="en-A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Why is this an example </a:t>
            </a:r>
            <a:r>
              <a:rPr kumimoji="0" lang="en-A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person? Place? Thing?</a:t>
            </a:r>
            <a:endParaRPr kumimoji="0" lang="en-A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9" name="Picture 18" descr="Logo, icon&#10;&#10;Description automatically generated">
            <a:extLst>
              <a:ext uri="{FF2B5EF4-FFF2-40B4-BE49-F238E27FC236}">
                <a16:creationId xmlns:a16="http://schemas.microsoft.com/office/drawing/2014/main" id="{4FEBD567-C5A9-482A-B60B-3B397AB646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11429" y="111175"/>
            <a:ext cx="674078" cy="674078"/>
          </a:xfrm>
          <a:prstGeom prst="rect">
            <a:avLst/>
          </a:prstGeom>
        </p:spPr>
      </p:pic>
      <p:pic>
        <p:nvPicPr>
          <p:cNvPr id="20" name="Picture 19" descr="Icon&#10;&#10;Description automatically generated">
            <a:extLst>
              <a:ext uri="{FF2B5EF4-FFF2-40B4-BE49-F238E27FC236}">
                <a16:creationId xmlns:a16="http://schemas.microsoft.com/office/drawing/2014/main" id="{37B39385-9D01-4620-857A-B91B1C1A02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04475" y="127102"/>
            <a:ext cx="674078" cy="674078"/>
          </a:xfrm>
          <a:prstGeom prst="rect">
            <a:avLst/>
          </a:prstGeom>
        </p:spPr>
      </p:pic>
      <p:pic>
        <p:nvPicPr>
          <p:cNvPr id="21" name="Picture 20" descr="Icon&#10;&#10;Description automatically generated">
            <a:extLst>
              <a:ext uri="{FF2B5EF4-FFF2-40B4-BE49-F238E27FC236}">
                <a16:creationId xmlns:a16="http://schemas.microsoft.com/office/drawing/2014/main" id="{A2B7E20C-7DA4-44E0-B1AC-924A53ED4B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71566" y="154632"/>
            <a:ext cx="693813" cy="67915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9E18D7D-EDFB-2B48-A0A7-73F7CA0885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2612" y="3430944"/>
            <a:ext cx="2872478" cy="305034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FFD413B-00F5-3946-A120-9F3F3D457D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5090" y="3430944"/>
            <a:ext cx="3050347" cy="305034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0289BE9-8D17-ED41-B509-4DC248C390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48634" y="3430944"/>
            <a:ext cx="2350918" cy="2971729"/>
          </a:xfrm>
          <a:prstGeom prst="rect">
            <a:avLst/>
          </a:prstGeom>
        </p:spPr>
      </p:pic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05ECB126-5402-49D0-A7AC-AE7D948BABE0}"/>
              </a:ext>
            </a:extLst>
          </p:cNvPr>
          <p:cNvSpPr txBox="1">
            <a:spLocks/>
          </p:cNvSpPr>
          <p:nvPr/>
        </p:nvSpPr>
        <p:spPr>
          <a:xfrm>
            <a:off x="49750" y="571518"/>
            <a:ext cx="8894801" cy="452991"/>
          </a:xfrm>
          <a:prstGeom prst="rect">
            <a:avLst/>
          </a:prstGeom>
          <a:solidFill>
            <a:srgbClr val="F5D327"/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Calibri" panose="020F0502020204030204" pitchFamily="34" charset="0"/>
              <a:buChar char="»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»"/>
              <a:defRPr sz="24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»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»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»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  <a:defRPr/>
            </a:pPr>
            <a:r>
              <a:rPr lang="en-AU" sz="2800" dirty="0">
                <a:solidFill>
                  <a:prstClr val="black"/>
                </a:solidFill>
                <a:latin typeface="Century Gothic" panose="020B0502020202020204" pitchFamily="34" charset="0"/>
              </a:rPr>
              <a:t>A noun is a person, place or thing. </a:t>
            </a:r>
            <a:endParaRPr lang="en-AU" sz="2800" dirty="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9248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843F7D7-5A93-4D1D-8E7D-8136E6F2E2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AU" dirty="0"/>
          </a:p>
          <a:p>
            <a:pPr>
              <a:buFont typeface="Wingdings" panose="05000000000000000000" pitchFamily="2" charset="2"/>
              <a:buChar char="§"/>
            </a:pPr>
            <a:endParaRPr lang="en-AU" dirty="0"/>
          </a:p>
          <a:p>
            <a:pPr marL="0" indent="0">
              <a:buNone/>
            </a:pPr>
            <a:endParaRPr lang="en-AU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0" y="-1"/>
            <a:ext cx="3600450" cy="369332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Concept Development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181939" y="1250631"/>
            <a:ext cx="1988664" cy="1169551"/>
          </a:xfrm>
          <a:prstGeom prst="rect">
            <a:avLst/>
          </a:prstGeom>
          <a:solidFill>
            <a:srgbClr val="79FF9C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CFU: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What is </a:t>
            </a:r>
            <a:r>
              <a:rPr kumimoji="0" lang="en-A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noun?</a:t>
            </a:r>
            <a:endParaRPr kumimoji="0" lang="en-A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Why is this an example </a:t>
            </a:r>
            <a:r>
              <a:rPr kumimoji="0" lang="en-A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person? Place? Thing?</a:t>
            </a:r>
            <a:endParaRPr kumimoji="0" lang="en-A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9" name="Picture 18" descr="Logo, icon&#10;&#10;Description automatically generated">
            <a:extLst>
              <a:ext uri="{FF2B5EF4-FFF2-40B4-BE49-F238E27FC236}">
                <a16:creationId xmlns:a16="http://schemas.microsoft.com/office/drawing/2014/main" id="{4FEBD567-C5A9-482A-B60B-3B397AB646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11429" y="111175"/>
            <a:ext cx="674078" cy="674078"/>
          </a:xfrm>
          <a:prstGeom prst="rect">
            <a:avLst/>
          </a:prstGeom>
        </p:spPr>
      </p:pic>
      <p:pic>
        <p:nvPicPr>
          <p:cNvPr id="20" name="Picture 19" descr="Icon&#10;&#10;Description automatically generated">
            <a:extLst>
              <a:ext uri="{FF2B5EF4-FFF2-40B4-BE49-F238E27FC236}">
                <a16:creationId xmlns:a16="http://schemas.microsoft.com/office/drawing/2014/main" id="{37B39385-9D01-4620-857A-B91B1C1A02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04475" y="127102"/>
            <a:ext cx="674078" cy="674078"/>
          </a:xfrm>
          <a:prstGeom prst="rect">
            <a:avLst/>
          </a:prstGeom>
        </p:spPr>
      </p:pic>
      <p:pic>
        <p:nvPicPr>
          <p:cNvPr id="21" name="Picture 20" descr="Icon&#10;&#10;Description automatically generated">
            <a:extLst>
              <a:ext uri="{FF2B5EF4-FFF2-40B4-BE49-F238E27FC236}">
                <a16:creationId xmlns:a16="http://schemas.microsoft.com/office/drawing/2014/main" id="{A2B7E20C-7DA4-44E0-B1AC-924A53ED4B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71566" y="154632"/>
            <a:ext cx="693813" cy="679158"/>
          </a:xfrm>
          <a:prstGeom prst="rect">
            <a:avLst/>
          </a:prstGeom>
        </p:spPr>
      </p:pic>
      <p:sp>
        <p:nvSpPr>
          <p:cNvPr id="15" name="Google Shape;433;p3">
            <a:extLst>
              <a:ext uri="{FF2B5EF4-FFF2-40B4-BE49-F238E27FC236}">
                <a16:creationId xmlns:a16="http://schemas.microsoft.com/office/drawing/2014/main" id="{D137CAB0-8B1A-C747-BFC7-8C4ECE9FEDF3}"/>
              </a:ext>
            </a:extLst>
          </p:cNvPr>
          <p:cNvSpPr txBox="1"/>
          <p:nvPr/>
        </p:nvSpPr>
        <p:spPr>
          <a:xfrm>
            <a:off x="3200400" y="2598640"/>
            <a:ext cx="5196531" cy="684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Tx/>
              <a:buNone/>
              <a:tabLst/>
              <a:defRPr/>
            </a:pPr>
            <a:r>
              <a:rPr kumimoji="0" lang="en-AU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Arial"/>
                <a:cs typeface="Arial"/>
                <a:sym typeface="Arial"/>
              </a:rPr>
              <a:t>The </a:t>
            </a:r>
            <a:r>
              <a:rPr kumimoji="0" lang="en-AU" sz="4000" b="0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Arial"/>
                <a:cs typeface="Arial"/>
                <a:sym typeface="Arial"/>
              </a:rPr>
              <a:t>girl</a:t>
            </a:r>
            <a:r>
              <a:rPr kumimoji="0" lang="en-AU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Arial"/>
                <a:cs typeface="Arial"/>
                <a:sym typeface="Arial"/>
              </a:rPr>
              <a:t> </a:t>
            </a:r>
            <a:r>
              <a:rPr kumimoji="0" lang="en-AU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Arial"/>
                <a:cs typeface="Arial"/>
                <a:sym typeface="Arial"/>
              </a:rPr>
              <a:t>smiles. </a:t>
            </a:r>
            <a:endParaRPr kumimoji="0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ounded MT Bold" panose="020F0704030504030204" pitchFamily="34" charset="0"/>
              <a:ea typeface="Arial"/>
              <a:cs typeface="Arial"/>
              <a:sym typeface="Arial"/>
            </a:endParaRPr>
          </a:p>
        </p:txBody>
      </p:sp>
      <p:sp>
        <p:nvSpPr>
          <p:cNvPr id="16" name="Google Shape;433;p3">
            <a:extLst>
              <a:ext uri="{FF2B5EF4-FFF2-40B4-BE49-F238E27FC236}">
                <a16:creationId xmlns:a16="http://schemas.microsoft.com/office/drawing/2014/main" id="{CB281ADF-DFCC-E645-83A9-381890C6D9A9}"/>
              </a:ext>
            </a:extLst>
          </p:cNvPr>
          <p:cNvSpPr txBox="1"/>
          <p:nvPr/>
        </p:nvSpPr>
        <p:spPr>
          <a:xfrm>
            <a:off x="3162300" y="3794968"/>
            <a:ext cx="7178488" cy="684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Tx/>
              <a:buNone/>
              <a:tabLst/>
              <a:defRPr/>
            </a:pPr>
            <a:r>
              <a:rPr kumimoji="0" lang="en-AU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Arial"/>
                <a:cs typeface="Arial"/>
                <a:sym typeface="Arial"/>
              </a:rPr>
              <a:t>The </a:t>
            </a:r>
            <a:r>
              <a:rPr kumimoji="0" lang="en-AU" sz="4000" b="0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Arial"/>
                <a:cs typeface="Arial"/>
                <a:sym typeface="Arial"/>
              </a:rPr>
              <a:t>cat</a:t>
            </a:r>
            <a:r>
              <a:rPr kumimoji="0" lang="en-AU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Arial"/>
                <a:cs typeface="Arial"/>
                <a:sym typeface="Arial"/>
              </a:rPr>
              <a:t> </a:t>
            </a:r>
            <a:r>
              <a:rPr kumimoji="0" lang="en-AU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Arial"/>
                <a:cs typeface="Arial"/>
                <a:sym typeface="Arial"/>
              </a:rPr>
              <a:t>jumps high.  </a:t>
            </a:r>
            <a:endParaRPr kumimoji="0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ounded MT Bold" panose="020F0704030504030204" pitchFamily="34" charset="0"/>
              <a:ea typeface="Arial"/>
              <a:cs typeface="Arial"/>
              <a:sym typeface="Arial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D811A53-62B7-7C48-BEA1-F94D6F241C4A}"/>
              </a:ext>
            </a:extLst>
          </p:cNvPr>
          <p:cNvSpPr/>
          <p:nvPr/>
        </p:nvSpPr>
        <p:spPr>
          <a:xfrm>
            <a:off x="914400" y="2604990"/>
            <a:ext cx="100187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Arial"/>
                <a:cs typeface="Arial"/>
                <a:sym typeface="Arial"/>
              </a:rPr>
              <a:t>g</a:t>
            </a:r>
            <a:r>
              <a:rPr kumimoji="0" lang="en-AU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Arial"/>
                <a:cs typeface="Arial"/>
                <a:sym typeface="Arial"/>
              </a:rPr>
              <a:t>irl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ounded MT Bold" panose="020F0704030504030204" pitchFamily="34" charset="0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129FCBF-4B3E-9B40-98F3-5CCA8723C214}"/>
              </a:ext>
            </a:extLst>
          </p:cNvPr>
          <p:cNvSpPr/>
          <p:nvPr/>
        </p:nvSpPr>
        <p:spPr>
          <a:xfrm>
            <a:off x="914400" y="3713205"/>
            <a:ext cx="96218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Arial"/>
                <a:cs typeface="Arial"/>
                <a:sym typeface="Arial"/>
              </a:rPr>
              <a:t>cat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ounded MT Bold" panose="020F0704030504030204" pitchFamily="34" charset="0"/>
              <a:ea typeface="+mn-ea"/>
              <a:cs typeface="+mn-cs"/>
            </a:endParaRPr>
          </a:p>
        </p:txBody>
      </p:sp>
      <p:pic>
        <p:nvPicPr>
          <p:cNvPr id="26" name="Picture 2" descr="Cute girl cartoon presenting Royalty Free Vector Image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92"/>
          <a:stretch/>
        </p:blipFill>
        <p:spPr bwMode="auto">
          <a:xfrm>
            <a:off x="8442122" y="2026059"/>
            <a:ext cx="1056341" cy="1504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A beautiful cat jumping vector illustration 3340872 Vector Art at Vecteezy">
            <a:extLst>
              <a:ext uri="{FF2B5EF4-FFF2-40B4-BE49-F238E27FC236}">
                <a16:creationId xmlns:a16="http://schemas.microsoft.com/office/drawing/2014/main" id="{0533D392-89DE-D24E-803E-8CB0484D70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6566" y="3224580"/>
            <a:ext cx="1759953" cy="2538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ectangle 27"/>
          <p:cNvSpPr/>
          <p:nvPr/>
        </p:nvSpPr>
        <p:spPr>
          <a:xfrm>
            <a:off x="161756" y="1804767"/>
            <a:ext cx="18582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Examples:</a:t>
            </a:r>
          </a:p>
        </p:txBody>
      </p:sp>
      <p:pic>
        <p:nvPicPr>
          <p:cNvPr id="29" name="Picture 2" descr="https://cdn3.vectorstock.com/i/1000x1000/77/52/yes-tick-icon-vector-22957752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582"/>
          <a:stretch/>
        </p:blipFill>
        <p:spPr bwMode="auto">
          <a:xfrm>
            <a:off x="7225222" y="2563711"/>
            <a:ext cx="837870" cy="621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https://cdn3.vectorstock.com/i/1000x1000/77/52/yes-tick-icon-vector-22957752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582"/>
          <a:stretch/>
        </p:blipFill>
        <p:spPr bwMode="auto">
          <a:xfrm>
            <a:off x="8250852" y="4057003"/>
            <a:ext cx="837870" cy="621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6A96E27E-E75B-9D4E-B093-B0AEC0F7F6FF}"/>
              </a:ext>
            </a:extLst>
          </p:cNvPr>
          <p:cNvSpPr/>
          <p:nvPr/>
        </p:nvSpPr>
        <p:spPr>
          <a:xfrm>
            <a:off x="685800" y="5140506"/>
            <a:ext cx="4829720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Tx/>
              <a:buNone/>
              <a:tabLst/>
              <a:defRPr/>
            </a:pPr>
            <a:r>
              <a:rPr kumimoji="0" lang="en-AU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Arial"/>
                <a:cs typeface="Arial"/>
                <a:sym typeface="Arial"/>
              </a:rPr>
              <a:t>Not </a:t>
            </a:r>
            <a:r>
              <a:rPr kumimoji="0" lang="en-AU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Arial"/>
                <a:cs typeface="Arial"/>
                <a:sym typeface="Arial"/>
              </a:rPr>
              <a:t>verbs: smiles, jumps.</a:t>
            </a:r>
            <a:endParaRPr kumimoji="0" lang="en-AU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ounded MT Bold" panose="020F0704030504030204" pitchFamily="34" charset="0"/>
              <a:ea typeface="Arial"/>
              <a:cs typeface="Arial"/>
              <a:sym typeface="Arial"/>
            </a:endParaRPr>
          </a:p>
        </p:txBody>
      </p:sp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05ECB126-5402-49D0-A7AC-AE7D948BABE0}"/>
              </a:ext>
            </a:extLst>
          </p:cNvPr>
          <p:cNvSpPr txBox="1">
            <a:spLocks/>
          </p:cNvSpPr>
          <p:nvPr/>
        </p:nvSpPr>
        <p:spPr>
          <a:xfrm>
            <a:off x="49750" y="571518"/>
            <a:ext cx="8894801" cy="452991"/>
          </a:xfrm>
          <a:prstGeom prst="rect">
            <a:avLst/>
          </a:prstGeom>
          <a:solidFill>
            <a:srgbClr val="F5D327"/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Calibri" panose="020F0502020204030204" pitchFamily="34" charset="0"/>
              <a:buChar char="»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»"/>
              <a:defRPr sz="24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»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»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»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  <a:defRPr/>
            </a:pPr>
            <a:r>
              <a:rPr lang="en-AU" sz="2800" dirty="0">
                <a:solidFill>
                  <a:prstClr val="black"/>
                </a:solidFill>
                <a:latin typeface="Century Gothic" panose="020B0502020202020204" pitchFamily="34" charset="0"/>
              </a:rPr>
              <a:t>A noun is a person, place or thing. </a:t>
            </a:r>
            <a:endParaRPr lang="en-AU" sz="2800" dirty="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4869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23" grpId="0"/>
      <p:bldP spid="24" grpId="0"/>
      <p:bldP spid="28" grpId="0"/>
      <p:bldP spid="3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843F7D7-5A93-4D1D-8E7D-8136E6F2E2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AU" dirty="0"/>
          </a:p>
          <a:p>
            <a:pPr>
              <a:buFont typeface="Wingdings" panose="05000000000000000000" pitchFamily="2" charset="2"/>
              <a:buChar char="§"/>
            </a:pPr>
            <a:endParaRPr lang="en-AU" dirty="0"/>
          </a:p>
        </p:txBody>
      </p:sp>
      <p:sp>
        <p:nvSpPr>
          <p:cNvPr id="12" name="TextBox 11"/>
          <p:cNvSpPr txBox="1"/>
          <p:nvPr/>
        </p:nvSpPr>
        <p:spPr>
          <a:xfrm>
            <a:off x="0" y="-1"/>
            <a:ext cx="3600450" cy="369332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Concept Development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181939" y="1250631"/>
            <a:ext cx="1988664" cy="1384995"/>
          </a:xfrm>
          <a:prstGeom prst="rect">
            <a:avLst/>
          </a:prstGeom>
          <a:solidFill>
            <a:srgbClr val="79FF9C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CFU: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What is </a:t>
            </a:r>
            <a:r>
              <a:rPr kumimoji="0" lang="en-A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common noun?</a:t>
            </a:r>
            <a:endParaRPr kumimoji="0" lang="en-A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Why is this an example </a:t>
            </a:r>
            <a:r>
              <a:rPr kumimoji="0" lang="en-A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person? Place? Thing?</a:t>
            </a:r>
            <a:endParaRPr kumimoji="0" lang="en-A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9" name="Picture 18" descr="Logo, icon&#10;&#10;Description automatically generated">
            <a:extLst>
              <a:ext uri="{FF2B5EF4-FFF2-40B4-BE49-F238E27FC236}">
                <a16:creationId xmlns:a16="http://schemas.microsoft.com/office/drawing/2014/main" id="{4FEBD567-C5A9-482A-B60B-3B397AB646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11429" y="111175"/>
            <a:ext cx="674078" cy="674078"/>
          </a:xfrm>
          <a:prstGeom prst="rect">
            <a:avLst/>
          </a:prstGeom>
        </p:spPr>
      </p:pic>
      <p:pic>
        <p:nvPicPr>
          <p:cNvPr id="20" name="Picture 19" descr="Icon&#10;&#10;Description automatically generated">
            <a:extLst>
              <a:ext uri="{FF2B5EF4-FFF2-40B4-BE49-F238E27FC236}">
                <a16:creationId xmlns:a16="http://schemas.microsoft.com/office/drawing/2014/main" id="{37B39385-9D01-4620-857A-B91B1C1A02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04475" y="127102"/>
            <a:ext cx="674078" cy="674078"/>
          </a:xfrm>
          <a:prstGeom prst="rect">
            <a:avLst/>
          </a:prstGeom>
        </p:spPr>
      </p:pic>
      <p:pic>
        <p:nvPicPr>
          <p:cNvPr id="21" name="Picture 20" descr="Icon&#10;&#10;Description automatically generated">
            <a:extLst>
              <a:ext uri="{FF2B5EF4-FFF2-40B4-BE49-F238E27FC236}">
                <a16:creationId xmlns:a16="http://schemas.microsoft.com/office/drawing/2014/main" id="{A2B7E20C-7DA4-44E0-B1AC-924A53ED4B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71566" y="154632"/>
            <a:ext cx="693813" cy="679158"/>
          </a:xfrm>
          <a:prstGeom prst="rect">
            <a:avLst/>
          </a:prstGeom>
        </p:spPr>
      </p:pic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05ECB126-5402-49D0-A7AC-AE7D948BABE0}"/>
              </a:ext>
            </a:extLst>
          </p:cNvPr>
          <p:cNvSpPr txBox="1">
            <a:spLocks/>
          </p:cNvSpPr>
          <p:nvPr/>
        </p:nvSpPr>
        <p:spPr>
          <a:xfrm>
            <a:off x="-15285" y="438024"/>
            <a:ext cx="8894801" cy="1050531"/>
          </a:xfrm>
          <a:prstGeom prst="rect">
            <a:avLst/>
          </a:prstGeom>
          <a:solidFill>
            <a:srgbClr val="F5D327"/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Calibri" panose="020F0502020204030204" pitchFamily="34" charset="0"/>
              <a:buChar char="»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»"/>
              <a:defRPr sz="24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»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»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»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  <a:defRPr/>
            </a:pPr>
            <a:r>
              <a:rPr lang="en-AU" dirty="0">
                <a:solidFill>
                  <a:prstClr val="black"/>
                </a:solidFill>
                <a:latin typeface="Century Gothic" panose="020B0502020202020204" pitchFamily="34" charset="0"/>
              </a:rPr>
              <a:t>A </a:t>
            </a:r>
            <a:r>
              <a:rPr lang="en-AU" b="1" dirty="0" smtClean="0">
                <a:solidFill>
                  <a:prstClr val="black"/>
                </a:solidFill>
                <a:latin typeface="Century Gothic" panose="020B0502020202020204" pitchFamily="34" charset="0"/>
              </a:rPr>
              <a:t>common noun </a:t>
            </a:r>
            <a:r>
              <a:rPr lang="en-AU" dirty="0" smtClean="0">
                <a:solidFill>
                  <a:prstClr val="black"/>
                </a:solidFill>
                <a:latin typeface="Century Gothic" panose="020B0502020202020204" pitchFamily="34" charset="0"/>
              </a:rPr>
              <a:t>names a generic </a:t>
            </a:r>
            <a:r>
              <a:rPr lang="en-AU" dirty="0">
                <a:solidFill>
                  <a:prstClr val="black"/>
                </a:solidFill>
                <a:latin typeface="Century Gothic" panose="020B0502020202020204" pitchFamily="34" charset="0"/>
              </a:rPr>
              <a:t>person, place or thing. </a:t>
            </a:r>
            <a:r>
              <a:rPr lang="en-AU" dirty="0" smtClean="0">
                <a:solidFill>
                  <a:prstClr val="black"/>
                </a:solidFill>
                <a:latin typeface="Century Gothic" panose="020B0502020202020204" pitchFamily="34" charset="0"/>
              </a:rPr>
              <a:t>That means, it could be any person, place or thing.</a:t>
            </a:r>
          </a:p>
          <a:p>
            <a:pPr marL="0" indent="0">
              <a:buNone/>
              <a:defRPr/>
            </a:pPr>
            <a:r>
              <a:rPr lang="en-AU" dirty="0">
                <a:solidFill>
                  <a:prstClr val="black"/>
                </a:solidFill>
                <a:latin typeface="Century Gothic" panose="020B0502020202020204" pitchFamily="34" charset="0"/>
              </a:rPr>
              <a:t>A </a:t>
            </a:r>
            <a:r>
              <a:rPr lang="en-AU" dirty="0" smtClean="0">
                <a:solidFill>
                  <a:prstClr val="black"/>
                </a:solidFill>
                <a:latin typeface="Century Gothic" panose="020B0502020202020204" pitchFamily="34" charset="0"/>
              </a:rPr>
              <a:t>common </a:t>
            </a:r>
            <a:r>
              <a:rPr lang="en-AU" dirty="0">
                <a:solidFill>
                  <a:prstClr val="black"/>
                </a:solidFill>
                <a:latin typeface="Century Gothic" panose="020B0502020202020204" pitchFamily="34" charset="0"/>
              </a:rPr>
              <a:t>noun </a:t>
            </a:r>
            <a:r>
              <a:rPr lang="en-AU" dirty="0" smtClean="0">
                <a:solidFill>
                  <a:prstClr val="black"/>
                </a:solidFill>
                <a:latin typeface="Century Gothic" panose="020B0502020202020204" pitchFamily="34" charset="0"/>
              </a:rPr>
              <a:t>does not need </a:t>
            </a:r>
            <a:r>
              <a:rPr lang="en-AU" dirty="0">
                <a:solidFill>
                  <a:prstClr val="black"/>
                </a:solidFill>
                <a:latin typeface="Century Gothic" panose="020B0502020202020204" pitchFamily="34" charset="0"/>
              </a:rPr>
              <a:t>a capital letter. </a:t>
            </a:r>
          </a:p>
          <a:p>
            <a:pPr marL="0" lvl="0" indent="0">
              <a:buNone/>
              <a:defRPr/>
            </a:pPr>
            <a:endParaRPr lang="en-AU" sz="2400" dirty="0" smtClean="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pPr marL="0" lvl="0" indent="0">
              <a:buNone/>
              <a:defRPr/>
            </a:pPr>
            <a:endParaRPr lang="en-AU" sz="2800" dirty="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575946" y="4991932"/>
            <a:ext cx="26003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800" dirty="0" smtClean="0">
                <a:latin typeface="Century Gothic" panose="020B0502020202020204" pitchFamily="34" charset="0"/>
              </a:rPr>
              <a:t>teddy</a:t>
            </a:r>
            <a:endParaRPr lang="en-AU" sz="4800" dirty="0">
              <a:latin typeface="Century Gothic" panose="020B0502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477334" y="5134807"/>
            <a:ext cx="26003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800" dirty="0" smtClean="0">
                <a:latin typeface="Century Gothic" panose="020B0502020202020204" pitchFamily="34" charset="0"/>
              </a:rPr>
              <a:t>tree</a:t>
            </a:r>
            <a:endParaRPr lang="en-AU" sz="4800" dirty="0">
              <a:latin typeface="Century Gothic" panose="020B050202020202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972174" y="1943128"/>
            <a:ext cx="26003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800" dirty="0" smtClean="0">
                <a:latin typeface="Century Gothic" panose="020B0502020202020204" pitchFamily="34" charset="0"/>
              </a:rPr>
              <a:t>teacher</a:t>
            </a:r>
            <a:endParaRPr lang="en-AU" sz="4800" dirty="0">
              <a:latin typeface="Century Gothic" panose="020B050202020202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400673" y="3057885"/>
            <a:ext cx="26003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800" dirty="0" smtClean="0">
                <a:latin typeface="Century Gothic" panose="020B0502020202020204" pitchFamily="34" charset="0"/>
              </a:rPr>
              <a:t>student</a:t>
            </a:r>
            <a:endParaRPr lang="en-AU" sz="4800" dirty="0">
              <a:latin typeface="Century Gothic" panose="020B050202020202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401262" y="2908135"/>
            <a:ext cx="26003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800" dirty="0" smtClean="0">
                <a:latin typeface="Century Gothic" panose="020B0502020202020204" pitchFamily="34" charset="0"/>
              </a:rPr>
              <a:t>house</a:t>
            </a:r>
            <a:endParaRPr lang="en-AU" sz="4800" dirty="0">
              <a:latin typeface="Century Gothic" panose="020B050202020202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90524" y="4058758"/>
            <a:ext cx="26003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800" dirty="0" smtClean="0">
                <a:latin typeface="Century Gothic" panose="020B0502020202020204" pitchFamily="34" charset="0"/>
              </a:rPr>
              <a:t>flower</a:t>
            </a:r>
            <a:endParaRPr lang="en-AU" sz="4800" dirty="0">
              <a:latin typeface="Century Gothic" panose="020B050202020202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877009" y="1505393"/>
            <a:ext cx="26003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800" dirty="0" smtClean="0">
                <a:latin typeface="Century Gothic" panose="020B0502020202020204" pitchFamily="34" charset="0"/>
              </a:rPr>
              <a:t>doctor</a:t>
            </a:r>
            <a:endParaRPr lang="en-AU" sz="4800" dirty="0">
              <a:latin typeface="Century Gothic" panose="020B050202020202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00062" y="5822929"/>
            <a:ext cx="26003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800" dirty="0" smtClean="0">
                <a:latin typeface="Century Gothic" panose="020B0502020202020204" pitchFamily="34" charset="0"/>
              </a:rPr>
              <a:t>beach</a:t>
            </a:r>
            <a:endParaRPr lang="en-AU" sz="4800" dirty="0">
              <a:latin typeface="Century Gothic" panose="020B0502020202020204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077659" y="5902786"/>
            <a:ext cx="26003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800" dirty="0" smtClean="0">
                <a:latin typeface="Century Gothic" panose="020B0502020202020204" pitchFamily="34" charset="0"/>
              </a:rPr>
              <a:t>school</a:t>
            </a:r>
            <a:endParaRPr lang="en-AU" sz="4800" dirty="0">
              <a:latin typeface="Century Gothic" panose="020B0502020202020204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230482" y="4576433"/>
            <a:ext cx="26003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800" dirty="0" smtClean="0">
                <a:latin typeface="Century Gothic" panose="020B0502020202020204" pitchFamily="34" charset="0"/>
              </a:rPr>
              <a:t>car</a:t>
            </a:r>
            <a:endParaRPr lang="en-AU" sz="48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8164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5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843F7D7-5A93-4D1D-8E7D-8136E6F2E2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AU" dirty="0"/>
          </a:p>
          <a:p>
            <a:pPr>
              <a:buFont typeface="Wingdings" panose="05000000000000000000" pitchFamily="2" charset="2"/>
              <a:buChar char="§"/>
            </a:pPr>
            <a:endParaRPr lang="en-AU" dirty="0"/>
          </a:p>
        </p:txBody>
      </p:sp>
      <p:sp>
        <p:nvSpPr>
          <p:cNvPr id="12" name="TextBox 11"/>
          <p:cNvSpPr txBox="1"/>
          <p:nvPr/>
        </p:nvSpPr>
        <p:spPr>
          <a:xfrm>
            <a:off x="0" y="-1"/>
            <a:ext cx="3600450" cy="369332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Concept Development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181939" y="1250631"/>
            <a:ext cx="1988664" cy="1384995"/>
          </a:xfrm>
          <a:prstGeom prst="rect">
            <a:avLst/>
          </a:prstGeom>
          <a:solidFill>
            <a:srgbClr val="79FF9C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CFU: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What is </a:t>
            </a:r>
            <a:r>
              <a:rPr kumimoji="0" lang="en-A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proper noun?</a:t>
            </a:r>
            <a:endParaRPr kumimoji="0" lang="en-A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Why is this an example </a:t>
            </a:r>
            <a:r>
              <a:rPr kumimoji="0" lang="en-A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person? Place? Thing?</a:t>
            </a:r>
            <a:endParaRPr kumimoji="0" lang="en-A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9" name="Picture 18" descr="Logo, icon&#10;&#10;Description automatically generated">
            <a:extLst>
              <a:ext uri="{FF2B5EF4-FFF2-40B4-BE49-F238E27FC236}">
                <a16:creationId xmlns:a16="http://schemas.microsoft.com/office/drawing/2014/main" id="{4FEBD567-C5A9-482A-B60B-3B397AB646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11429" y="111175"/>
            <a:ext cx="674078" cy="674078"/>
          </a:xfrm>
          <a:prstGeom prst="rect">
            <a:avLst/>
          </a:prstGeom>
        </p:spPr>
      </p:pic>
      <p:pic>
        <p:nvPicPr>
          <p:cNvPr id="20" name="Picture 19" descr="Icon&#10;&#10;Description automatically generated">
            <a:extLst>
              <a:ext uri="{FF2B5EF4-FFF2-40B4-BE49-F238E27FC236}">
                <a16:creationId xmlns:a16="http://schemas.microsoft.com/office/drawing/2014/main" id="{37B39385-9D01-4620-857A-B91B1C1A02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04475" y="127102"/>
            <a:ext cx="674078" cy="674078"/>
          </a:xfrm>
          <a:prstGeom prst="rect">
            <a:avLst/>
          </a:prstGeom>
        </p:spPr>
      </p:pic>
      <p:pic>
        <p:nvPicPr>
          <p:cNvPr id="21" name="Picture 20" descr="Icon&#10;&#10;Description automatically generated">
            <a:extLst>
              <a:ext uri="{FF2B5EF4-FFF2-40B4-BE49-F238E27FC236}">
                <a16:creationId xmlns:a16="http://schemas.microsoft.com/office/drawing/2014/main" id="{A2B7E20C-7DA4-44E0-B1AC-924A53ED4B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71566" y="154632"/>
            <a:ext cx="693813" cy="679158"/>
          </a:xfrm>
          <a:prstGeom prst="rect">
            <a:avLst/>
          </a:prstGeom>
        </p:spPr>
      </p:pic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05ECB126-5402-49D0-A7AC-AE7D948BABE0}"/>
              </a:ext>
            </a:extLst>
          </p:cNvPr>
          <p:cNvSpPr txBox="1">
            <a:spLocks/>
          </p:cNvSpPr>
          <p:nvPr/>
        </p:nvSpPr>
        <p:spPr>
          <a:xfrm>
            <a:off x="4869" y="474357"/>
            <a:ext cx="8894801" cy="1075887"/>
          </a:xfrm>
          <a:prstGeom prst="rect">
            <a:avLst/>
          </a:prstGeom>
          <a:solidFill>
            <a:srgbClr val="F5D327"/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Calibri" panose="020F0502020204030204" pitchFamily="34" charset="0"/>
              <a:buChar char="»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»"/>
              <a:defRPr sz="24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»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»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»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  <a:defRPr/>
            </a:pPr>
            <a:r>
              <a:rPr lang="en-AU" dirty="0" smtClean="0">
                <a:solidFill>
                  <a:prstClr val="black"/>
                </a:solidFill>
                <a:latin typeface="Century Gothic" panose="020B0502020202020204" pitchFamily="34" charset="0"/>
              </a:rPr>
              <a:t>A </a:t>
            </a:r>
            <a:r>
              <a:rPr lang="en-AU" b="1" dirty="0" smtClean="0">
                <a:solidFill>
                  <a:prstClr val="black"/>
                </a:solidFill>
                <a:latin typeface="Century Gothic" panose="020B0502020202020204" pitchFamily="34" charset="0"/>
              </a:rPr>
              <a:t>proper noun </a:t>
            </a:r>
            <a:r>
              <a:rPr lang="en-AU" dirty="0" smtClean="0">
                <a:solidFill>
                  <a:prstClr val="black"/>
                </a:solidFill>
                <a:latin typeface="Century Gothic" panose="020B0502020202020204" pitchFamily="34" charset="0"/>
              </a:rPr>
              <a:t>names a specific person, place or thing. That means, it is naming a particular person, place, or thing. </a:t>
            </a:r>
          </a:p>
          <a:p>
            <a:pPr marL="0" lvl="0" indent="0">
              <a:buNone/>
              <a:defRPr/>
            </a:pPr>
            <a:r>
              <a:rPr lang="en-AU" dirty="0" smtClean="0">
                <a:solidFill>
                  <a:prstClr val="black"/>
                </a:solidFill>
                <a:latin typeface="Century Gothic" panose="020B0502020202020204" pitchFamily="34" charset="0"/>
              </a:rPr>
              <a:t>A proper noun needs a capital letter. </a:t>
            </a:r>
          </a:p>
          <a:p>
            <a:pPr marL="0" lvl="0" indent="0">
              <a:buNone/>
              <a:defRPr/>
            </a:pPr>
            <a:endParaRPr lang="en-AU" sz="2800" dirty="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00758" y="2095357"/>
            <a:ext cx="38283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800" dirty="0" smtClean="0">
                <a:latin typeface="Century Gothic" panose="020B0502020202020204" pitchFamily="34" charset="0"/>
              </a:rPr>
              <a:t>Mrs Smith</a:t>
            </a:r>
            <a:endParaRPr lang="en-AU" sz="4800" dirty="0">
              <a:latin typeface="Century Gothic" panose="020B0502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15034" y="5557753"/>
            <a:ext cx="38283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800" dirty="0" smtClean="0">
                <a:latin typeface="Century Gothic" panose="020B0502020202020204" pitchFamily="34" charset="0"/>
              </a:rPr>
              <a:t>Serpentine </a:t>
            </a:r>
            <a:endParaRPr lang="en-AU" sz="4800" dirty="0">
              <a:latin typeface="Century Gothic" panose="020B0502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558102" y="2192518"/>
            <a:ext cx="48533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800" dirty="0" smtClean="0">
                <a:latin typeface="Century Gothic" panose="020B0502020202020204" pitchFamily="34" charset="0"/>
              </a:rPr>
              <a:t>Toyota</a:t>
            </a:r>
            <a:endParaRPr lang="en-AU" sz="4800" dirty="0">
              <a:latin typeface="Century Gothic" panose="020B0502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047541" y="5294654"/>
            <a:ext cx="48533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800" dirty="0" smtClean="0">
                <a:latin typeface="Century Gothic" panose="020B0502020202020204" pitchFamily="34" charset="0"/>
              </a:rPr>
              <a:t>The Royal Show</a:t>
            </a:r>
            <a:endParaRPr lang="en-AU" sz="4800" dirty="0">
              <a:latin typeface="Century Gothic" panose="020B0502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194214" y="3147958"/>
            <a:ext cx="48533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800" dirty="0" smtClean="0">
                <a:latin typeface="Century Gothic" panose="020B0502020202020204" pitchFamily="34" charset="0"/>
              </a:rPr>
              <a:t>Australia</a:t>
            </a:r>
            <a:endParaRPr lang="en-AU" sz="4800" dirty="0">
              <a:latin typeface="Century Gothic" panose="020B0502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851889" y="3603939"/>
            <a:ext cx="48533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800" dirty="0" smtClean="0">
                <a:latin typeface="Century Gothic" panose="020B0502020202020204" pitchFamily="34" charset="0"/>
              </a:rPr>
              <a:t>Lucy</a:t>
            </a:r>
            <a:endParaRPr lang="en-AU" sz="4800" dirty="0">
              <a:latin typeface="Century Gothic" panose="020B0502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314929" y="4463657"/>
            <a:ext cx="61729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800" dirty="0" smtClean="0">
                <a:latin typeface="Century Gothic" panose="020B0502020202020204" pitchFamily="34" charset="0"/>
              </a:rPr>
              <a:t>Cottesloe Beach</a:t>
            </a:r>
            <a:endParaRPr lang="en-AU" sz="48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2087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3" grpId="0"/>
      <p:bldP spid="14" grpId="0"/>
      <p:bldP spid="15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843F7D7-5A93-4D1D-8E7D-8136E6F2E2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AU" dirty="0"/>
          </a:p>
        </p:txBody>
      </p:sp>
      <p:sp>
        <p:nvSpPr>
          <p:cNvPr id="12" name="TextBox 11"/>
          <p:cNvSpPr txBox="1"/>
          <p:nvPr/>
        </p:nvSpPr>
        <p:spPr>
          <a:xfrm>
            <a:off x="0" y="-1"/>
            <a:ext cx="3600450" cy="369332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Concept Development</a:t>
            </a:r>
          </a:p>
        </p:txBody>
      </p:sp>
      <p:pic>
        <p:nvPicPr>
          <p:cNvPr id="19" name="Picture 18" descr="Logo, icon&#10;&#10;Description automatically generated">
            <a:extLst>
              <a:ext uri="{FF2B5EF4-FFF2-40B4-BE49-F238E27FC236}">
                <a16:creationId xmlns:a16="http://schemas.microsoft.com/office/drawing/2014/main" id="{4FEBD567-C5A9-482A-B60B-3B397AB646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11429" y="111175"/>
            <a:ext cx="674078" cy="674078"/>
          </a:xfrm>
          <a:prstGeom prst="rect">
            <a:avLst/>
          </a:prstGeom>
        </p:spPr>
      </p:pic>
      <p:pic>
        <p:nvPicPr>
          <p:cNvPr id="20" name="Picture 19" descr="Icon&#10;&#10;Description automatically generated">
            <a:extLst>
              <a:ext uri="{FF2B5EF4-FFF2-40B4-BE49-F238E27FC236}">
                <a16:creationId xmlns:a16="http://schemas.microsoft.com/office/drawing/2014/main" id="{37B39385-9D01-4620-857A-B91B1C1A02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04475" y="127102"/>
            <a:ext cx="674078" cy="674078"/>
          </a:xfrm>
          <a:prstGeom prst="rect">
            <a:avLst/>
          </a:prstGeom>
        </p:spPr>
      </p:pic>
      <p:pic>
        <p:nvPicPr>
          <p:cNvPr id="21" name="Picture 20" descr="Icon&#10;&#10;Description automatically generated">
            <a:extLst>
              <a:ext uri="{FF2B5EF4-FFF2-40B4-BE49-F238E27FC236}">
                <a16:creationId xmlns:a16="http://schemas.microsoft.com/office/drawing/2014/main" id="{A2B7E20C-7DA4-44E0-B1AC-924A53ED4B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71566" y="154632"/>
            <a:ext cx="693813" cy="67915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96805" y="2367124"/>
            <a:ext cx="6096000" cy="403187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600"/>
              </a:spcAft>
              <a:defRPr/>
            </a:pPr>
            <a:r>
              <a:rPr lang="en-AU" sz="2400" u="sng" dirty="0">
                <a:latin typeface="Segoe UI Symbol"/>
                <a:ea typeface="Segoe UI Symbol"/>
              </a:rPr>
              <a:t>Names of:</a:t>
            </a:r>
          </a:p>
          <a:p>
            <a:pPr marL="342900" indent="-342900">
              <a:spcAft>
                <a:spcPts val="600"/>
              </a:spcAft>
              <a:buFont typeface="Wingdings"/>
              <a:buChar char="ü"/>
              <a:defRPr/>
            </a:pPr>
            <a:r>
              <a:rPr lang="en-AU" sz="2400" dirty="0">
                <a:latin typeface="Segoe UI Symbol"/>
                <a:ea typeface="Segoe UI Symbol"/>
              </a:rPr>
              <a:t>People</a:t>
            </a:r>
          </a:p>
          <a:p>
            <a:pPr marL="342900" indent="-342900">
              <a:spcAft>
                <a:spcPts val="600"/>
              </a:spcAft>
              <a:buFont typeface="Wingdings"/>
              <a:buChar char="ü"/>
              <a:defRPr/>
            </a:pPr>
            <a:r>
              <a:rPr lang="en-AU" sz="2400" dirty="0">
                <a:latin typeface="Segoe UI Symbol"/>
                <a:ea typeface="Segoe UI Symbol"/>
              </a:rPr>
              <a:t>Places</a:t>
            </a:r>
          </a:p>
          <a:p>
            <a:pPr marL="342900" indent="-342900">
              <a:spcAft>
                <a:spcPts val="600"/>
              </a:spcAft>
              <a:buFont typeface="Wingdings"/>
              <a:buChar char="ü"/>
              <a:defRPr/>
            </a:pPr>
            <a:r>
              <a:rPr lang="en-AU" sz="2400" dirty="0">
                <a:latin typeface="Segoe UI Symbol"/>
                <a:ea typeface="Segoe UI Symbol"/>
              </a:rPr>
              <a:t>Things</a:t>
            </a:r>
          </a:p>
          <a:p>
            <a:pPr marL="342900" indent="-342900">
              <a:spcAft>
                <a:spcPts val="600"/>
              </a:spcAft>
              <a:buFont typeface="Wingdings"/>
              <a:buChar char="ü"/>
              <a:defRPr/>
            </a:pPr>
            <a:r>
              <a:rPr lang="en-AU" sz="2400" dirty="0">
                <a:latin typeface="Segoe UI Symbol"/>
                <a:ea typeface="Segoe UI Symbol"/>
              </a:rPr>
              <a:t>Brands</a:t>
            </a:r>
          </a:p>
          <a:p>
            <a:pPr marL="342900" indent="-342900">
              <a:spcAft>
                <a:spcPts val="600"/>
              </a:spcAft>
              <a:buFont typeface="Wingdings"/>
              <a:buChar char="ü"/>
              <a:defRPr/>
            </a:pPr>
            <a:r>
              <a:rPr lang="en-AU" sz="2400" dirty="0">
                <a:latin typeface="Segoe UI Symbol"/>
                <a:ea typeface="Segoe UI Symbol"/>
              </a:rPr>
              <a:t>Days of the week</a:t>
            </a:r>
          </a:p>
          <a:p>
            <a:pPr marL="342900" indent="-342900">
              <a:spcAft>
                <a:spcPts val="600"/>
              </a:spcAft>
              <a:buFont typeface="Wingdings"/>
              <a:buChar char="ü"/>
              <a:defRPr/>
            </a:pPr>
            <a:r>
              <a:rPr lang="en-AU" sz="2400" dirty="0">
                <a:latin typeface="Segoe UI Symbol"/>
                <a:ea typeface="Segoe UI Symbol"/>
              </a:rPr>
              <a:t>Months of the year</a:t>
            </a:r>
          </a:p>
          <a:p>
            <a:pPr marL="342900" indent="-342900">
              <a:spcAft>
                <a:spcPts val="600"/>
              </a:spcAft>
              <a:buFont typeface="Wingdings"/>
              <a:buChar char="ü"/>
              <a:defRPr/>
            </a:pPr>
            <a:r>
              <a:rPr lang="en-AU" sz="2400" dirty="0">
                <a:latin typeface="Segoe UI Symbol"/>
                <a:ea typeface="Segoe UI Symbol"/>
              </a:rPr>
              <a:t>Celebrations</a:t>
            </a:r>
          </a:p>
          <a:p>
            <a:pPr marL="342900" indent="-342900">
              <a:spcAft>
                <a:spcPts val="600"/>
              </a:spcAft>
              <a:buFont typeface="Wingdings"/>
              <a:buChar char="ü"/>
              <a:defRPr/>
            </a:pPr>
            <a:r>
              <a:rPr lang="en-AU" sz="2400" dirty="0">
                <a:latin typeface="Segoe UI Symbol"/>
                <a:ea typeface="Segoe UI Symbol"/>
              </a:rPr>
              <a:t>Planets</a:t>
            </a:r>
            <a:endParaRPr lang="en-AU" sz="2400" dirty="0">
              <a:latin typeface="Segoe UI Symbol"/>
              <a:ea typeface="Segoe UI Symbol"/>
            </a:endParaRPr>
          </a:p>
        </p:txBody>
      </p:sp>
      <p:pic>
        <p:nvPicPr>
          <p:cNvPr id="17" name="Picture 2" descr="Calendar&#10;&#10;Description automatically generated">
            <a:extLst>
              <a:ext uri="{FF2B5EF4-FFF2-40B4-BE49-F238E27FC236}">
                <a16:creationId xmlns:a16="http://schemas.microsoft.com/office/drawing/2014/main" id="{AF8ED270-9EB9-47B9-B5FD-18F05FB016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56632" y="2665547"/>
            <a:ext cx="2222500" cy="1726045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8" name="Picture 3">
            <a:extLst>
              <a:ext uri="{FF2B5EF4-FFF2-40B4-BE49-F238E27FC236}">
                <a16:creationId xmlns:a16="http://schemas.microsoft.com/office/drawing/2014/main" id="{7B2C579B-7895-4281-B10A-AE3DE11D72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45534" y="3227261"/>
            <a:ext cx="2311400" cy="1300378"/>
          </a:xfrm>
          <a:prstGeom prst="rect">
            <a:avLst/>
          </a:prstGeom>
        </p:spPr>
      </p:pic>
      <p:pic>
        <p:nvPicPr>
          <p:cNvPr id="23" name="Picture 4">
            <a:extLst>
              <a:ext uri="{FF2B5EF4-FFF2-40B4-BE49-F238E27FC236}">
                <a16:creationId xmlns:a16="http://schemas.microsoft.com/office/drawing/2014/main" id="{24D70677-BBB1-4755-85C4-22B82D4AB3D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99834" y="4527639"/>
            <a:ext cx="2143125" cy="2143125"/>
          </a:xfrm>
          <a:prstGeom prst="rect">
            <a:avLst/>
          </a:prstGeom>
        </p:spPr>
      </p:pic>
      <p:pic>
        <p:nvPicPr>
          <p:cNvPr id="24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E3D18DFB-691D-4A2D-B17E-A271761777D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62450" y="2278016"/>
            <a:ext cx="2514600" cy="1440543"/>
          </a:xfrm>
          <a:prstGeom prst="rect">
            <a:avLst/>
          </a:prstGeom>
        </p:spPr>
      </p:pic>
      <p:pic>
        <p:nvPicPr>
          <p:cNvPr id="25" name="Picture 9" descr="Diagram, schematic&#10;&#10;Description automatically generated">
            <a:extLst>
              <a:ext uri="{FF2B5EF4-FFF2-40B4-BE49-F238E27FC236}">
                <a16:creationId xmlns:a16="http://schemas.microsoft.com/office/drawing/2014/main" id="{40983295-53F3-4929-8AD6-86D5DB4CF27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19550" y="4778618"/>
            <a:ext cx="3200400" cy="1714500"/>
          </a:xfrm>
          <a:prstGeom prst="rect">
            <a:avLst/>
          </a:prstGeom>
        </p:spPr>
      </p:pic>
      <p:sp>
        <p:nvSpPr>
          <p:cNvPr id="26" name="Content Placeholder 3">
            <a:extLst>
              <a:ext uri="{FF2B5EF4-FFF2-40B4-BE49-F238E27FC236}">
                <a16:creationId xmlns:a16="http://schemas.microsoft.com/office/drawing/2014/main" id="{05ECB126-5402-49D0-A7AC-AE7D948BABE0}"/>
              </a:ext>
            </a:extLst>
          </p:cNvPr>
          <p:cNvSpPr txBox="1">
            <a:spLocks/>
          </p:cNvSpPr>
          <p:nvPr/>
        </p:nvSpPr>
        <p:spPr>
          <a:xfrm>
            <a:off x="4869" y="474357"/>
            <a:ext cx="8894801" cy="1075887"/>
          </a:xfrm>
          <a:prstGeom prst="rect">
            <a:avLst/>
          </a:prstGeom>
          <a:solidFill>
            <a:srgbClr val="F5D327"/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Calibri" panose="020F0502020204030204" pitchFamily="34" charset="0"/>
              <a:buChar char="»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»"/>
              <a:defRPr sz="24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»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»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»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  <a:defRPr/>
            </a:pPr>
            <a:r>
              <a:rPr lang="en-AU" dirty="0" smtClean="0">
                <a:solidFill>
                  <a:prstClr val="black"/>
                </a:solidFill>
                <a:latin typeface="Century Gothic" panose="020B0502020202020204" pitchFamily="34" charset="0"/>
              </a:rPr>
              <a:t>A </a:t>
            </a:r>
            <a:r>
              <a:rPr lang="en-AU" b="1" dirty="0" smtClean="0">
                <a:solidFill>
                  <a:prstClr val="black"/>
                </a:solidFill>
                <a:latin typeface="Century Gothic" panose="020B0502020202020204" pitchFamily="34" charset="0"/>
              </a:rPr>
              <a:t>proper noun </a:t>
            </a:r>
            <a:r>
              <a:rPr lang="en-AU" dirty="0" smtClean="0">
                <a:solidFill>
                  <a:prstClr val="black"/>
                </a:solidFill>
                <a:latin typeface="Century Gothic" panose="020B0502020202020204" pitchFamily="34" charset="0"/>
              </a:rPr>
              <a:t>names a specific person, place or thing. That means, it is naming a particular person, place, or thing. </a:t>
            </a:r>
          </a:p>
          <a:p>
            <a:pPr marL="0" lvl="0" indent="0">
              <a:buNone/>
              <a:defRPr/>
            </a:pPr>
            <a:r>
              <a:rPr lang="en-AU" dirty="0" smtClean="0">
                <a:solidFill>
                  <a:prstClr val="black"/>
                </a:solidFill>
                <a:latin typeface="Century Gothic" panose="020B0502020202020204" pitchFamily="34" charset="0"/>
              </a:rPr>
              <a:t>A proper noun needs a capital letter. </a:t>
            </a:r>
          </a:p>
          <a:p>
            <a:pPr marL="0" lvl="0" indent="0">
              <a:buNone/>
              <a:defRPr/>
            </a:pPr>
            <a:endParaRPr lang="en-AU" sz="2800" dirty="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0161785" y="1077250"/>
            <a:ext cx="1988664" cy="1169551"/>
          </a:xfrm>
          <a:prstGeom prst="rect">
            <a:avLst/>
          </a:prstGeom>
          <a:solidFill>
            <a:srgbClr val="79FF9C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CFU: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Tell your partner a</a:t>
            </a:r>
            <a:r>
              <a:rPr kumimoji="0" lang="en-AU" sz="1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proper noun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AU" sz="1400" baseline="0" dirty="0" smtClean="0">
                <a:solidFill>
                  <a:prstClr val="black"/>
                </a:solidFill>
                <a:latin typeface="Century Gothic" panose="020B0502020202020204" pitchFamily="34" charset="0"/>
              </a:rPr>
              <a:t>Why</a:t>
            </a:r>
            <a:r>
              <a:rPr lang="en-AU" sz="1400" dirty="0" smtClean="0">
                <a:solidFill>
                  <a:prstClr val="black"/>
                </a:solidFill>
                <a:latin typeface="Century Gothic" panose="020B0502020202020204" pitchFamily="34" charset="0"/>
              </a:rPr>
              <a:t> is it a proper noun?</a:t>
            </a:r>
            <a:endParaRPr kumimoji="0" lang="en-A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6287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0" y="-1"/>
            <a:ext cx="3600450" cy="369332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Hinge Point Question</a:t>
            </a:r>
            <a:endParaRPr kumimoji="0" lang="en-AU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181939" y="1250631"/>
            <a:ext cx="1988664" cy="954107"/>
          </a:xfrm>
          <a:prstGeom prst="rect">
            <a:avLst/>
          </a:prstGeom>
          <a:solidFill>
            <a:srgbClr val="79FF9C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CFU: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Why is this an example of a proper noun?</a:t>
            </a:r>
            <a:endParaRPr kumimoji="0" lang="en-A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9" name="Picture 18" descr="Logo, icon&#10;&#10;Description automatically generated">
            <a:extLst>
              <a:ext uri="{FF2B5EF4-FFF2-40B4-BE49-F238E27FC236}">
                <a16:creationId xmlns:a16="http://schemas.microsoft.com/office/drawing/2014/main" id="{4FEBD567-C5A9-482A-B60B-3B397AB646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11429" y="111175"/>
            <a:ext cx="674078" cy="67407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9811" y="481190"/>
            <a:ext cx="83914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dirty="0" smtClean="0">
                <a:latin typeface="Century Gothic" panose="020B0502020202020204" pitchFamily="34" charset="0"/>
              </a:rPr>
              <a:t>Which are examples of proper nouns?</a:t>
            </a:r>
          </a:p>
          <a:p>
            <a:r>
              <a:rPr lang="en-AU" sz="2000" dirty="0" smtClean="0">
                <a:latin typeface="Century Gothic" panose="020B0502020202020204" pitchFamily="34" charset="0"/>
              </a:rPr>
              <a:t>(None have capitals as this gives the game away!) </a:t>
            </a:r>
            <a:endParaRPr lang="en-AU" sz="2000" dirty="0">
              <a:latin typeface="Century Gothic" panose="020B0502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27475" y="2025908"/>
            <a:ext cx="7877175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600" dirty="0" smtClean="0">
                <a:latin typeface="Century Gothic" panose="020B0502020202020204" pitchFamily="34" charset="0"/>
              </a:rPr>
              <a:t>spider</a:t>
            </a:r>
          </a:p>
          <a:p>
            <a:endParaRPr lang="en-AU" sz="3600" dirty="0" smtClean="0">
              <a:latin typeface="Century Gothic" panose="020B0502020202020204" pitchFamily="34" charset="0"/>
            </a:endParaRPr>
          </a:p>
          <a:p>
            <a:r>
              <a:rPr lang="en-AU" sz="3600" dirty="0" err="1">
                <a:latin typeface="Century Gothic" panose="020B0502020202020204" pitchFamily="34" charset="0"/>
              </a:rPr>
              <a:t>m</a:t>
            </a:r>
            <a:r>
              <a:rPr lang="en-AU" sz="3600" dirty="0" err="1" smtClean="0">
                <a:latin typeface="Century Gothic" panose="020B0502020202020204" pitchFamily="34" charset="0"/>
              </a:rPr>
              <a:t>ary</a:t>
            </a:r>
            <a:endParaRPr lang="en-AU" sz="3600" dirty="0" smtClean="0">
              <a:latin typeface="Century Gothic" panose="020B0502020202020204" pitchFamily="34" charset="0"/>
            </a:endParaRPr>
          </a:p>
          <a:p>
            <a:endParaRPr lang="en-AU" sz="3600" dirty="0" smtClean="0">
              <a:latin typeface="Century Gothic" panose="020B0502020202020204" pitchFamily="34" charset="0"/>
            </a:endParaRPr>
          </a:p>
          <a:p>
            <a:r>
              <a:rPr lang="en-AU" sz="3600" dirty="0" err="1">
                <a:latin typeface="Century Gothic" panose="020B0502020202020204" pitchFamily="34" charset="0"/>
              </a:rPr>
              <a:t>s</a:t>
            </a:r>
            <a:r>
              <a:rPr lang="en-AU" sz="3600" dirty="0" err="1" smtClean="0">
                <a:latin typeface="Century Gothic" panose="020B0502020202020204" pitchFamily="34" charset="0"/>
              </a:rPr>
              <a:t>utherland</a:t>
            </a:r>
            <a:r>
              <a:rPr lang="en-AU" sz="3600" dirty="0" smtClean="0">
                <a:latin typeface="Century Gothic" panose="020B0502020202020204" pitchFamily="34" charset="0"/>
              </a:rPr>
              <a:t> street</a:t>
            </a:r>
          </a:p>
          <a:p>
            <a:endParaRPr lang="en-AU" sz="3600" dirty="0" smtClean="0">
              <a:latin typeface="Century Gothic" panose="020B0502020202020204" pitchFamily="34" charset="0"/>
            </a:endParaRPr>
          </a:p>
          <a:p>
            <a:r>
              <a:rPr lang="en-AU" sz="3600" dirty="0" smtClean="0">
                <a:latin typeface="Century Gothic" panose="020B0502020202020204" pitchFamily="34" charset="0"/>
              </a:rPr>
              <a:t>road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sz="2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sz="2800" dirty="0"/>
          </a:p>
        </p:txBody>
      </p:sp>
      <p:pic>
        <p:nvPicPr>
          <p:cNvPr id="18" name="Picture 17" descr="Logo, icon&#10;&#10;Description automatically generated">
            <a:extLst>
              <a:ext uri="{FF2B5EF4-FFF2-40B4-BE49-F238E27FC236}">
                <a16:creationId xmlns:a16="http://schemas.microsoft.com/office/drawing/2014/main" id="{65EADFB6-40C5-DA4D-BC50-74CB823218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722" y="2008072"/>
            <a:ext cx="674078" cy="674078"/>
          </a:xfrm>
          <a:prstGeom prst="rect">
            <a:avLst/>
          </a:prstGeom>
        </p:spPr>
      </p:pic>
      <p:pic>
        <p:nvPicPr>
          <p:cNvPr id="23" name="Picture 22" descr="Icon&#10;&#10;Description automatically generated">
            <a:extLst>
              <a:ext uri="{FF2B5EF4-FFF2-40B4-BE49-F238E27FC236}">
                <a16:creationId xmlns:a16="http://schemas.microsoft.com/office/drawing/2014/main" id="{221A1569-9788-9545-9956-36470E1B33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397" y="3102552"/>
            <a:ext cx="674078" cy="674078"/>
          </a:xfrm>
          <a:prstGeom prst="rect">
            <a:avLst/>
          </a:prstGeom>
        </p:spPr>
      </p:pic>
      <p:pic>
        <p:nvPicPr>
          <p:cNvPr id="24" name="Picture 23" descr="Icon&#10;&#10;Description automatically generated">
            <a:extLst>
              <a:ext uri="{FF2B5EF4-FFF2-40B4-BE49-F238E27FC236}">
                <a16:creationId xmlns:a16="http://schemas.microsoft.com/office/drawing/2014/main" id="{27855DF8-820B-0849-AA68-4ABF97446E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3397" y="4141613"/>
            <a:ext cx="674078" cy="674078"/>
          </a:xfrm>
          <a:prstGeom prst="rect">
            <a:avLst/>
          </a:prstGeom>
        </p:spPr>
      </p:pic>
      <p:pic>
        <p:nvPicPr>
          <p:cNvPr id="25" name="Picture 24" descr="Icon&#10;&#10;Description automatically generated">
            <a:extLst>
              <a:ext uri="{FF2B5EF4-FFF2-40B4-BE49-F238E27FC236}">
                <a16:creationId xmlns:a16="http://schemas.microsoft.com/office/drawing/2014/main" id="{C21C8DC2-E0E6-FA46-B43E-40B158D5A9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3397" y="5291512"/>
            <a:ext cx="674078" cy="674078"/>
          </a:xfrm>
          <a:prstGeom prst="rect">
            <a:avLst/>
          </a:prstGeom>
        </p:spPr>
      </p:pic>
      <p:pic>
        <p:nvPicPr>
          <p:cNvPr id="26" name="Picture 25" descr="Icon&#10;&#10;Description automatically generated">
            <a:extLst>
              <a:ext uri="{FF2B5EF4-FFF2-40B4-BE49-F238E27FC236}">
                <a16:creationId xmlns:a16="http://schemas.microsoft.com/office/drawing/2014/main" id="{A0714267-D3A4-EF43-B883-8FDBDCA9825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01364" y="157171"/>
            <a:ext cx="674079" cy="674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297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845E0F2452540468B9733DA94FEFD23" ma:contentTypeVersion="12" ma:contentTypeDescription="Create a new document." ma:contentTypeScope="" ma:versionID="cd3320148725b1d953345736744cfe00">
  <xsd:schema xmlns:xsd="http://www.w3.org/2001/XMLSchema" xmlns:xs="http://www.w3.org/2001/XMLSchema" xmlns:p="http://schemas.microsoft.com/office/2006/metadata/properties" xmlns:ns2="74868d3f-3561-4f57-b9f9-c46efd9639cd" xmlns:ns3="532a6e8c-83fa-4c02-9cfa-63140715af0c" targetNamespace="http://schemas.microsoft.com/office/2006/metadata/properties" ma:root="true" ma:fieldsID="0ee64691310db46806cd16fef7c7542f" ns2:_="" ns3:_="">
    <xsd:import namespace="74868d3f-3561-4f57-b9f9-c46efd9639cd"/>
    <xsd:import namespace="532a6e8c-83fa-4c02-9cfa-63140715af0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4868d3f-3561-4f57-b9f9-c46efd9639c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32a6e8c-83fa-4c02-9cfa-63140715af0c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7874FF52-2EF7-45F3-8D94-37BF9648FBC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01A4499-C69B-48D0-A7A2-9FFAD5C24E5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4868d3f-3561-4f57-b9f9-c46efd9639cd"/>
    <ds:schemaRef ds:uri="532a6e8c-83fa-4c02-9cfa-63140715af0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9E149B4-E73A-42B7-8B6E-60012B418320}">
  <ds:schemaRefs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532a6e8c-83fa-4c02-9cfa-63140715af0c"/>
    <ds:schemaRef ds:uri="http://schemas.microsoft.com/office/infopath/2007/PartnerControls"/>
    <ds:schemaRef ds:uri="74868d3f-3561-4f57-b9f9-c46efd9639cd"/>
    <ds:schemaRef ds:uri="http://purl.org/dc/terms/"/>
    <ds:schemaRef ds:uri="http://schemas.microsoft.com/office/2006/metadata/properti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4046</TotalTime>
  <Words>844</Words>
  <Application>Microsoft Office PowerPoint</Application>
  <PresentationFormat>Widescreen</PresentationFormat>
  <Paragraphs>163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Arial</vt:lpstr>
      <vt:lpstr>Arial Rounded MT Bold</vt:lpstr>
      <vt:lpstr>Calibri</vt:lpstr>
      <vt:lpstr>Century Gothic</vt:lpstr>
      <vt:lpstr>Futura Medium</vt:lpstr>
      <vt:lpstr>Segoe UI Symbol</vt:lpstr>
      <vt:lpstr>Verdana</vt:lpstr>
      <vt:lpstr>Wingdings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Department of Education Western Australia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Appositives</dc:title>
  <dc:creator>LE LIEVRE Stephanie [Serpentine Primary School]</dc:creator>
  <cp:lastModifiedBy>LE LIEVRE Stephanie [Serpentine Primary School]</cp:lastModifiedBy>
  <cp:revision>103</cp:revision>
  <dcterms:created xsi:type="dcterms:W3CDTF">2021-08-04T08:19:39Z</dcterms:created>
  <dcterms:modified xsi:type="dcterms:W3CDTF">2022-07-11T13:32:42Z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0x0101001845E0F2452540468B9733DA94FEFD23</vt:lpwstr>
  </property>
</Properties>
</file>