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72" r:id="rId6"/>
    <p:sldId id="297" r:id="rId7"/>
    <p:sldId id="298" r:id="rId8"/>
    <p:sldId id="299" r:id="rId9"/>
    <p:sldId id="300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1" r:id="rId18"/>
    <p:sldId id="280" r:id="rId19"/>
    <p:sldId id="282" r:id="rId20"/>
    <p:sldId id="283" r:id="rId21"/>
    <p:sldId id="284" r:id="rId22"/>
    <p:sldId id="285" r:id="rId23"/>
    <p:sldId id="286" r:id="rId24"/>
    <p:sldId id="288" r:id="rId25"/>
    <p:sldId id="290" r:id="rId26"/>
    <p:sldId id="293" r:id="rId27"/>
    <p:sldId id="294" r:id="rId28"/>
    <p:sldId id="295" r:id="rId29"/>
    <p:sldId id="296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entury Gothic" panose="020B0502020202020204" pitchFamily="34" charset="0"/>
      <p:regular r:id="rId36"/>
      <p:bold r:id="rId37"/>
      <p:italic r:id="rId38"/>
      <p:boldItalic r:id="rId39"/>
    </p:embeddedFont>
    <p:embeddedFont>
      <p:font typeface="Comic Sans MS" panose="030F0702030302020204" pitchFamily="66" charset="0"/>
      <p:regular r:id="rId40"/>
      <p:bold r:id="rId41"/>
      <p:italic r:id="rId42"/>
      <p:boldItalic r:id="rId43"/>
    </p:embeddedFont>
    <p:embeddedFont>
      <p:font typeface="Quattrocento Sans" panose="020B0502050000020003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iXDPryfJBle/JzcON97865VqpR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0290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8068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0520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2571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647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6515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7173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6953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2794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590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5059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4262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4317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80202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84131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3034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6448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8500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6786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9092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245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en-AU" b="1" dirty="0"/>
              <a:t>Year: </a:t>
            </a:r>
            <a:r>
              <a:rPr lang="en-AU" dirty="0"/>
              <a:t>3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en-AU" b="1" dirty="0"/>
              <a:t>Term: </a:t>
            </a:r>
            <a:r>
              <a:rPr lang="en-AU" dirty="0"/>
              <a:t>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endParaRPr b="1" dirty="0"/>
          </a:p>
          <a:p>
            <a:pPr marL="0" lvl="0" indent="0" algn="l">
              <a:buSzPct val="108108"/>
            </a:pPr>
            <a:r>
              <a:rPr lang="en-AU" b="1" dirty="0"/>
              <a:t>Objective: </a:t>
            </a:r>
            <a:r>
              <a:rPr lang="en-AU" dirty="0"/>
              <a:t>Expand sentences using adverbs of time, place and manner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en-AU" b="1" dirty="0"/>
              <a:t>Author: </a:t>
            </a:r>
            <a:r>
              <a:rPr lang="en-AU" dirty="0"/>
              <a:t>Stephanie Le Lievre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Development: I 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61837" y="11117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10319301" y="1139157"/>
            <a:ext cx="1872699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 of adverb is underlined? How do you know? How is it modifying or describing the verb?</a:t>
            </a:r>
            <a:endParaRPr dirty="0"/>
          </a:p>
        </p:txBody>
      </p:sp>
      <p:sp>
        <p:nvSpPr>
          <p:cNvPr id="136" name="Google Shape;136;p4"/>
          <p:cNvSpPr txBox="1"/>
          <p:nvPr/>
        </p:nvSpPr>
        <p:spPr>
          <a:xfrm>
            <a:off x="249401" y="785253"/>
            <a:ext cx="9241017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Font typeface="Calibri" panose="020F0502020204030204" pitchFamily="34" charset="0"/>
              <a:buNone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39;p44"/>
          <p:cNvSpPr/>
          <p:nvPr/>
        </p:nvSpPr>
        <p:spPr>
          <a:xfrm>
            <a:off x="34633" y="369318"/>
            <a:ext cx="8573658" cy="91453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70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adverb</a:t>
            </a:r>
            <a:endParaRPr dirty="0"/>
          </a:p>
          <a:p>
            <a:pPr marL="5270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Draw an arrow to the verb they modify/describe.</a:t>
            </a:r>
            <a:endParaRPr sz="21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491" y="3482110"/>
            <a:ext cx="1014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Century Gothic" panose="020B0502020202020204" pitchFamily="34" charset="0"/>
              </a:rPr>
              <a:t>She eagerly waited for her guests to arrive.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00225" y="4128441"/>
            <a:ext cx="1534102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Curved Up Arrow 9"/>
          <p:cNvSpPr/>
          <p:nvPr/>
        </p:nvSpPr>
        <p:spPr>
          <a:xfrm>
            <a:off x="2715059" y="4294446"/>
            <a:ext cx="1496724" cy="498762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66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Development: We 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1979" y="18466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10319301" y="1139157"/>
            <a:ext cx="1872699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 of adverb is underlined? How do you know? How is it modifying or describing the verb?</a:t>
            </a:r>
            <a:endParaRPr dirty="0"/>
          </a:p>
        </p:txBody>
      </p:sp>
      <p:sp>
        <p:nvSpPr>
          <p:cNvPr id="136" name="Google Shape;136;p4"/>
          <p:cNvSpPr txBox="1"/>
          <p:nvPr/>
        </p:nvSpPr>
        <p:spPr>
          <a:xfrm>
            <a:off x="249401" y="785253"/>
            <a:ext cx="9241017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Font typeface="Calibri" panose="020F0502020204030204" pitchFamily="34" charset="0"/>
              <a:buNone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39;p44"/>
          <p:cNvSpPr/>
          <p:nvPr/>
        </p:nvSpPr>
        <p:spPr>
          <a:xfrm>
            <a:off x="34633" y="369318"/>
            <a:ext cx="8250385" cy="91453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70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adverb</a:t>
            </a:r>
            <a:endParaRPr dirty="0"/>
          </a:p>
          <a:p>
            <a:pPr marL="5270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Draw an arrow to the verb they modify/describe.</a:t>
            </a:r>
            <a:endParaRPr sz="21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491" y="3482110"/>
            <a:ext cx="10146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Century Gothic" panose="020B0502020202020204" pitchFamily="34" charset="0"/>
              </a:rPr>
              <a:t>The doctor yelled loudly for his patient to stop smoking.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2734" y="4036555"/>
            <a:ext cx="1534102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Curved Up Arrow 9"/>
          <p:cNvSpPr/>
          <p:nvPr/>
        </p:nvSpPr>
        <p:spPr>
          <a:xfrm flipH="1">
            <a:off x="4082473" y="4098717"/>
            <a:ext cx="904731" cy="351223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11" name="Google Shape;108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81571" y="152507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193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Development: We 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1979" y="18466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10319301" y="1139157"/>
            <a:ext cx="1872699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 of adverb is underlined? How do you know? How is it modifying or describing the verb?</a:t>
            </a:r>
            <a:endParaRPr dirty="0"/>
          </a:p>
        </p:txBody>
      </p:sp>
      <p:sp>
        <p:nvSpPr>
          <p:cNvPr id="136" name="Google Shape;136;p4"/>
          <p:cNvSpPr txBox="1"/>
          <p:nvPr/>
        </p:nvSpPr>
        <p:spPr>
          <a:xfrm>
            <a:off x="249401" y="785253"/>
            <a:ext cx="9241017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Font typeface="Calibri" panose="020F0502020204030204" pitchFamily="34" charset="0"/>
              <a:buNone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39;p44"/>
          <p:cNvSpPr/>
          <p:nvPr/>
        </p:nvSpPr>
        <p:spPr>
          <a:xfrm>
            <a:off x="34633" y="369318"/>
            <a:ext cx="8250385" cy="91453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70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adverb</a:t>
            </a:r>
            <a:endParaRPr dirty="0"/>
          </a:p>
          <a:p>
            <a:pPr marL="5270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Draw an arrow to the verb they modify/describe.</a:t>
            </a:r>
            <a:endParaRPr sz="21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491" y="3482110"/>
            <a:ext cx="1014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Century Gothic" panose="020B0502020202020204" pitchFamily="34" charset="0"/>
              </a:rPr>
              <a:t>Yesterday, I saw a movie.</a:t>
            </a:r>
          </a:p>
        </p:txBody>
      </p:sp>
      <p:sp>
        <p:nvSpPr>
          <p:cNvPr id="6" name="Rectangle 5"/>
          <p:cNvSpPr/>
          <p:nvPr/>
        </p:nvSpPr>
        <p:spPr>
          <a:xfrm>
            <a:off x="940810" y="4022939"/>
            <a:ext cx="1922030" cy="457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Curved Up Arrow 9"/>
          <p:cNvSpPr/>
          <p:nvPr/>
        </p:nvSpPr>
        <p:spPr>
          <a:xfrm>
            <a:off x="1901825" y="4068659"/>
            <a:ext cx="1848139" cy="482502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11" name="Google Shape;108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81571" y="152507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433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Development: We 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1979" y="18466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10319301" y="1139157"/>
            <a:ext cx="1872699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 of adverb is underlined? How do you know? How is it modifying or describing the verb?</a:t>
            </a:r>
            <a:endParaRPr dirty="0"/>
          </a:p>
        </p:txBody>
      </p:sp>
      <p:sp>
        <p:nvSpPr>
          <p:cNvPr id="136" name="Google Shape;136;p4"/>
          <p:cNvSpPr txBox="1"/>
          <p:nvPr/>
        </p:nvSpPr>
        <p:spPr>
          <a:xfrm>
            <a:off x="249401" y="785253"/>
            <a:ext cx="9241017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Font typeface="Calibri" panose="020F0502020204030204" pitchFamily="34" charset="0"/>
              <a:buNone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39;p44"/>
          <p:cNvSpPr/>
          <p:nvPr/>
        </p:nvSpPr>
        <p:spPr>
          <a:xfrm>
            <a:off x="34633" y="369318"/>
            <a:ext cx="8250385" cy="91453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70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adverb</a:t>
            </a:r>
            <a:endParaRPr dirty="0"/>
          </a:p>
          <a:p>
            <a:pPr marL="5270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Draw an arrow to the verb they modify/describe.</a:t>
            </a:r>
            <a:endParaRPr sz="21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491" y="3482110"/>
            <a:ext cx="1014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Century Gothic" panose="020B0502020202020204" pitchFamily="34" charset="0"/>
              </a:rPr>
              <a:t>My uncle laughed hysterically at the joke.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69908" y="4082722"/>
            <a:ext cx="2473867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Curved Up Arrow 9"/>
          <p:cNvSpPr/>
          <p:nvPr/>
        </p:nvSpPr>
        <p:spPr>
          <a:xfrm flipH="1">
            <a:off x="4238626" y="4299339"/>
            <a:ext cx="1062290" cy="301201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11" name="Google Shape;108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81571" y="152507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908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Development: We 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1979" y="18466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10319301" y="1139157"/>
            <a:ext cx="1872699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 of adverb is underlined? How do you know? How is it modifying or describing the verb?</a:t>
            </a:r>
            <a:endParaRPr dirty="0"/>
          </a:p>
        </p:txBody>
      </p:sp>
      <p:sp>
        <p:nvSpPr>
          <p:cNvPr id="136" name="Google Shape;136;p4"/>
          <p:cNvSpPr txBox="1"/>
          <p:nvPr/>
        </p:nvSpPr>
        <p:spPr>
          <a:xfrm>
            <a:off x="249401" y="785253"/>
            <a:ext cx="9241017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Font typeface="Calibri" panose="020F0502020204030204" pitchFamily="34" charset="0"/>
              <a:buNone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39;p44"/>
          <p:cNvSpPr/>
          <p:nvPr/>
        </p:nvSpPr>
        <p:spPr>
          <a:xfrm>
            <a:off x="34633" y="369318"/>
            <a:ext cx="8250385" cy="91453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70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adverb</a:t>
            </a:r>
            <a:endParaRPr dirty="0"/>
          </a:p>
          <a:p>
            <a:pPr marL="5270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Draw an arrow to the verb they modify/describe.</a:t>
            </a:r>
            <a:endParaRPr sz="21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491" y="3482110"/>
            <a:ext cx="1014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Century Gothic" panose="020B0502020202020204" pitchFamily="34" charset="0"/>
              </a:rPr>
              <a:t>I can’t find it anywhere.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600450" y="4073272"/>
            <a:ext cx="2379954" cy="551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Curved Up Arrow 9"/>
          <p:cNvSpPr/>
          <p:nvPr/>
        </p:nvSpPr>
        <p:spPr>
          <a:xfrm flipH="1">
            <a:off x="2743201" y="4280001"/>
            <a:ext cx="1143685" cy="339878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11" name="Google Shape;108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81571" y="152507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834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/>
        </p:nvSpPr>
        <p:spPr>
          <a:xfrm>
            <a:off x="0" y="-1"/>
            <a:ext cx="4322618" cy="3692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Development: You 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10319301" y="1139157"/>
            <a:ext cx="1872699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 of adverb is underlined? How do you know? How is it modifying or describing the verb?</a:t>
            </a:r>
            <a:endParaRPr dirty="0"/>
          </a:p>
        </p:txBody>
      </p:sp>
      <p:sp>
        <p:nvSpPr>
          <p:cNvPr id="136" name="Google Shape;136;p4"/>
          <p:cNvSpPr txBox="1"/>
          <p:nvPr/>
        </p:nvSpPr>
        <p:spPr>
          <a:xfrm>
            <a:off x="249401" y="785253"/>
            <a:ext cx="9241017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Font typeface="Calibri" panose="020F0502020204030204" pitchFamily="34" charset="0"/>
              <a:buNone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39;p44"/>
          <p:cNvSpPr/>
          <p:nvPr/>
        </p:nvSpPr>
        <p:spPr>
          <a:xfrm>
            <a:off x="34633" y="369318"/>
            <a:ext cx="8250385" cy="91453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70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adverb</a:t>
            </a:r>
            <a:endParaRPr dirty="0"/>
          </a:p>
          <a:p>
            <a:pPr marL="5270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Draw an arrow to the verb they modify/describe.</a:t>
            </a:r>
            <a:endParaRPr sz="21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491" y="3482110"/>
            <a:ext cx="1014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Century Gothic" panose="020B0502020202020204" pitchFamily="34" charset="0"/>
              </a:rPr>
              <a:t>The man walked backwards.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66614" y="4073272"/>
            <a:ext cx="2379954" cy="551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Curved Up Arrow 9"/>
          <p:cNvSpPr/>
          <p:nvPr/>
        </p:nvSpPr>
        <p:spPr>
          <a:xfrm flipH="1">
            <a:off x="3925455" y="4280001"/>
            <a:ext cx="1143685" cy="339878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11" name="Google Shape;108;p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1571" y="152507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58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/>
        </p:nvSpPr>
        <p:spPr>
          <a:xfrm>
            <a:off x="0" y="-1"/>
            <a:ext cx="4424218" cy="3692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Development: You 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10319301" y="1139157"/>
            <a:ext cx="1872699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 of adverb is underlined? How do you know? How is it modifying or describing the verb?</a:t>
            </a:r>
            <a:endParaRPr dirty="0"/>
          </a:p>
        </p:txBody>
      </p:sp>
      <p:sp>
        <p:nvSpPr>
          <p:cNvPr id="136" name="Google Shape;136;p4"/>
          <p:cNvSpPr txBox="1"/>
          <p:nvPr/>
        </p:nvSpPr>
        <p:spPr>
          <a:xfrm>
            <a:off x="249401" y="785253"/>
            <a:ext cx="9241017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Font typeface="Calibri" panose="020F0502020204030204" pitchFamily="34" charset="0"/>
              <a:buNone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39;p44"/>
          <p:cNvSpPr/>
          <p:nvPr/>
        </p:nvSpPr>
        <p:spPr>
          <a:xfrm>
            <a:off x="34633" y="369318"/>
            <a:ext cx="8250385" cy="91453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70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adverb</a:t>
            </a:r>
            <a:endParaRPr dirty="0"/>
          </a:p>
          <a:p>
            <a:pPr marL="5270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Draw an arrow to the verb they modify/describe.</a:t>
            </a:r>
            <a:endParaRPr sz="21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491" y="3482110"/>
            <a:ext cx="1014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AU" sz="3600" dirty="0">
                <a:latin typeface="Century Gothic" panose="020B0502020202020204" pitchFamily="34" charset="0"/>
              </a:rPr>
              <a:t>Nearby, a dog barked loudly.</a:t>
            </a:r>
          </a:p>
        </p:txBody>
      </p:sp>
      <p:sp>
        <p:nvSpPr>
          <p:cNvPr id="6" name="Rectangle 5"/>
          <p:cNvSpPr/>
          <p:nvPr/>
        </p:nvSpPr>
        <p:spPr>
          <a:xfrm>
            <a:off x="5756591" y="4073272"/>
            <a:ext cx="1520539" cy="551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Curved Up Arrow 9"/>
          <p:cNvSpPr/>
          <p:nvPr/>
        </p:nvSpPr>
        <p:spPr>
          <a:xfrm flipH="1">
            <a:off x="4869909" y="4280001"/>
            <a:ext cx="1143685" cy="339878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11" name="Google Shape;108;p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1571" y="15250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828991" y="4100856"/>
            <a:ext cx="1520539" cy="551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Curved Up Arrow 13"/>
          <p:cNvSpPr/>
          <p:nvPr/>
        </p:nvSpPr>
        <p:spPr>
          <a:xfrm>
            <a:off x="1993321" y="4209199"/>
            <a:ext cx="2430897" cy="481481"/>
          </a:xfrm>
          <a:prstGeom prst="curvedUpArrow">
            <a:avLst>
              <a:gd name="adj1" fmla="val 25000"/>
              <a:gd name="adj2" fmla="val 50000"/>
              <a:gd name="adj3" fmla="val 1684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/>
        </p:nvSpPr>
        <p:spPr>
          <a:xfrm>
            <a:off x="0" y="-1"/>
            <a:ext cx="3600450" cy="3692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Hinge-Point Question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/>
        </p:nvSpPr>
        <p:spPr>
          <a:xfrm>
            <a:off x="249401" y="785253"/>
            <a:ext cx="9241017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Font typeface="Calibri" panose="020F0502020204030204" pitchFamily="34" charset="0"/>
              <a:buNone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08;p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1571" y="15250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en-AU" dirty="0"/>
              <a:t>What sentence/s contain an adverb?</a:t>
            </a:r>
          </a:p>
        </p:txBody>
      </p:sp>
      <p:pic>
        <p:nvPicPr>
          <p:cNvPr id="17" name="Google Shape;101;p2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771" y="235191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02;p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5355" y="324009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03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5355" y="4152668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04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5940" y="4934309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50269" y="2488903"/>
            <a:ext cx="7195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She patiently waited for the book shop to open.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50268" y="3377075"/>
            <a:ext cx="7195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They raced to the shops to buy a new skateboard.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72345" y="4379778"/>
            <a:ext cx="7195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Swiftly, they ran behind the garden shed.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72345" y="5193680"/>
            <a:ext cx="7195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Sally went to the doctors yesterday for a check-up.</a:t>
            </a: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087" y="2268273"/>
            <a:ext cx="503729" cy="57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ee the source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55" y="4211878"/>
            <a:ext cx="503729" cy="57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ee the source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55" y="5044672"/>
            <a:ext cx="503729" cy="57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852" y="3329267"/>
            <a:ext cx="436543" cy="43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83090" y="2383122"/>
            <a:ext cx="2368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Century Gothic" panose="020B0502020202020204" pitchFamily="34" charset="0"/>
              </a:rPr>
              <a:t>patiently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85625" y="5162902"/>
            <a:ext cx="2368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Century Gothic" panose="020B0502020202020204" pitchFamily="34" charset="0"/>
              </a:rPr>
              <a:t>yesterday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153032" y="4470623"/>
            <a:ext cx="2368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Century Gothic" panose="020B0502020202020204" pitchFamily="34" charset="0"/>
              </a:rPr>
              <a:t>swiftly</a:t>
            </a:r>
          </a:p>
        </p:txBody>
      </p:sp>
    </p:spTree>
    <p:extLst>
      <p:ext uri="{BB962C8B-B14F-4D97-AF65-F5344CB8AC3E}">
        <p14:creationId xmlns:p14="http://schemas.microsoft.com/office/powerpoint/2010/main" val="182821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/>
        </p:nvSpPr>
        <p:spPr>
          <a:xfrm>
            <a:off x="-1" y="-1"/>
            <a:ext cx="4876801" cy="3692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Development: Re-clari</a:t>
            </a: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fication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10319301" y="1139157"/>
            <a:ext cx="1872699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 of adverb is underlined? How do you know? How is it modifying or describing the verb?</a:t>
            </a:r>
            <a:endParaRPr dirty="0"/>
          </a:p>
        </p:txBody>
      </p:sp>
      <p:sp>
        <p:nvSpPr>
          <p:cNvPr id="136" name="Google Shape;136;p4"/>
          <p:cNvSpPr txBox="1"/>
          <p:nvPr/>
        </p:nvSpPr>
        <p:spPr>
          <a:xfrm>
            <a:off x="249401" y="785253"/>
            <a:ext cx="9241017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Font typeface="Calibri" panose="020F0502020204030204" pitchFamily="34" charset="0"/>
              <a:buNone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39;p44"/>
          <p:cNvSpPr/>
          <p:nvPr/>
        </p:nvSpPr>
        <p:spPr>
          <a:xfrm>
            <a:off x="34633" y="369318"/>
            <a:ext cx="8250385" cy="91453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70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adverb</a:t>
            </a:r>
            <a:endParaRPr dirty="0"/>
          </a:p>
          <a:p>
            <a:pPr marL="5270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Draw an arrow to the verb they modify/describe.</a:t>
            </a:r>
            <a:endParaRPr sz="21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509" y="1858164"/>
            <a:ext cx="1014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AU" sz="3600" dirty="0">
                <a:latin typeface="Century Gothic" panose="020B0502020202020204" pitchFamily="34" charset="0"/>
              </a:rPr>
              <a:t>Yesterday, we rode our bikes.</a:t>
            </a:r>
          </a:p>
        </p:txBody>
      </p:sp>
      <p:pic>
        <p:nvPicPr>
          <p:cNvPr id="11" name="Google Shape;108;p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1571" y="15250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801410" y="2355343"/>
            <a:ext cx="2015682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Curved Up Arrow 13"/>
          <p:cNvSpPr/>
          <p:nvPr/>
        </p:nvSpPr>
        <p:spPr>
          <a:xfrm>
            <a:off x="2187942" y="2489006"/>
            <a:ext cx="2430897" cy="481481"/>
          </a:xfrm>
          <a:prstGeom prst="curvedUpArrow">
            <a:avLst>
              <a:gd name="adj1" fmla="val 25000"/>
              <a:gd name="adj2" fmla="val 50000"/>
              <a:gd name="adj3" fmla="val 1684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509" y="3585840"/>
            <a:ext cx="1014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AU" sz="3600" dirty="0">
                <a:latin typeface="Century Gothic" panose="020B0502020202020204" pitchFamily="34" charset="0"/>
              </a:rPr>
              <a:t>We rode our bikes quickly to school.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68429" y="4105634"/>
            <a:ext cx="1503062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Curved Up Arrow 16"/>
          <p:cNvSpPr/>
          <p:nvPr/>
        </p:nvSpPr>
        <p:spPr>
          <a:xfrm flipH="1">
            <a:off x="2096655" y="4232171"/>
            <a:ext cx="3088487" cy="448626"/>
          </a:xfrm>
          <a:prstGeom prst="curvedUpArrow">
            <a:avLst>
              <a:gd name="adj1" fmla="val 25000"/>
              <a:gd name="adj2" fmla="val 50000"/>
              <a:gd name="adj3" fmla="val 1684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509" y="5327128"/>
            <a:ext cx="1014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AU" sz="3600" dirty="0">
                <a:latin typeface="Century Gothic" panose="020B0502020202020204" pitchFamily="34" charset="0"/>
              </a:rPr>
              <a:t>We rode our bikes there.</a:t>
            </a:r>
          </a:p>
        </p:txBody>
      </p:sp>
      <p:sp>
        <p:nvSpPr>
          <p:cNvPr id="19" name="Rectangle 18"/>
          <p:cNvSpPr/>
          <p:nvPr/>
        </p:nvSpPr>
        <p:spPr>
          <a:xfrm flipV="1">
            <a:off x="4876800" y="5855304"/>
            <a:ext cx="1126836" cy="467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Curved Up Arrow 20"/>
          <p:cNvSpPr/>
          <p:nvPr/>
        </p:nvSpPr>
        <p:spPr>
          <a:xfrm flipH="1">
            <a:off x="2096654" y="5981585"/>
            <a:ext cx="3088487" cy="448626"/>
          </a:xfrm>
          <a:prstGeom prst="curvedUpArrow">
            <a:avLst>
              <a:gd name="adj1" fmla="val 25000"/>
              <a:gd name="adj2" fmla="val 50000"/>
              <a:gd name="adj3" fmla="val 1684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4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9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/>
        </p:nvSpPr>
        <p:spPr>
          <a:xfrm>
            <a:off x="0" y="-1"/>
            <a:ext cx="3600450" cy="3692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do, We 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10319301" y="1139157"/>
            <a:ext cx="1872699" cy="95406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is it modifying or describing the verb?</a:t>
            </a:r>
            <a:endParaRPr dirty="0"/>
          </a:p>
        </p:txBody>
      </p:sp>
      <p:sp>
        <p:nvSpPr>
          <p:cNvPr id="136" name="Google Shape;136;p4"/>
          <p:cNvSpPr txBox="1"/>
          <p:nvPr/>
        </p:nvSpPr>
        <p:spPr>
          <a:xfrm>
            <a:off x="249401" y="785253"/>
            <a:ext cx="9241017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Font typeface="Calibri" panose="020F0502020204030204" pitchFamily="34" charset="0"/>
              <a:buNone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39;p44"/>
          <p:cNvSpPr/>
          <p:nvPr/>
        </p:nvSpPr>
        <p:spPr>
          <a:xfrm>
            <a:off x="34633" y="369318"/>
            <a:ext cx="9004592" cy="57279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70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an appropriate adverb to modify the verb</a:t>
            </a:r>
            <a:endParaRPr sz="21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" name="Google Shape;108;p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1571" y="15250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835564" y="1462302"/>
            <a:ext cx="5551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Adverb of manner (how)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345" y="2567270"/>
            <a:ext cx="87191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sleep:   _______________________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>
                <a:latin typeface="Century Gothic" panose="020B0502020202020204" pitchFamily="34" charset="0"/>
              </a:rPr>
              <a:t>run:       _______________________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>
                <a:latin typeface="Century Gothic" panose="020B0502020202020204" pitchFamily="34" charset="0"/>
              </a:rPr>
              <a:t>burp:    _______________________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>
                <a:latin typeface="Century Gothic" panose="020B0502020202020204" pitchFamily="34" charset="0"/>
              </a:rPr>
              <a:t>argue:  _______________________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>
                <a:latin typeface="Century Gothic" panose="020B0502020202020204" pitchFamily="34" charset="0"/>
              </a:rPr>
              <a:t>fight:     _______________________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>
                <a:latin typeface="Century Gothic" panose="020B0502020202020204" pitchFamily="34" charset="0"/>
              </a:rPr>
              <a:t>read:    _______________________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11127" y="3500582"/>
            <a:ext cx="3666837" cy="30469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b="1" u="sng" dirty="0">
                <a:latin typeface="Century Gothic" panose="020B0502020202020204" pitchFamily="34" charset="0"/>
              </a:rPr>
              <a:t>Suggestions: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>
                <a:latin typeface="Century Gothic" panose="020B0502020202020204" pitchFamily="34" charset="0"/>
              </a:rPr>
              <a:t>quickly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amusingly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soothingly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joyously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loudly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curiously </a:t>
            </a:r>
          </a:p>
        </p:txBody>
      </p:sp>
    </p:spTree>
    <p:extLst>
      <p:ext uri="{BB962C8B-B14F-4D97-AF65-F5344CB8AC3E}">
        <p14:creationId xmlns:p14="http://schemas.microsoft.com/office/powerpoint/2010/main" val="3664034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6" name="Google Shape;116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and paste these icons to the appropriate slides to indicate engagement norms/CFU strategies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/>
        </p:nvSpPr>
        <p:spPr>
          <a:xfrm>
            <a:off x="0" y="-1"/>
            <a:ext cx="3600450" cy="3692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do, We 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10319301" y="1139157"/>
            <a:ext cx="1872699" cy="95406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is it modifying or describing the verb?</a:t>
            </a:r>
            <a:endParaRPr dirty="0"/>
          </a:p>
        </p:txBody>
      </p:sp>
      <p:sp>
        <p:nvSpPr>
          <p:cNvPr id="136" name="Google Shape;136;p4"/>
          <p:cNvSpPr txBox="1"/>
          <p:nvPr/>
        </p:nvSpPr>
        <p:spPr>
          <a:xfrm>
            <a:off x="249401" y="785253"/>
            <a:ext cx="9241017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Font typeface="Calibri" panose="020F0502020204030204" pitchFamily="34" charset="0"/>
              <a:buNone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39;p44"/>
          <p:cNvSpPr/>
          <p:nvPr/>
        </p:nvSpPr>
        <p:spPr>
          <a:xfrm>
            <a:off x="34633" y="369318"/>
            <a:ext cx="8680742" cy="57279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7050" lvl="0" indent="-457200"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-AU" sz="2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an appropriate adverb to modify the verb</a:t>
            </a:r>
            <a:endParaRPr lang="en-AU" sz="2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" name="Google Shape;108;p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1571" y="15250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835564" y="1462302"/>
            <a:ext cx="5551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Adverb of place (where)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4945" y="2881745"/>
            <a:ext cx="87191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toss:     _______________________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>
                <a:latin typeface="Century Gothic" panose="020B0502020202020204" pitchFamily="34" charset="0"/>
              </a:rPr>
              <a:t>walk:    _______________________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>
                <a:latin typeface="Century Gothic" panose="020B0502020202020204" pitchFamily="34" charset="0"/>
              </a:rPr>
              <a:t>shovel: _______________________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>
                <a:latin typeface="Century Gothic" panose="020B0502020202020204" pitchFamily="34" charset="0"/>
              </a:rPr>
              <a:t>discuss: _______________________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endParaRPr lang="en-AU" sz="2400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11127" y="3500582"/>
            <a:ext cx="3666837" cy="26776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b="1" u="sng" dirty="0">
                <a:latin typeface="Century Gothic" panose="020B0502020202020204" pitchFamily="34" charset="0"/>
              </a:rPr>
              <a:t>Suggestions: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>
                <a:latin typeface="Century Gothic" panose="020B0502020202020204" pitchFamily="34" charset="0"/>
              </a:rPr>
              <a:t>nowhere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anywhere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somewhere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here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there</a:t>
            </a:r>
          </a:p>
        </p:txBody>
      </p:sp>
    </p:spTree>
    <p:extLst>
      <p:ext uri="{BB962C8B-B14F-4D97-AF65-F5344CB8AC3E}">
        <p14:creationId xmlns:p14="http://schemas.microsoft.com/office/powerpoint/2010/main" val="1431496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/>
        </p:nvSpPr>
        <p:spPr>
          <a:xfrm>
            <a:off x="0" y="-1"/>
            <a:ext cx="3600450" cy="3692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do, We 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10319301" y="1139157"/>
            <a:ext cx="1872699" cy="95406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is it modifying or describing the verb?</a:t>
            </a:r>
            <a:endParaRPr dirty="0"/>
          </a:p>
        </p:txBody>
      </p:sp>
      <p:sp>
        <p:nvSpPr>
          <p:cNvPr id="136" name="Google Shape;136;p4"/>
          <p:cNvSpPr txBox="1"/>
          <p:nvPr/>
        </p:nvSpPr>
        <p:spPr>
          <a:xfrm>
            <a:off x="249401" y="785253"/>
            <a:ext cx="9241017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Font typeface="Calibri" panose="020F0502020204030204" pitchFamily="34" charset="0"/>
              <a:buNone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39;p44"/>
          <p:cNvSpPr/>
          <p:nvPr/>
        </p:nvSpPr>
        <p:spPr>
          <a:xfrm>
            <a:off x="34633" y="369318"/>
            <a:ext cx="8633117" cy="57279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7050" lvl="0" indent="-457200"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-AU" sz="2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an appropriate adverb to modify the verb</a:t>
            </a:r>
            <a:endParaRPr lang="en-AU" sz="2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" name="Google Shape;108;p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1571" y="15250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835564" y="1462302"/>
            <a:ext cx="5551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Adverb of time (when)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345" y="2611038"/>
            <a:ext cx="87191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>
                <a:latin typeface="Century Gothic" panose="020B0502020202020204" pitchFamily="34" charset="0"/>
              </a:rPr>
              <a:t>exercise: _______________________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>
                <a:latin typeface="Century Gothic" panose="020B0502020202020204" pitchFamily="34" charset="0"/>
              </a:rPr>
              <a:t>arrive:       _______________________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 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wake-up: _______________________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endParaRPr lang="en-AU" sz="2400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18670" y="2675693"/>
            <a:ext cx="3666837" cy="26776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b="1" u="sng" dirty="0">
                <a:latin typeface="Century Gothic" panose="020B0502020202020204" pitchFamily="34" charset="0"/>
              </a:rPr>
              <a:t>Suggestions: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>
                <a:latin typeface="Century Gothic" panose="020B0502020202020204" pitchFamily="34" charset="0"/>
              </a:rPr>
              <a:t>soon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later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now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first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792953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/>
        </p:nvSpPr>
        <p:spPr>
          <a:xfrm>
            <a:off x="0" y="-1"/>
            <a:ext cx="3600450" cy="3692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7922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10319301" y="1166744"/>
            <a:ext cx="1872699" cy="95406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is it modifying or describing the verb?</a:t>
            </a:r>
            <a:endParaRPr dirty="0"/>
          </a:p>
        </p:txBody>
      </p:sp>
      <p:sp>
        <p:nvSpPr>
          <p:cNvPr id="136" name="Google Shape;136;p4"/>
          <p:cNvSpPr txBox="1"/>
          <p:nvPr/>
        </p:nvSpPr>
        <p:spPr>
          <a:xfrm>
            <a:off x="296565" y="2585292"/>
            <a:ext cx="1122135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b="0" i="0" u="none" strike="noStrike" cap="none" dirty="0">
                <a:solidFill>
                  <a:srgbClr val="000000"/>
                </a:solidFill>
                <a:latin typeface="Century Gothic" panose="020B0502020202020204" pitchFamily="34" charset="0"/>
                <a:sym typeface="Arial"/>
              </a:rPr>
              <a:t>My aunt sat ________________ snoring.</a:t>
            </a:r>
            <a:endParaRPr sz="40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12" name="Google Shape;339;p44"/>
          <p:cNvSpPr/>
          <p:nvPr/>
        </p:nvSpPr>
        <p:spPr>
          <a:xfrm>
            <a:off x="34633" y="369318"/>
            <a:ext cx="8980058" cy="57279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70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Expand the sentence with an appropriate adverb</a:t>
            </a:r>
            <a:endParaRPr sz="21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" name="Google Shape;108;p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2831" y="12057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8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9361915" y="12057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07;p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62373" y="120574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16646" y="6550223"/>
            <a:ext cx="8983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Provide students with a list of adverbs from Writing Matters (page 293-294 reproducible)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70073" y="3929924"/>
            <a:ext cx="3666837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b="1" u="sng" dirty="0">
                <a:latin typeface="Century Gothic" panose="020B0502020202020204" pitchFamily="34" charset="0"/>
              </a:rPr>
              <a:t>Suggestions: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>
                <a:latin typeface="Century Gothic" panose="020B0502020202020204" pitchFamily="34" charset="0"/>
              </a:rPr>
              <a:t>obnoxiously 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irritably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loudly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violently </a:t>
            </a: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93" y="3586274"/>
            <a:ext cx="2513734" cy="221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49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/>
        </p:nvSpPr>
        <p:spPr>
          <a:xfrm>
            <a:off x="0" y="-1"/>
            <a:ext cx="3600450" cy="3692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7922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10319301" y="1166744"/>
            <a:ext cx="1872699" cy="95406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is it modifying or describing the verb?</a:t>
            </a:r>
            <a:endParaRPr dirty="0"/>
          </a:p>
        </p:txBody>
      </p:sp>
      <p:sp>
        <p:nvSpPr>
          <p:cNvPr id="136" name="Google Shape;136;p4"/>
          <p:cNvSpPr txBox="1"/>
          <p:nvPr/>
        </p:nvSpPr>
        <p:spPr>
          <a:xfrm>
            <a:off x="296565" y="2585292"/>
            <a:ext cx="1122135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b="0" i="0" u="none" strike="noStrike" cap="none" dirty="0">
                <a:solidFill>
                  <a:srgbClr val="000000"/>
                </a:solidFill>
                <a:latin typeface="Century Gothic" panose="020B0502020202020204" pitchFamily="34" charset="0"/>
                <a:sym typeface="Arial"/>
              </a:rPr>
              <a:t>My brother laughed ___________ at the TV.</a:t>
            </a:r>
            <a:endParaRPr sz="40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12" name="Google Shape;339;p44"/>
          <p:cNvSpPr/>
          <p:nvPr/>
        </p:nvSpPr>
        <p:spPr>
          <a:xfrm>
            <a:off x="34633" y="369318"/>
            <a:ext cx="8980058" cy="57279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70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Expand the sentence with an appropriate adverb</a:t>
            </a:r>
            <a:endParaRPr sz="21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" name="Google Shape;108;p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2831" y="12057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8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9361915" y="12057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07;p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62373" y="120574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16646" y="6550223"/>
            <a:ext cx="8983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Provide students with a list of adverbs from Writing Matters (page 293-294 reproducible)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52464" y="3800940"/>
            <a:ext cx="3666837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b="1" u="sng" dirty="0">
                <a:latin typeface="Century Gothic" panose="020B0502020202020204" pitchFamily="34" charset="0"/>
              </a:rPr>
              <a:t>Suggestions: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>
                <a:latin typeface="Century Gothic" panose="020B0502020202020204" pitchFamily="34" charset="0"/>
              </a:rPr>
              <a:t>obnoxiously 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irritably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loudly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violently </a:t>
            </a: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248" y="3626375"/>
            <a:ext cx="2070389" cy="230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921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/>
        </p:nvSpPr>
        <p:spPr>
          <a:xfrm>
            <a:off x="0" y="-1"/>
            <a:ext cx="3600450" cy="3692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7922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10319301" y="1166744"/>
            <a:ext cx="1872699" cy="95406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is it modifying or describing the verb?</a:t>
            </a:r>
            <a:endParaRPr dirty="0"/>
          </a:p>
        </p:txBody>
      </p:sp>
      <p:sp>
        <p:nvSpPr>
          <p:cNvPr id="136" name="Google Shape;136;p4"/>
          <p:cNvSpPr txBox="1"/>
          <p:nvPr/>
        </p:nvSpPr>
        <p:spPr>
          <a:xfrm>
            <a:off x="296565" y="2585292"/>
            <a:ext cx="1122135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b="0" i="0" u="none" strike="noStrike" cap="none" dirty="0">
                <a:solidFill>
                  <a:srgbClr val="000000"/>
                </a:solidFill>
                <a:latin typeface="Century Gothic" panose="020B0502020202020204" pitchFamily="34" charset="0"/>
                <a:sym typeface="Arial"/>
              </a:rPr>
              <a:t>__________, we rode to the ice-cream shop.</a:t>
            </a:r>
            <a:endParaRPr sz="40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12" name="Google Shape;339;p44"/>
          <p:cNvSpPr/>
          <p:nvPr/>
        </p:nvSpPr>
        <p:spPr>
          <a:xfrm>
            <a:off x="34633" y="369318"/>
            <a:ext cx="8980058" cy="57279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70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Expand the sentence with an appropriate adverb</a:t>
            </a:r>
            <a:endParaRPr sz="21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" name="Google Shape;108;p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2831" y="12057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8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9361915" y="12057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07;p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62373" y="120574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16646" y="6550223"/>
            <a:ext cx="8983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Provide students with a list of adverbs from Writing Matters (page 293-294 reproducible)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51085" y="4014629"/>
            <a:ext cx="3666837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b="1" u="sng" dirty="0">
                <a:latin typeface="Century Gothic" panose="020B0502020202020204" pitchFamily="34" charset="0"/>
              </a:rPr>
              <a:t>Suggestions: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>
                <a:latin typeface="Century Gothic" panose="020B0502020202020204" pitchFamily="34" charset="0"/>
              </a:rPr>
              <a:t>Yesterday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Excitedly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Swiftly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Eagerly </a:t>
            </a:r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61" y="3520408"/>
            <a:ext cx="2524201" cy="269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255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Skill development: I do</a:t>
            </a:r>
            <a:endParaRPr dirty="0"/>
          </a:p>
        </p:txBody>
      </p:sp>
      <p:pic>
        <p:nvPicPr>
          <p:cNvPr id="393" name="Google Shape;393;p1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3932" y="4855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3995" y="81471"/>
            <a:ext cx="674079" cy="6740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6" name="Google Shape;396;p16"/>
          <p:cNvCxnSpPr/>
          <p:nvPr/>
        </p:nvCxnSpPr>
        <p:spPr>
          <a:xfrm>
            <a:off x="415539" y="6127117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7" name="Google Shape;397;p16"/>
          <p:cNvCxnSpPr/>
          <p:nvPr/>
        </p:nvCxnSpPr>
        <p:spPr>
          <a:xfrm>
            <a:off x="390617" y="6694974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8" name="Google Shape;398;p16"/>
          <p:cNvSpPr txBox="1"/>
          <p:nvPr/>
        </p:nvSpPr>
        <p:spPr>
          <a:xfrm>
            <a:off x="415539" y="1921038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women </a:t>
            </a:r>
            <a:r>
              <a:rPr lang="en-AU" sz="36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laughed.</a:t>
            </a:r>
            <a:endParaRPr dirty="0">
              <a:solidFill>
                <a:srgbClr val="00B050"/>
              </a:solidFill>
            </a:endParaRPr>
          </a:p>
        </p:txBody>
      </p:sp>
      <p:cxnSp>
        <p:nvCxnSpPr>
          <p:cNvPr id="400" name="Google Shape;400;p16"/>
          <p:cNvCxnSpPr/>
          <p:nvPr/>
        </p:nvCxnSpPr>
        <p:spPr>
          <a:xfrm>
            <a:off x="1567939" y="4058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401" name="Google Shape;401;p16"/>
          <p:cNvCxnSpPr/>
          <p:nvPr/>
        </p:nvCxnSpPr>
        <p:spPr>
          <a:xfrm>
            <a:off x="1597878" y="45412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409" name="Google Shape;409;p16"/>
          <p:cNvCxnSpPr/>
          <p:nvPr/>
        </p:nvCxnSpPr>
        <p:spPr>
          <a:xfrm>
            <a:off x="1567939" y="3621810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1" name="Google Shape;204;p8"/>
          <p:cNvSpPr txBox="1"/>
          <p:nvPr/>
        </p:nvSpPr>
        <p:spPr>
          <a:xfrm>
            <a:off x="415539" y="3226806"/>
            <a:ext cx="1107996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E30DC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How:</a:t>
            </a:r>
            <a:endParaRPr b="1" dirty="0">
              <a:solidFill>
                <a:srgbClr val="E30DC4"/>
              </a:solidFill>
            </a:endParaRPr>
          </a:p>
        </p:txBody>
      </p:sp>
      <p:sp>
        <p:nvSpPr>
          <p:cNvPr id="22" name="Google Shape;219;p8"/>
          <p:cNvSpPr/>
          <p:nvPr/>
        </p:nvSpPr>
        <p:spPr>
          <a:xfrm>
            <a:off x="0" y="385594"/>
            <a:ext cx="8301849" cy="83095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 dirty="0">
                <a:solidFill>
                  <a:schemeClr val="dk1"/>
                </a:solidFill>
                <a:latin typeface="Century Gothic"/>
                <a:sym typeface="Century Gothic"/>
              </a:rPr>
              <a:t>Construct a sentence using expanded notes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Read your sentence – does it sound right? </a:t>
            </a:r>
            <a:endParaRPr dirty="0"/>
          </a:p>
        </p:txBody>
      </p:sp>
      <p:sp>
        <p:nvSpPr>
          <p:cNvPr id="23" name="Google Shape;218;p8"/>
          <p:cNvSpPr txBox="1"/>
          <p:nvPr/>
        </p:nvSpPr>
        <p:spPr>
          <a:xfrm>
            <a:off x="9904531" y="986367"/>
            <a:ext cx="2073965" cy="73862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adverbs did we use in this sentence?</a:t>
            </a:r>
            <a:endParaRPr sz="14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7939" y="3198636"/>
            <a:ext cx="3343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Yesterday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67938" y="3621810"/>
            <a:ext cx="3343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in the park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67938" y="4103256"/>
            <a:ext cx="3343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uncontrollably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5563" y="5630428"/>
            <a:ext cx="11157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Century Gothic" panose="020B0502020202020204" pitchFamily="34" charset="0"/>
              </a:rPr>
              <a:t>Yesterday</a:t>
            </a:r>
            <a:r>
              <a:rPr lang="en-AU" sz="2800" dirty="0">
                <a:latin typeface="Century Gothic" panose="020B0502020202020204" pitchFamily="34" charset="0"/>
              </a:rPr>
              <a:t>, the women laughed </a:t>
            </a:r>
            <a:r>
              <a:rPr lang="en-AU" sz="2800" b="1" dirty="0">
                <a:latin typeface="Century Gothic" panose="020B0502020202020204" pitchFamily="34" charset="0"/>
              </a:rPr>
              <a:t>uncontrollably</a:t>
            </a:r>
            <a:r>
              <a:rPr lang="en-AU" sz="2800" dirty="0">
                <a:latin typeface="Century Gothic" panose="020B0502020202020204" pitchFamily="34" charset="0"/>
              </a:rPr>
              <a:t> in the park</a:t>
            </a:r>
            <a:r>
              <a:rPr lang="en-AU" dirty="0"/>
              <a:t>.</a:t>
            </a:r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540" y="2104284"/>
            <a:ext cx="3903550" cy="259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82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4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Skill development: We do</a:t>
            </a:r>
            <a:endParaRPr dirty="0"/>
          </a:p>
        </p:txBody>
      </p:sp>
      <p:cxnSp>
        <p:nvCxnSpPr>
          <p:cNvPr id="396" name="Google Shape;396;p16"/>
          <p:cNvCxnSpPr/>
          <p:nvPr/>
        </p:nvCxnSpPr>
        <p:spPr>
          <a:xfrm>
            <a:off x="415539" y="6127117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7" name="Google Shape;397;p16"/>
          <p:cNvCxnSpPr/>
          <p:nvPr/>
        </p:nvCxnSpPr>
        <p:spPr>
          <a:xfrm>
            <a:off x="390617" y="6694974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8" name="Google Shape;398;p16"/>
          <p:cNvSpPr txBox="1"/>
          <p:nvPr/>
        </p:nvSpPr>
        <p:spPr>
          <a:xfrm>
            <a:off x="415539" y="1921038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children </a:t>
            </a:r>
            <a:r>
              <a:rPr lang="en-AU" sz="36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slept.</a:t>
            </a:r>
            <a:endParaRPr dirty="0">
              <a:solidFill>
                <a:srgbClr val="00B050"/>
              </a:solidFill>
            </a:endParaRPr>
          </a:p>
        </p:txBody>
      </p:sp>
      <p:cxnSp>
        <p:nvCxnSpPr>
          <p:cNvPr id="400" name="Google Shape;400;p16"/>
          <p:cNvCxnSpPr/>
          <p:nvPr/>
        </p:nvCxnSpPr>
        <p:spPr>
          <a:xfrm>
            <a:off x="1567939" y="4058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401" name="Google Shape;401;p16"/>
          <p:cNvCxnSpPr/>
          <p:nvPr/>
        </p:nvCxnSpPr>
        <p:spPr>
          <a:xfrm>
            <a:off x="1597878" y="45412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409" name="Google Shape;409;p16"/>
          <p:cNvCxnSpPr/>
          <p:nvPr/>
        </p:nvCxnSpPr>
        <p:spPr>
          <a:xfrm>
            <a:off x="1567939" y="3621810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2" name="Google Shape;219;p8"/>
          <p:cNvSpPr/>
          <p:nvPr/>
        </p:nvSpPr>
        <p:spPr>
          <a:xfrm>
            <a:off x="0" y="385594"/>
            <a:ext cx="8301849" cy="83095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 dirty="0">
                <a:solidFill>
                  <a:schemeClr val="dk1"/>
                </a:solidFill>
                <a:latin typeface="Century Gothic"/>
                <a:sym typeface="Century Gothic"/>
              </a:rPr>
              <a:t>Construct a sentence using expanded notes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Read your sentence – does it sound right? </a:t>
            </a:r>
            <a:endParaRPr dirty="0"/>
          </a:p>
        </p:txBody>
      </p:sp>
      <p:sp>
        <p:nvSpPr>
          <p:cNvPr id="23" name="Google Shape;218;p8"/>
          <p:cNvSpPr txBox="1"/>
          <p:nvPr/>
        </p:nvSpPr>
        <p:spPr>
          <a:xfrm>
            <a:off x="9904531" y="986367"/>
            <a:ext cx="2073965" cy="73862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adverbs did we use in this sentence?</a:t>
            </a:r>
            <a:endParaRPr sz="14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7939" y="3198636"/>
            <a:ext cx="3343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Yesterday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67938" y="3621810"/>
            <a:ext cx="3343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outside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67938" y="4103256"/>
            <a:ext cx="3343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soundly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5563" y="5630428"/>
            <a:ext cx="11157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Century Gothic" panose="020B0502020202020204" pitchFamily="34" charset="0"/>
              </a:rPr>
              <a:t>Yesterday</a:t>
            </a:r>
            <a:r>
              <a:rPr lang="en-AU" sz="2800" dirty="0">
                <a:latin typeface="Century Gothic" panose="020B0502020202020204" pitchFamily="34" charset="0"/>
              </a:rPr>
              <a:t>, the children slept </a:t>
            </a:r>
            <a:r>
              <a:rPr lang="en-AU" sz="2800" b="1" dirty="0">
                <a:latin typeface="Century Gothic" panose="020B0502020202020204" pitchFamily="34" charset="0"/>
              </a:rPr>
              <a:t>soundly outside. </a:t>
            </a:r>
            <a:endParaRPr lang="en-AU" b="1" dirty="0"/>
          </a:p>
        </p:txBody>
      </p:sp>
      <p:pic>
        <p:nvPicPr>
          <p:cNvPr id="18" name="Google Shape;393;p1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159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394;p1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0068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395;p1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0797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403;p1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12618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04;p8"/>
          <p:cNvSpPr txBox="1"/>
          <p:nvPr/>
        </p:nvSpPr>
        <p:spPr>
          <a:xfrm>
            <a:off x="415539" y="3226806"/>
            <a:ext cx="1107996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E30DC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How:</a:t>
            </a:r>
            <a:endParaRPr b="1" dirty="0">
              <a:solidFill>
                <a:srgbClr val="E30DC4"/>
              </a:solidFill>
            </a:endParaRPr>
          </a:p>
        </p:txBody>
      </p:sp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609" y="2455060"/>
            <a:ext cx="4815035" cy="270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22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4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Skill development: You do</a:t>
            </a:r>
            <a:endParaRPr dirty="0"/>
          </a:p>
        </p:txBody>
      </p:sp>
      <p:cxnSp>
        <p:nvCxnSpPr>
          <p:cNvPr id="396" name="Google Shape;396;p16"/>
          <p:cNvCxnSpPr/>
          <p:nvPr/>
        </p:nvCxnSpPr>
        <p:spPr>
          <a:xfrm>
            <a:off x="415539" y="6127117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7" name="Google Shape;397;p16"/>
          <p:cNvCxnSpPr/>
          <p:nvPr/>
        </p:nvCxnSpPr>
        <p:spPr>
          <a:xfrm>
            <a:off x="390617" y="6694974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8" name="Google Shape;398;p16"/>
          <p:cNvSpPr txBox="1"/>
          <p:nvPr/>
        </p:nvSpPr>
        <p:spPr>
          <a:xfrm>
            <a:off x="415539" y="1921038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ballerina </a:t>
            </a:r>
            <a:r>
              <a:rPr lang="en-AU" sz="36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danced.</a:t>
            </a:r>
            <a:endParaRPr dirty="0">
              <a:solidFill>
                <a:srgbClr val="00B050"/>
              </a:solidFill>
            </a:endParaRPr>
          </a:p>
        </p:txBody>
      </p:sp>
      <p:cxnSp>
        <p:nvCxnSpPr>
          <p:cNvPr id="400" name="Google Shape;400;p16"/>
          <p:cNvCxnSpPr/>
          <p:nvPr/>
        </p:nvCxnSpPr>
        <p:spPr>
          <a:xfrm>
            <a:off x="1567939" y="4058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401" name="Google Shape;401;p16"/>
          <p:cNvCxnSpPr/>
          <p:nvPr/>
        </p:nvCxnSpPr>
        <p:spPr>
          <a:xfrm>
            <a:off x="1597878" y="45412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409" name="Google Shape;409;p16"/>
          <p:cNvCxnSpPr/>
          <p:nvPr/>
        </p:nvCxnSpPr>
        <p:spPr>
          <a:xfrm>
            <a:off x="1567939" y="3621810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2" name="Google Shape;219;p8"/>
          <p:cNvSpPr/>
          <p:nvPr/>
        </p:nvSpPr>
        <p:spPr>
          <a:xfrm>
            <a:off x="0" y="385594"/>
            <a:ext cx="8301849" cy="83095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 dirty="0">
                <a:solidFill>
                  <a:schemeClr val="dk1"/>
                </a:solidFill>
                <a:latin typeface="Century Gothic"/>
                <a:sym typeface="Century Gothic"/>
              </a:rPr>
              <a:t>Construct a sentence using expanded notes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Read your sentence – does it sound right? </a:t>
            </a:r>
            <a:endParaRPr dirty="0"/>
          </a:p>
        </p:txBody>
      </p:sp>
      <p:sp>
        <p:nvSpPr>
          <p:cNvPr id="23" name="Google Shape;218;p8"/>
          <p:cNvSpPr txBox="1"/>
          <p:nvPr/>
        </p:nvSpPr>
        <p:spPr>
          <a:xfrm>
            <a:off x="9904531" y="986367"/>
            <a:ext cx="2073965" cy="73862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adverbs did we use in this sentence?</a:t>
            </a:r>
            <a:endParaRPr sz="14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6" name="Google Shape;403;p1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6583" y="81472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04;p8"/>
          <p:cNvSpPr txBox="1"/>
          <p:nvPr/>
        </p:nvSpPr>
        <p:spPr>
          <a:xfrm>
            <a:off x="415539" y="3226806"/>
            <a:ext cx="1107996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E30DC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How:</a:t>
            </a:r>
            <a:endParaRPr b="1" dirty="0">
              <a:solidFill>
                <a:srgbClr val="E30DC4"/>
              </a:solidFill>
            </a:endParaRPr>
          </a:p>
        </p:txBody>
      </p:sp>
      <p:pic>
        <p:nvPicPr>
          <p:cNvPr id="6146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875" y="3007540"/>
            <a:ext cx="3360638" cy="215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709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Skill development: You do</a:t>
            </a:r>
            <a:endParaRPr dirty="0"/>
          </a:p>
        </p:txBody>
      </p:sp>
      <p:cxnSp>
        <p:nvCxnSpPr>
          <p:cNvPr id="396" name="Google Shape;396;p16"/>
          <p:cNvCxnSpPr/>
          <p:nvPr/>
        </p:nvCxnSpPr>
        <p:spPr>
          <a:xfrm>
            <a:off x="415539" y="6127117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7" name="Google Shape;397;p16"/>
          <p:cNvCxnSpPr/>
          <p:nvPr/>
        </p:nvCxnSpPr>
        <p:spPr>
          <a:xfrm>
            <a:off x="390617" y="6694974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8" name="Google Shape;398;p16"/>
          <p:cNvSpPr txBox="1"/>
          <p:nvPr/>
        </p:nvSpPr>
        <p:spPr>
          <a:xfrm>
            <a:off x="415539" y="1921038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girl </a:t>
            </a:r>
            <a:r>
              <a:rPr lang="en-AU" sz="36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knitted.</a:t>
            </a:r>
            <a:endParaRPr dirty="0">
              <a:solidFill>
                <a:srgbClr val="00B050"/>
              </a:solidFill>
            </a:endParaRPr>
          </a:p>
        </p:txBody>
      </p:sp>
      <p:cxnSp>
        <p:nvCxnSpPr>
          <p:cNvPr id="400" name="Google Shape;400;p16"/>
          <p:cNvCxnSpPr/>
          <p:nvPr/>
        </p:nvCxnSpPr>
        <p:spPr>
          <a:xfrm>
            <a:off x="1567939" y="4058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401" name="Google Shape;401;p16"/>
          <p:cNvCxnSpPr/>
          <p:nvPr/>
        </p:nvCxnSpPr>
        <p:spPr>
          <a:xfrm>
            <a:off x="1597878" y="45412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409" name="Google Shape;409;p16"/>
          <p:cNvCxnSpPr/>
          <p:nvPr/>
        </p:nvCxnSpPr>
        <p:spPr>
          <a:xfrm>
            <a:off x="1567939" y="3621810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2" name="Google Shape;219;p8"/>
          <p:cNvSpPr/>
          <p:nvPr/>
        </p:nvSpPr>
        <p:spPr>
          <a:xfrm>
            <a:off x="0" y="385594"/>
            <a:ext cx="8301849" cy="83095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 dirty="0">
                <a:solidFill>
                  <a:schemeClr val="dk1"/>
                </a:solidFill>
                <a:latin typeface="Century Gothic"/>
                <a:sym typeface="Century Gothic"/>
              </a:rPr>
              <a:t>Construct a sentence using expanded notes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Read your sentence – does it sound right? </a:t>
            </a:r>
            <a:endParaRPr dirty="0"/>
          </a:p>
        </p:txBody>
      </p:sp>
      <p:sp>
        <p:nvSpPr>
          <p:cNvPr id="23" name="Google Shape;218;p8"/>
          <p:cNvSpPr txBox="1"/>
          <p:nvPr/>
        </p:nvSpPr>
        <p:spPr>
          <a:xfrm>
            <a:off x="9904531" y="986367"/>
            <a:ext cx="2073965" cy="73862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adverbs did we use in this sentence?</a:t>
            </a:r>
            <a:endParaRPr sz="14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6" name="Google Shape;403;p1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6583" y="81472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04;p8"/>
          <p:cNvSpPr txBox="1"/>
          <p:nvPr/>
        </p:nvSpPr>
        <p:spPr>
          <a:xfrm>
            <a:off x="415539" y="3226806"/>
            <a:ext cx="1107996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E30DC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How:</a:t>
            </a:r>
            <a:endParaRPr b="1" dirty="0">
              <a:solidFill>
                <a:srgbClr val="E30DC4"/>
              </a:solidFill>
            </a:endParaRPr>
          </a:p>
        </p:txBody>
      </p:sp>
      <p:pic>
        <p:nvPicPr>
          <p:cNvPr id="7170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45" y="2792958"/>
            <a:ext cx="2430068" cy="253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107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Skill development: You do</a:t>
            </a:r>
            <a:endParaRPr dirty="0"/>
          </a:p>
        </p:txBody>
      </p:sp>
      <p:cxnSp>
        <p:nvCxnSpPr>
          <p:cNvPr id="396" name="Google Shape;396;p16"/>
          <p:cNvCxnSpPr/>
          <p:nvPr/>
        </p:nvCxnSpPr>
        <p:spPr>
          <a:xfrm>
            <a:off x="415539" y="6127117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7" name="Google Shape;397;p16"/>
          <p:cNvCxnSpPr/>
          <p:nvPr/>
        </p:nvCxnSpPr>
        <p:spPr>
          <a:xfrm>
            <a:off x="390617" y="6694974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8" name="Google Shape;398;p16"/>
          <p:cNvSpPr txBox="1"/>
          <p:nvPr/>
        </p:nvSpPr>
        <p:spPr>
          <a:xfrm>
            <a:off x="415539" y="1921038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boy </a:t>
            </a:r>
            <a:r>
              <a:rPr lang="en-AU" sz="36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jumped.</a:t>
            </a:r>
            <a:endParaRPr dirty="0">
              <a:solidFill>
                <a:srgbClr val="00B050"/>
              </a:solidFill>
            </a:endParaRPr>
          </a:p>
        </p:txBody>
      </p:sp>
      <p:cxnSp>
        <p:nvCxnSpPr>
          <p:cNvPr id="400" name="Google Shape;400;p16"/>
          <p:cNvCxnSpPr/>
          <p:nvPr/>
        </p:nvCxnSpPr>
        <p:spPr>
          <a:xfrm>
            <a:off x="1567939" y="4058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401" name="Google Shape;401;p16"/>
          <p:cNvCxnSpPr/>
          <p:nvPr/>
        </p:nvCxnSpPr>
        <p:spPr>
          <a:xfrm>
            <a:off x="1597878" y="45412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409" name="Google Shape;409;p16"/>
          <p:cNvCxnSpPr/>
          <p:nvPr/>
        </p:nvCxnSpPr>
        <p:spPr>
          <a:xfrm>
            <a:off x="1567939" y="3621810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2" name="Google Shape;219;p8"/>
          <p:cNvSpPr/>
          <p:nvPr/>
        </p:nvSpPr>
        <p:spPr>
          <a:xfrm>
            <a:off x="0" y="385594"/>
            <a:ext cx="8301849" cy="83095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 dirty="0">
                <a:solidFill>
                  <a:schemeClr val="dk1"/>
                </a:solidFill>
                <a:latin typeface="Century Gothic"/>
                <a:sym typeface="Century Gothic"/>
              </a:rPr>
              <a:t>Construct a sentence using expanded notes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Read your sentence – does it sound right? </a:t>
            </a:r>
            <a:endParaRPr dirty="0"/>
          </a:p>
        </p:txBody>
      </p:sp>
      <p:sp>
        <p:nvSpPr>
          <p:cNvPr id="23" name="Google Shape;218;p8"/>
          <p:cNvSpPr txBox="1"/>
          <p:nvPr/>
        </p:nvSpPr>
        <p:spPr>
          <a:xfrm>
            <a:off x="9904531" y="986367"/>
            <a:ext cx="2073965" cy="73862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adverbs did we use in this sentence?</a:t>
            </a:r>
            <a:endParaRPr sz="14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6" name="Google Shape;403;p1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6583" y="81472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04;p8"/>
          <p:cNvSpPr txBox="1"/>
          <p:nvPr/>
        </p:nvSpPr>
        <p:spPr>
          <a:xfrm>
            <a:off x="415539" y="3226806"/>
            <a:ext cx="1107996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E30DC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How:</a:t>
            </a:r>
            <a:endParaRPr b="1" dirty="0">
              <a:solidFill>
                <a:srgbClr val="E30DC4"/>
              </a:solidFill>
            </a:endParaRPr>
          </a:p>
        </p:txBody>
      </p:sp>
      <p:pic>
        <p:nvPicPr>
          <p:cNvPr id="8194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632" y="2345400"/>
            <a:ext cx="3251654" cy="252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090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/>
          <p:nvPr/>
        </p:nvSpPr>
        <p:spPr>
          <a:xfrm>
            <a:off x="923925" y="2190750"/>
            <a:ext cx="10553700" cy="95406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2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</a:t>
            </a:r>
            <a:r>
              <a:rPr lang="en-AU" sz="2800" dirty="0">
                <a:latin typeface="Century Gothic"/>
                <a:ea typeface="Century Gothic"/>
                <a:cs typeface="Century Gothic"/>
                <a:sym typeface="Century Gothic"/>
              </a:rPr>
              <a:t>expand sentences using adverbs of time, place and manner</a:t>
            </a:r>
            <a:endParaRPr sz="1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61837" y="11117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10319301" y="1139157"/>
            <a:ext cx="1872699" cy="95406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an adverb modify or describe?</a:t>
            </a:r>
            <a:endParaRPr dirty="0"/>
          </a:p>
        </p:txBody>
      </p:sp>
      <p:sp>
        <p:nvSpPr>
          <p:cNvPr id="136" name="Google Shape;136;p4"/>
          <p:cNvSpPr txBox="1"/>
          <p:nvPr/>
        </p:nvSpPr>
        <p:spPr>
          <a:xfrm>
            <a:off x="785110" y="1388538"/>
            <a:ext cx="9241017" cy="2154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Font typeface="Calibri" panose="020F0502020204030204" pitchFamily="34" charset="0"/>
              <a:buNone/>
            </a:pPr>
            <a:r>
              <a:rPr lang="en-AU" sz="2400" dirty="0">
                <a:latin typeface="Century Gothic" panose="020B0502020202020204" pitchFamily="34" charset="0"/>
              </a:rPr>
              <a:t>An adverb is a word that modifies or describes a verb.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43593" y="2541387"/>
            <a:ext cx="2595418" cy="711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VERB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4102" y="2541387"/>
            <a:ext cx="2595418" cy="711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NOUN / PRONOUN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029527" y="3542934"/>
            <a:ext cx="9237" cy="1712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43075" y="5400041"/>
            <a:ext cx="2595418" cy="711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ADJECTIVE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88043" y="5400041"/>
            <a:ext cx="2595418" cy="711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ADVERB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705272" y="3473661"/>
            <a:ext cx="9237" cy="1712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61837" y="11117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10319301" y="1139157"/>
            <a:ext cx="1872699" cy="73862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an action verb?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249401" y="785253"/>
            <a:ext cx="9241017" cy="252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Font typeface="Calibri" panose="020F0502020204030204" pitchFamily="34" charset="0"/>
              <a:buNone/>
            </a:pPr>
            <a:r>
              <a:rPr lang="en-AU" sz="2400" dirty="0">
                <a:latin typeface="Century Gothic" panose="020B0502020202020204" pitchFamily="34" charset="0"/>
              </a:rPr>
              <a:t>An adverb is a word that modifies or describes a verb.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en-AU" sz="2400" dirty="0">
                <a:latin typeface="Century Gothic" panose="020B0502020202020204" pitchFamily="34" charset="0"/>
              </a:rPr>
              <a:t>3 categories of adverbs are: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74757"/>
              </p:ext>
            </p:extLst>
          </p:nvPr>
        </p:nvGraphicFramePr>
        <p:xfrm>
          <a:off x="1489338" y="3145808"/>
          <a:ext cx="8829963" cy="320880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43321">
                  <a:extLst>
                    <a:ext uri="{9D8B030D-6E8A-4147-A177-3AD203B41FA5}">
                      <a16:colId xmlns:a16="http://schemas.microsoft.com/office/drawing/2014/main" val="1464547035"/>
                    </a:ext>
                  </a:extLst>
                </a:gridCol>
                <a:gridCol w="2943321">
                  <a:extLst>
                    <a:ext uri="{9D8B030D-6E8A-4147-A177-3AD203B41FA5}">
                      <a16:colId xmlns:a16="http://schemas.microsoft.com/office/drawing/2014/main" val="2001373971"/>
                    </a:ext>
                  </a:extLst>
                </a:gridCol>
                <a:gridCol w="2943321">
                  <a:extLst>
                    <a:ext uri="{9D8B030D-6E8A-4147-A177-3AD203B41FA5}">
                      <a16:colId xmlns:a16="http://schemas.microsoft.com/office/drawing/2014/main" val="1451344299"/>
                    </a:ext>
                  </a:extLst>
                </a:gridCol>
              </a:tblGrid>
              <a:tr h="900032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>
                          <a:latin typeface="Century Gothic" panose="020B0502020202020204" pitchFamily="34" charset="0"/>
                        </a:rPr>
                        <a:t>Adverbs o</a:t>
                      </a:r>
                      <a:r>
                        <a:rPr lang="en-AU" sz="2000" baseline="0" dirty="0">
                          <a:latin typeface="Century Gothic" panose="020B0502020202020204" pitchFamily="34" charset="0"/>
                        </a:rPr>
                        <a:t>f manner (how)</a:t>
                      </a:r>
                      <a:endParaRPr lang="en-AU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>
                          <a:latin typeface="Century Gothic" panose="020B0502020202020204" pitchFamily="34" charset="0"/>
                        </a:rPr>
                        <a:t>Adverbs</a:t>
                      </a:r>
                      <a:r>
                        <a:rPr lang="en-AU" sz="2000" baseline="0" dirty="0">
                          <a:latin typeface="Century Gothic" panose="020B0502020202020204" pitchFamily="34" charset="0"/>
                        </a:rPr>
                        <a:t> of place  (where)</a:t>
                      </a:r>
                      <a:endParaRPr lang="en-AU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>
                          <a:latin typeface="Century Gothic" panose="020B0502020202020204" pitchFamily="34" charset="0"/>
                        </a:rPr>
                        <a:t>Adverbs of time (when)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2717"/>
                  </a:ext>
                </a:extLst>
              </a:tr>
              <a:tr h="2308777">
                <a:tc>
                  <a:txBody>
                    <a:bodyPr/>
                    <a:lstStyle/>
                    <a:p>
                      <a:r>
                        <a:rPr lang="en-AU" sz="2800" dirty="0">
                          <a:latin typeface="Century Gothic" panose="020B0502020202020204" pitchFamily="34" charset="0"/>
                        </a:rPr>
                        <a:t>eagerly</a:t>
                      </a:r>
                    </a:p>
                    <a:p>
                      <a:r>
                        <a:rPr lang="en-AU" sz="2800" dirty="0">
                          <a:latin typeface="Century Gothic" panose="020B0502020202020204" pitchFamily="34" charset="0"/>
                        </a:rPr>
                        <a:t>softly</a:t>
                      </a:r>
                      <a:endParaRPr lang="en-AU" sz="2800" baseline="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AU" sz="2800" baseline="0" dirty="0">
                          <a:latin typeface="Century Gothic" panose="020B0502020202020204" pitchFamily="34" charset="0"/>
                        </a:rPr>
                        <a:t>quickly</a:t>
                      </a:r>
                    </a:p>
                    <a:p>
                      <a:endParaRPr lang="en-AU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>
                          <a:latin typeface="Century Gothic" panose="020B0502020202020204" pitchFamily="34" charset="0"/>
                        </a:rPr>
                        <a:t>here</a:t>
                      </a:r>
                    </a:p>
                    <a:p>
                      <a:r>
                        <a:rPr lang="en-AU" sz="2800" dirty="0">
                          <a:latin typeface="Century Gothic" panose="020B0502020202020204" pitchFamily="34" charset="0"/>
                        </a:rPr>
                        <a:t>outside</a:t>
                      </a:r>
                    </a:p>
                    <a:p>
                      <a:r>
                        <a:rPr lang="en-AU" sz="2800" dirty="0">
                          <a:latin typeface="Century Gothic" panose="020B0502020202020204" pitchFamily="34" charset="0"/>
                        </a:rPr>
                        <a:t>inside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>
                          <a:latin typeface="Century Gothic" panose="020B0502020202020204" pitchFamily="34" charset="0"/>
                        </a:rPr>
                        <a:t>yesterday</a:t>
                      </a:r>
                    </a:p>
                    <a:p>
                      <a:r>
                        <a:rPr lang="en-AU" sz="2800" dirty="0">
                          <a:latin typeface="Century Gothic" panose="020B0502020202020204" pitchFamily="34" charset="0"/>
                        </a:rPr>
                        <a:t>today</a:t>
                      </a:r>
                    </a:p>
                    <a:p>
                      <a:r>
                        <a:rPr lang="en-AU" sz="2800" dirty="0">
                          <a:latin typeface="Century Gothic" panose="020B0502020202020204" pitchFamily="34" charset="0"/>
                        </a:rPr>
                        <a:t>soon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692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715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0" y="359951"/>
            <a:ext cx="8858464" cy="869407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An </a:t>
            </a:r>
            <a:r>
              <a:rPr lang="en-AU" b="1" u="sng" dirty="0">
                <a:latin typeface="Century Gothic" panose="020B0502020202020204" pitchFamily="34" charset="0"/>
              </a:rPr>
              <a:t>adverb</a:t>
            </a:r>
            <a:r>
              <a:rPr lang="en-AU" dirty="0">
                <a:latin typeface="Century Gothic" panose="020B0502020202020204" pitchFamily="34" charset="0"/>
              </a:rPr>
              <a:t> modifies or describes a verb.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b="1" u="sng" dirty="0">
                <a:latin typeface="Century Gothic" panose="020B0502020202020204" pitchFamily="34" charset="0"/>
              </a:rPr>
              <a:t>Adverbs of manner </a:t>
            </a:r>
            <a:r>
              <a:rPr lang="en-AU" dirty="0">
                <a:latin typeface="Century Gothic" panose="020B0502020202020204" pitchFamily="34" charset="0"/>
              </a:rPr>
              <a:t>answer the question </a:t>
            </a:r>
            <a:r>
              <a:rPr lang="en-AU" u="sng" dirty="0">
                <a:latin typeface="Century Gothic" panose="020B0502020202020204" pitchFamily="34" charset="0"/>
              </a:rPr>
              <a:t>how?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05822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1. loudly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95193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b="1" dirty="0">
                <a:latin typeface="Century Gothic" panose="020B0502020202020204" pitchFamily="34" charset="0"/>
              </a:rPr>
              <a:t>2. thoroughly 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582691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b="1" dirty="0">
                <a:latin typeface="Century Gothic" panose="020B0502020202020204" pitchFamily="34" charset="0"/>
              </a:rPr>
              <a:t>3. quickly </a:t>
            </a:r>
            <a:r>
              <a:rPr lang="en-AU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239789" y="3195438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05264" y="1230813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Is ‘elegantly’ an adverb of manner? Explain why/why not.</a:t>
            </a:r>
          </a:p>
          <a:p>
            <a:endParaRPr lang="en-AU" sz="1400" b="1" dirty="0">
              <a:latin typeface="Century Gothic" panose="020B0502020202020204" pitchFamily="34" charset="0"/>
            </a:endParaRP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40218" y="4145351"/>
            <a:ext cx="860129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B050"/>
                </a:solidFill>
                <a:latin typeface="Century Gothic" panose="020B0502020202020204" pitchFamily="34" charset="0"/>
              </a:rPr>
              <a:t>I yelled </a:t>
            </a:r>
            <a:r>
              <a:rPr lang="en-AU" b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loudly</a:t>
            </a:r>
            <a:r>
              <a:rPr lang="en-AU" dirty="0">
                <a:solidFill>
                  <a:srgbClr val="00B050"/>
                </a:solidFill>
                <a:latin typeface="Century Gothic" panose="020B0502020202020204" pitchFamily="34" charset="0"/>
              </a:rPr>
              <a:t> to get my neighbour’s attention.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40219" y="4933205"/>
            <a:ext cx="860129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B050"/>
                </a:solidFill>
                <a:latin typeface="Century Gothic" panose="020B0502020202020204" pitchFamily="34" charset="0"/>
              </a:rPr>
              <a:t>Clark mixed the ingredients </a:t>
            </a:r>
            <a:r>
              <a:rPr lang="en-AU" b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thoroughly</a:t>
            </a:r>
            <a:r>
              <a:rPr lang="en-AU" dirty="0">
                <a:solidFill>
                  <a:srgbClr val="00B050"/>
                </a:solidFill>
                <a:latin typeface="Century Gothic" panose="020B0502020202020204" pitchFamily="34" charset="0"/>
              </a:rPr>
              <a:t> before baking the pie.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40217" y="5773648"/>
            <a:ext cx="860129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B050"/>
                </a:solidFill>
                <a:latin typeface="Century Gothic" panose="020B0502020202020204" pitchFamily="34" charset="0"/>
              </a:rPr>
              <a:t>Nina ran </a:t>
            </a:r>
            <a:r>
              <a:rPr lang="en-AU" b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quickly</a:t>
            </a:r>
            <a:r>
              <a:rPr lang="en-AU" dirty="0">
                <a:solidFill>
                  <a:srgbClr val="00B050"/>
                </a:solidFill>
                <a:latin typeface="Century Gothic" panose="020B0502020202020204" pitchFamily="34" charset="0"/>
              </a:rPr>
              <a:t> to escape the vicious dog.</a:t>
            </a:r>
          </a:p>
        </p:txBody>
      </p:sp>
      <p:pic>
        <p:nvPicPr>
          <p:cNvPr id="23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4" y="174532"/>
            <a:ext cx="674079" cy="6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6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4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0" y="369332"/>
            <a:ext cx="9297003" cy="860646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An </a:t>
            </a:r>
            <a:r>
              <a:rPr lang="en-AU" b="1" u="sng" dirty="0">
                <a:latin typeface="Century Gothic" panose="020B0502020202020204" pitchFamily="34" charset="0"/>
              </a:rPr>
              <a:t>adverb</a:t>
            </a:r>
            <a:r>
              <a:rPr lang="en-AU" dirty="0">
                <a:latin typeface="Century Gothic" panose="020B0502020202020204" pitchFamily="34" charset="0"/>
              </a:rPr>
              <a:t> modifies or describes a verb.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b="1" u="sng" dirty="0">
                <a:latin typeface="Century Gothic" panose="020B0502020202020204" pitchFamily="34" charset="0"/>
              </a:rPr>
              <a:t>Adverbs of manner </a:t>
            </a:r>
            <a:r>
              <a:rPr lang="en-AU" dirty="0">
                <a:latin typeface="Century Gothic" panose="020B0502020202020204" pitchFamily="34" charset="0"/>
              </a:rPr>
              <a:t>answer the question </a:t>
            </a:r>
            <a:r>
              <a:rPr lang="en-AU" u="sng" dirty="0">
                <a:latin typeface="Century Gothic" panose="020B0502020202020204" pitchFamily="34" charset="0"/>
              </a:rPr>
              <a:t>how?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429" y="2528638"/>
            <a:ext cx="259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8597" y="3336172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1. soon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8597" y="4617719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2. inside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4987" y="3773561"/>
            <a:ext cx="860129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Soon is an adverb, but does not answer the question </a:t>
            </a:r>
            <a:r>
              <a:rPr lang="en-AU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how?</a:t>
            </a:r>
            <a:endParaRPr lang="en-AU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4987" y="5002771"/>
            <a:ext cx="855573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Inside is an adverb, but does not answer the question </a:t>
            </a:r>
            <a:r>
              <a:rPr lang="en-AU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how?</a:t>
            </a:r>
            <a:endParaRPr lang="en-AU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5157528" y="2419123"/>
            <a:ext cx="857250" cy="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03336" y="1141144"/>
            <a:ext cx="1988664" cy="1661993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Is ‘tomorrow’ an adverb of manner? Explain why/why not.</a:t>
            </a:r>
          </a:p>
          <a:p>
            <a:endParaRPr lang="en-AU" sz="1400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881" y="79560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7392" y="86443"/>
            <a:ext cx="693813" cy="679158"/>
          </a:xfrm>
          <a:prstGeom prst="rect">
            <a:avLst/>
          </a:prstGeom>
        </p:spPr>
      </p:pic>
      <p:pic>
        <p:nvPicPr>
          <p:cNvPr id="16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6288" y="86443"/>
            <a:ext cx="674079" cy="674079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29473" y="66844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8" grpId="0"/>
      <p:bldP spid="5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15285" y="367506"/>
            <a:ext cx="8858464" cy="782025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An </a:t>
            </a:r>
            <a:r>
              <a:rPr lang="en-AU" b="1" u="sng" dirty="0">
                <a:latin typeface="Century Gothic" panose="020B0502020202020204" pitchFamily="34" charset="0"/>
              </a:rPr>
              <a:t>adverb</a:t>
            </a:r>
            <a:r>
              <a:rPr lang="en-AU" dirty="0">
                <a:latin typeface="Century Gothic" panose="020B0502020202020204" pitchFamily="34" charset="0"/>
              </a:rPr>
              <a:t> modifies or describes a verb.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b="1" u="sng" dirty="0">
                <a:latin typeface="Century Gothic" panose="020B0502020202020204" pitchFamily="34" charset="0"/>
              </a:rPr>
              <a:t>Adverbs of time </a:t>
            </a:r>
            <a:r>
              <a:rPr lang="en-AU" dirty="0">
                <a:latin typeface="Century Gothic" panose="020B0502020202020204" pitchFamily="34" charset="0"/>
              </a:rPr>
              <a:t>answer the question </a:t>
            </a:r>
            <a:r>
              <a:rPr lang="en-AU" u="sng" dirty="0">
                <a:latin typeface="Century Gothic" panose="020B0502020202020204" pitchFamily="34" charset="0"/>
              </a:rPr>
              <a:t>when?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05822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1. soon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95193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b="1" dirty="0">
                <a:latin typeface="Century Gothic" panose="020B0502020202020204" pitchFamily="34" charset="0"/>
              </a:rPr>
              <a:t>2. yesterday 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582691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b="1" dirty="0">
                <a:latin typeface="Century Gothic" panose="020B0502020202020204" pitchFamily="34" charset="0"/>
              </a:rPr>
              <a:t>3. tomorrow </a:t>
            </a:r>
            <a:r>
              <a:rPr lang="en-AU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239789" y="3195438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Is ‘afterwards’ an adverb of time? Explain why/why not.</a:t>
            </a:r>
          </a:p>
          <a:p>
            <a:endParaRPr lang="en-AU" sz="1400" b="1" dirty="0"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83362" y="4057470"/>
            <a:ext cx="860129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AU" b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Soon</a:t>
            </a:r>
            <a:r>
              <a:rPr lang="en-AU" dirty="0">
                <a:solidFill>
                  <a:srgbClr val="00B050"/>
                </a:solidFill>
                <a:latin typeface="Century Gothic" panose="020B0502020202020204" pitchFamily="34" charset="0"/>
              </a:rPr>
              <a:t>, you will have to get a new car.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95502" y="4901306"/>
            <a:ext cx="860129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B050"/>
                </a:solidFill>
                <a:latin typeface="Century Gothic" panose="020B0502020202020204" pitchFamily="34" charset="0"/>
              </a:rPr>
              <a:t>Murdoch found that cat </a:t>
            </a:r>
            <a:r>
              <a:rPr lang="en-AU" b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yesterday</a:t>
            </a:r>
            <a:r>
              <a:rPr lang="en-AU" dirty="0">
                <a:solidFill>
                  <a:srgbClr val="00B050"/>
                </a:solidFill>
                <a:latin typeface="Century Gothic" panose="020B0502020202020204" pitchFamily="34" charset="0"/>
              </a:rPr>
              <a:t> before I got home from work.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83363" y="5757978"/>
            <a:ext cx="860129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B050"/>
                </a:solidFill>
                <a:latin typeface="Century Gothic" panose="020B0502020202020204" pitchFamily="34" charset="0"/>
              </a:rPr>
              <a:t>The children will go to school </a:t>
            </a:r>
            <a:r>
              <a:rPr lang="en-AU" b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tomorrow</a:t>
            </a:r>
            <a:r>
              <a:rPr lang="en-AU" dirty="0">
                <a:solidFill>
                  <a:srgbClr val="00B05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881" y="79560"/>
            <a:ext cx="674078" cy="67407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7392" y="86443"/>
            <a:ext cx="693813" cy="679158"/>
          </a:xfrm>
          <a:prstGeom prst="rect">
            <a:avLst/>
          </a:prstGeom>
        </p:spPr>
      </p:pic>
      <p:pic>
        <p:nvPicPr>
          <p:cNvPr id="2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6288" y="86443"/>
            <a:ext cx="674079" cy="674079"/>
          </a:xfrm>
          <a:prstGeom prst="rect">
            <a:avLst/>
          </a:prstGeom>
        </p:spPr>
      </p:pic>
      <p:pic>
        <p:nvPicPr>
          <p:cNvPr id="26" name="Picture 25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29473" y="66844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1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3301" y="345209"/>
            <a:ext cx="9297003" cy="807292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An </a:t>
            </a:r>
            <a:r>
              <a:rPr lang="en-AU" b="1" u="sng" dirty="0">
                <a:latin typeface="Century Gothic" panose="020B0502020202020204" pitchFamily="34" charset="0"/>
              </a:rPr>
              <a:t>adverb</a:t>
            </a:r>
            <a:r>
              <a:rPr lang="en-AU" dirty="0">
                <a:latin typeface="Century Gothic" panose="020B0502020202020204" pitchFamily="34" charset="0"/>
              </a:rPr>
              <a:t> modifies or describes a verb.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b="1" u="sng" dirty="0">
                <a:latin typeface="Century Gothic" panose="020B0502020202020204" pitchFamily="34" charset="0"/>
              </a:rPr>
              <a:t>Adverbs of time </a:t>
            </a:r>
            <a:r>
              <a:rPr lang="en-AU" dirty="0">
                <a:latin typeface="Century Gothic" panose="020B0502020202020204" pitchFamily="34" charset="0"/>
              </a:rPr>
              <a:t>answer the question </a:t>
            </a:r>
            <a:r>
              <a:rPr lang="en-AU" u="sng" dirty="0">
                <a:latin typeface="Century Gothic" panose="020B0502020202020204" pitchFamily="34" charset="0"/>
              </a:rPr>
              <a:t>when?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429" y="2528638"/>
            <a:ext cx="259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8597" y="3773472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1. quietly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8597" y="5004750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2. gently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7097" y="3674361"/>
            <a:ext cx="8601295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Quietly describes </a:t>
            </a:r>
            <a:r>
              <a:rPr lang="en-AU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how</a:t>
            </a:r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 something can be done, making it an </a:t>
            </a:r>
            <a:r>
              <a:rPr lang="en-AU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adverb of manner.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27097" y="4854312"/>
            <a:ext cx="8555734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Gently describes </a:t>
            </a:r>
            <a:r>
              <a:rPr lang="en-AU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how</a:t>
            </a:r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 something can be done, making it an </a:t>
            </a:r>
            <a:r>
              <a:rPr lang="en-AU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adverb of manner.</a:t>
            </a:r>
          </a:p>
        </p:txBody>
      </p:sp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5157528" y="2419123"/>
            <a:ext cx="857250" cy="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03336" y="1141144"/>
            <a:ext cx="1988664" cy="1446550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Is ‘carefully’ an adverb of time? Explain why/why not.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881" y="79560"/>
            <a:ext cx="674078" cy="67407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7392" y="86443"/>
            <a:ext cx="693813" cy="679158"/>
          </a:xfrm>
          <a:prstGeom prst="rect">
            <a:avLst/>
          </a:prstGeom>
        </p:spPr>
      </p:pic>
      <p:pic>
        <p:nvPicPr>
          <p:cNvPr id="22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6288" y="86443"/>
            <a:ext cx="674079" cy="674079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29473" y="66844"/>
            <a:ext cx="674078" cy="674078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4906" y="66844"/>
            <a:ext cx="693813" cy="679158"/>
          </a:xfrm>
          <a:prstGeom prst="rect">
            <a:avLst/>
          </a:prstGeom>
        </p:spPr>
      </p:pic>
      <p:pic>
        <p:nvPicPr>
          <p:cNvPr id="2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3802" y="66844"/>
            <a:ext cx="674079" cy="6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5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5822</TotalTime>
  <Words>1523</Words>
  <Application>Microsoft Office PowerPoint</Application>
  <PresentationFormat>Widescreen</PresentationFormat>
  <Paragraphs>343</Paragraphs>
  <Slides>29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Century Gothic</vt:lpstr>
      <vt:lpstr>Calibri</vt:lpstr>
      <vt:lpstr>Quattrocento Sans</vt:lpstr>
      <vt:lpstr>Arial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17</cp:revision>
  <dcterms:created xsi:type="dcterms:W3CDTF">2021-08-04T08:19:39Z</dcterms:created>
  <dcterms:modified xsi:type="dcterms:W3CDTF">2023-03-26T11:11:06Z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0x010100B63E8551B7C9C74B8DCC7CC4E4715430</vt:lpwstr>
  </property>
</Properties>
</file>