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RFKUVNGs0b6n8wwgmxgDhLGM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5" y="1773254"/>
            <a:ext cx="9559200" cy="41457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Make use of pronoun reference  as a cohesive device- use pronouns which are consistent with the number and case of the subject or object, i.e.  E.g. The children watched the game. They enjoyed it.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AU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Jack Niddrie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/>
          <p:nvPr/>
        </p:nvSpPr>
        <p:spPr>
          <a:xfrm>
            <a:off x="105304" y="563795"/>
            <a:ext cx="8853038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</p:txBody>
      </p:sp>
      <p:sp>
        <p:nvSpPr>
          <p:cNvPr id="240" name="Google Shape;240;p11"/>
          <p:cNvSpPr txBox="1"/>
          <p:nvPr/>
        </p:nvSpPr>
        <p:spPr>
          <a:xfrm>
            <a:off x="10203336" y="913049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plural pronouns should we use?</a:t>
            </a:r>
            <a:endParaRPr/>
          </a:p>
        </p:txBody>
      </p:sp>
      <p:sp>
        <p:nvSpPr>
          <p:cNvPr id="241" name="Google Shape;241;p11"/>
          <p:cNvSpPr txBox="1"/>
          <p:nvPr/>
        </p:nvSpPr>
        <p:spPr>
          <a:xfrm>
            <a:off x="191194" y="1867156"/>
            <a:ext cx="952877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2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Yarby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family were going on a holiday. The </a:t>
            </a:r>
            <a:r>
              <a:rPr lang="en-AU" sz="32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Yarby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family had to drive to the airport to catch a plane.</a:t>
            </a:r>
            <a:endParaRPr dirty="0"/>
          </a:p>
        </p:txBody>
      </p:sp>
      <p:sp>
        <p:nvSpPr>
          <p:cNvPr id="242" name="Google Shape;242;p11"/>
          <p:cNvSpPr txBox="1"/>
          <p:nvPr/>
        </p:nvSpPr>
        <p:spPr>
          <a:xfrm>
            <a:off x="400917" y="3685775"/>
            <a:ext cx="4130906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4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Yarby</a:t>
            </a: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family is the noun (subject).</a:t>
            </a:r>
            <a:endParaRPr dirty="0"/>
          </a:p>
        </p:txBody>
      </p:sp>
      <p:sp>
        <p:nvSpPr>
          <p:cNvPr id="243" name="Google Shape;243;p11"/>
          <p:cNvSpPr txBox="1"/>
          <p:nvPr/>
        </p:nvSpPr>
        <p:spPr>
          <a:xfrm>
            <a:off x="4955582" y="3787749"/>
            <a:ext cx="4130906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Yarby family is plural.</a:t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191194" y="5062014"/>
            <a:ext cx="118100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32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Yarby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family were going on a holiday.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had to drive to the airport to catch a plane.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42" grpId="0" animBg="1"/>
      <p:bldP spid="243" grpId="0" animBg="1"/>
      <p:bldP spid="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105304" y="563795"/>
            <a:ext cx="8853038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an apostrophe for a </a:t>
            </a:r>
            <a:r>
              <a:rPr lang="en-AU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contraction.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10203336" y="913049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plural pronouns should we use?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 contraction in this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675802" y="1867156"/>
            <a:ext cx="952753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Lindsey, the school principal, is always cranky. Mr. Lindsey is a very strict teacher. </a:t>
            </a:r>
            <a:endParaRPr dirty="0"/>
          </a:p>
        </p:txBody>
      </p:sp>
      <p:sp>
        <p:nvSpPr>
          <p:cNvPr id="257" name="Google Shape;257;p10"/>
          <p:cNvSpPr txBox="1"/>
          <p:nvPr/>
        </p:nvSpPr>
        <p:spPr>
          <a:xfrm>
            <a:off x="8553121" y="3291388"/>
            <a:ext cx="3300430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 is a male 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4899251" y="3291387"/>
            <a:ext cx="3438691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 is singular 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400917" y="3106720"/>
            <a:ext cx="4130906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 is the noun (subject)</a:t>
            </a:r>
            <a:endParaRPr dirty="0"/>
          </a:p>
        </p:txBody>
      </p:sp>
      <p:sp>
        <p:nvSpPr>
          <p:cNvPr id="260" name="Google Shape;260;p10"/>
          <p:cNvSpPr txBox="1"/>
          <p:nvPr/>
        </p:nvSpPr>
        <p:spPr>
          <a:xfrm>
            <a:off x="776956" y="4167575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Lindsey, the school principal, is always cranky.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very strict teacher. </a:t>
            </a:r>
            <a:endParaRPr dirty="0"/>
          </a:p>
        </p:txBody>
      </p:sp>
      <p:sp>
        <p:nvSpPr>
          <p:cNvPr id="261" name="Google Shape;261;p10"/>
          <p:cNvSpPr txBox="1"/>
          <p:nvPr/>
        </p:nvSpPr>
        <p:spPr>
          <a:xfrm>
            <a:off x="675802" y="5474651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Lindsey, the school principal, is always cranky.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2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very strict teacher.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 animBg="1"/>
      <p:bldP spid="258" grpId="0" animBg="1"/>
      <p:bldP spid="259" grpId="0" animBg="1"/>
      <p:bldP spid="260" grpId="0"/>
      <p:bldP spid="2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0110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/>
          <p:nvPr/>
        </p:nvSpPr>
        <p:spPr>
          <a:xfrm>
            <a:off x="105304" y="563795"/>
            <a:ext cx="948480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an apostrophe for a </a:t>
            </a:r>
            <a:r>
              <a:rPr lang="en-AU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contraction.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10203336" y="913049"/>
            <a:ext cx="1988664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plural pronouns should we use?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 contraction in this sentence?</a:t>
            </a:r>
            <a:endParaRPr sz="1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5606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 txBox="1"/>
          <p:nvPr/>
        </p:nvSpPr>
        <p:spPr>
          <a:xfrm>
            <a:off x="191194" y="1867156"/>
            <a:ext cx="96760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forest is a dark and scary place at night. The forest is full of animals and weird noises. </a:t>
            </a:r>
            <a:endParaRPr dirty="0"/>
          </a:p>
        </p:txBody>
      </p:sp>
      <p:sp>
        <p:nvSpPr>
          <p:cNvPr id="273" name="Google Shape;273;p13"/>
          <p:cNvSpPr txBox="1"/>
          <p:nvPr/>
        </p:nvSpPr>
        <p:spPr>
          <a:xfrm>
            <a:off x="767390" y="3235069"/>
            <a:ext cx="3489439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forest is the noun (subject)</a:t>
            </a:r>
            <a:endParaRPr dirty="0"/>
          </a:p>
        </p:txBody>
      </p:sp>
      <p:sp>
        <p:nvSpPr>
          <p:cNvPr id="274" name="Google Shape;274;p13"/>
          <p:cNvSpPr txBox="1"/>
          <p:nvPr/>
        </p:nvSpPr>
        <p:spPr>
          <a:xfrm>
            <a:off x="6190451" y="3276634"/>
            <a:ext cx="3489439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forest is not a person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285404" y="4322181"/>
            <a:ext cx="118100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forest is a dark and scary place at night.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full of animals and weird noises. </a:t>
            </a:r>
            <a:endParaRPr dirty="0"/>
          </a:p>
        </p:txBody>
      </p:sp>
      <p:sp>
        <p:nvSpPr>
          <p:cNvPr id="276" name="Google Shape;276;p13"/>
          <p:cNvSpPr txBox="1"/>
          <p:nvPr/>
        </p:nvSpPr>
        <p:spPr>
          <a:xfrm>
            <a:off x="285404" y="5485438"/>
            <a:ext cx="118100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forest is a dark and scary place at night.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2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’s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full of animals and weird noises.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73" grpId="0" animBg="1"/>
      <p:bldP spid="274" grpId="0" animBg="1"/>
      <p:bldP spid="275" grpId="0"/>
      <p:bldP spid="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105303" y="563795"/>
            <a:ext cx="9694987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with a </a:t>
            </a:r>
            <a:r>
              <a:rPr lang="en-AU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conjunction.</a:t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10203336" y="91304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pronouns show more than 1 person?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conjunction would you use here? Why?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105303" y="1995521"/>
            <a:ext cx="1026066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are excited for the upcoming sports carnival. The children are practising at home.  </a:t>
            </a:r>
            <a:endParaRPr dirty="0"/>
          </a:p>
        </p:txBody>
      </p:sp>
      <p:sp>
        <p:nvSpPr>
          <p:cNvPr id="288" name="Google Shape;288;p14"/>
          <p:cNvSpPr txBox="1"/>
          <p:nvPr/>
        </p:nvSpPr>
        <p:spPr>
          <a:xfrm>
            <a:off x="354551" y="3149525"/>
            <a:ext cx="4735039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is the noun (subject)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7102411" y="3255050"/>
            <a:ext cx="3034919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is plural 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390698" y="3914381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are excited for the upcoming sports carnival.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practising at home.  </a:t>
            </a:r>
            <a:endParaRPr dirty="0"/>
          </a:p>
        </p:txBody>
      </p:sp>
      <p:sp>
        <p:nvSpPr>
          <p:cNvPr id="291" name="Google Shape;291;p14"/>
          <p:cNvSpPr txBox="1"/>
          <p:nvPr/>
        </p:nvSpPr>
        <p:spPr>
          <a:xfrm>
            <a:off x="431571" y="5276800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are excited for the upcoming sports carnival </a:t>
            </a:r>
            <a:r>
              <a:rPr lang="en-AU" sz="32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practising at home.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288" grpId="0" animBg="1"/>
      <p:bldP spid="289" grpId="0" animBg="1"/>
      <p:bldP spid="290" grpId="0"/>
      <p:bldP spid="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9748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3827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/>
          <p:nvPr/>
        </p:nvSpPr>
        <p:spPr>
          <a:xfrm>
            <a:off x="105304" y="563795"/>
            <a:ext cx="9014444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with a </a:t>
            </a:r>
            <a:r>
              <a:rPr lang="en-AU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conjunction.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10203336" y="913049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pronouns match a male?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conjunction would you use here? Why?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0518" y="3229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813885" y="1879884"/>
            <a:ext cx="91697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was furious. Mum saw my brother kick a soccer ball that hit a window. </a:t>
            </a:r>
            <a:endParaRPr dirty="0"/>
          </a:p>
        </p:txBody>
      </p:sp>
      <p:sp>
        <p:nvSpPr>
          <p:cNvPr id="304" name="Google Shape;304;p15"/>
          <p:cNvSpPr txBox="1"/>
          <p:nvPr/>
        </p:nvSpPr>
        <p:spPr>
          <a:xfrm>
            <a:off x="476846" y="3911657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was furious.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saw my brother kick a soccer ball that hit a window. </a:t>
            </a:r>
            <a:endParaRPr dirty="0"/>
          </a:p>
        </p:txBody>
      </p:sp>
      <p:sp>
        <p:nvSpPr>
          <p:cNvPr id="305" name="Google Shape;305;p15"/>
          <p:cNvSpPr txBox="1"/>
          <p:nvPr/>
        </p:nvSpPr>
        <p:spPr>
          <a:xfrm>
            <a:off x="476846" y="5271953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was furious </a:t>
            </a:r>
            <a:r>
              <a:rPr lang="en-AU" sz="32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saw my brother kick a soccer ball that hit a window. 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354551" y="3149525"/>
            <a:ext cx="4735039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is the noun (subject)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5569402" y="3166914"/>
            <a:ext cx="2685135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is singular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8642075" y="3166914"/>
            <a:ext cx="2685135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is female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4" grpId="0"/>
      <p:bldP spid="305" grpId="0"/>
      <p:bldP spid="306" grpId="0" animBg="1"/>
      <p:bldP spid="307" grpId="0" animBg="1"/>
      <p:bldP spid="3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1982" y="914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5432" y="10923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3132" y="13260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105304" y="563795"/>
            <a:ext cx="9070128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Combine these sentences with a </a:t>
            </a:r>
            <a:r>
              <a:rPr lang="en-AU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endParaRPr/>
          </a:p>
        </p:txBody>
      </p:sp>
      <p:sp>
        <p:nvSpPr>
          <p:cNvPr id="318" name="Google Shape;318;p16"/>
          <p:cNvSpPr txBox="1"/>
          <p:nvPr/>
        </p:nvSpPr>
        <p:spPr>
          <a:xfrm>
            <a:off x="10203336" y="91304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pronouns show more than 1 person?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conjunction would you use here? Why?</a:t>
            </a:r>
            <a:endParaRPr/>
          </a:p>
        </p:txBody>
      </p:sp>
      <p:pic>
        <p:nvPicPr>
          <p:cNvPr id="319" name="Google Shape;319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4281" y="13260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 txBox="1"/>
          <p:nvPr/>
        </p:nvSpPr>
        <p:spPr>
          <a:xfrm>
            <a:off x="813886" y="1879884"/>
            <a:ext cx="90701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Angus and Billy had a terrific sleepover. Angus and Billy didn’t get much sleep.</a:t>
            </a:r>
            <a:endParaRPr dirty="0"/>
          </a:p>
        </p:txBody>
      </p:sp>
      <p:sp>
        <p:nvSpPr>
          <p:cNvPr id="321" name="Google Shape;321;p16"/>
          <p:cNvSpPr txBox="1"/>
          <p:nvPr/>
        </p:nvSpPr>
        <p:spPr>
          <a:xfrm>
            <a:off x="893225" y="3069902"/>
            <a:ext cx="3602307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Angus and Billy are the noun (subject)</a:t>
            </a:r>
            <a:endParaRPr dirty="0"/>
          </a:p>
        </p:txBody>
      </p:sp>
      <p:sp>
        <p:nvSpPr>
          <p:cNvPr id="322" name="Google Shape;322;p16"/>
          <p:cNvSpPr txBox="1"/>
          <p:nvPr/>
        </p:nvSpPr>
        <p:spPr>
          <a:xfrm>
            <a:off x="5609040" y="3096360"/>
            <a:ext cx="3334881" cy="830997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Angus and Billy are plural</a:t>
            </a:r>
            <a:endParaRPr/>
          </a:p>
        </p:txBody>
      </p:sp>
      <p:sp>
        <p:nvSpPr>
          <p:cNvPr id="323" name="Google Shape;323;p16"/>
          <p:cNvSpPr txBox="1"/>
          <p:nvPr/>
        </p:nvSpPr>
        <p:spPr>
          <a:xfrm>
            <a:off x="569460" y="4224768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Angus and Billy had a terrific sleepover.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didn’t get much sleep.</a:t>
            </a:r>
            <a:endParaRPr dirty="0"/>
          </a:p>
        </p:txBody>
      </p:sp>
      <p:sp>
        <p:nvSpPr>
          <p:cNvPr id="324" name="Google Shape;324;p16"/>
          <p:cNvSpPr txBox="1"/>
          <p:nvPr/>
        </p:nvSpPr>
        <p:spPr>
          <a:xfrm>
            <a:off x="567204" y="5406342"/>
            <a:ext cx="1008367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Angus and Billy had a terrific sleepover </a:t>
            </a:r>
            <a:r>
              <a:rPr lang="en-AU" sz="32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didn’t get much sleep.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1" grpId="0" animBg="1"/>
      <p:bldP spid="322" grpId="0" animBg="1"/>
      <p:bldP spid="323" grpId="0"/>
      <p:bldP spid="3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105304" y="450523"/>
            <a:ext cx="10755325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/>
          </a:p>
        </p:txBody>
      </p:sp>
      <p:pic>
        <p:nvPicPr>
          <p:cNvPr id="331" name="Google Shape;331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/>
          <p:nvPr/>
        </p:nvSpPr>
        <p:spPr>
          <a:xfrm>
            <a:off x="105304" y="1620163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17"/>
          <p:cNvSpPr txBox="1"/>
          <p:nvPr/>
        </p:nvSpPr>
        <p:spPr>
          <a:xfrm>
            <a:off x="182879" y="2352502"/>
            <a:ext cx="11889255" cy="43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had a very yummy lunch. James had a ham and cheese toasted sandwich.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tiger was ready to pounce. The tiger had not eaten anything for days. 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Tina and Tina’s family were going to the shops. Tina is hosting a party on the weekend.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was a prized possession in the household. The kids always wanted to play the iPad.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Freddie and Lisa have been friends since preschool. Freddie and Lisa are best friends.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magic pencil in the classroom. The magic pencil can spell any word correctly. 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AU" sz="2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 up with your own!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make use of pronoun reference.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6" name="Google Shape;126;p4"/>
          <p:cNvSpPr txBox="1"/>
          <p:nvPr/>
        </p:nvSpPr>
        <p:spPr>
          <a:xfrm>
            <a:off x="69811" y="422379"/>
            <a:ext cx="8858400" cy="14836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pronoun is a word that stands in the place of a noun that has already been mentioned.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plural and singular pronouns, dependent on the original noun (subject).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The children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enjoyed singing in the choir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They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won the competition.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man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threw his umbrella on the ground in anger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He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mad when the car drove through the puddle next to him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The chair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rocked back and forth. 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a loud squeak every time. 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925846" y="2333245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0181939" y="1250631"/>
            <a:ext cx="1988700" cy="22473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 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this sentence?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 txBox="1"/>
          <p:nvPr/>
        </p:nvSpPr>
        <p:spPr>
          <a:xfrm>
            <a:off x="21361" y="411715"/>
            <a:ext cx="9297000" cy="149845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pronoun is a word that stands in the place of a noun that has already been mentioned.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plural and singular pronouns, dependent on the original noun (subject).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The dogs barked. He was very loud.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The lady walked quickly. It was clearly in a rush.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184987" y="3773561"/>
            <a:ext cx="86013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 plural noun (subject) but a singular pronoun. This is not an example of subject-pronoun agreement. </a:t>
            </a: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230548" y="5017024"/>
            <a:ext cx="85557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 singular noun (subject) but the pronoun doesn’t reference the person.  </a:t>
            </a: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0181939" y="1250631"/>
            <a:ext cx="1988700" cy="26781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 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this sentence?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example?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58;p6">
            <a:extLst>
              <a:ext uri="{FF2B5EF4-FFF2-40B4-BE49-F238E27FC236}">
                <a16:creationId xmlns:a16="http://schemas.microsoft.com/office/drawing/2014/main" id="{06F4081F-0077-4953-8A84-16F56372A01F}"/>
              </a:ext>
            </a:extLst>
          </p:cNvPr>
          <p:cNvSpPr/>
          <p:nvPr/>
        </p:nvSpPr>
        <p:spPr>
          <a:xfrm>
            <a:off x="2565965" y="5427109"/>
            <a:ext cx="1985435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259934" y="4527542"/>
            <a:ext cx="994332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030778" y="3529950"/>
            <a:ext cx="1988664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62" name="Google Shape;162;p6"/>
          <p:cNvSpPr txBox="1"/>
          <p:nvPr/>
        </p:nvSpPr>
        <p:spPr>
          <a:xfrm>
            <a:off x="154900" y="523697"/>
            <a:ext cx="8793000" cy="1479763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pronoun is a word that stands in the place of a noun that has already been mentioned.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plural and singular pronouns, dependent on the original noun (subject).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99675" y="3529950"/>
            <a:ext cx="976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blackboard was dusty. It needed a really good clean.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299675" y="4544650"/>
            <a:ext cx="12420517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smiled as she ate an apple.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346496" y="5531114"/>
            <a:ext cx="11845504" cy="42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see Aunty Hazel in hospital. She’s recovering well.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54908" y="2181525"/>
            <a:ext cx="7010664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pronoun - the word that stands in the place of the noun.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0221800" y="1027753"/>
            <a:ext cx="1988664" cy="335472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this sentence?</a:t>
            </a:r>
            <a:endParaRPr/>
          </a:p>
        </p:txBody>
      </p:sp>
      <p:pic>
        <p:nvPicPr>
          <p:cNvPr id="169" name="Google Shape;16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6"/>
          <p:cNvCxnSpPr/>
          <p:nvPr/>
        </p:nvCxnSpPr>
        <p:spPr>
          <a:xfrm>
            <a:off x="2856216" y="4934509"/>
            <a:ext cx="60187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6296346" y="5889620"/>
            <a:ext cx="731178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6"/>
          <p:cNvCxnSpPr/>
          <p:nvPr/>
        </p:nvCxnSpPr>
        <p:spPr>
          <a:xfrm>
            <a:off x="4714126" y="4022550"/>
            <a:ext cx="279114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dirty="0"/>
              <a:t>Which sentences contain correct subject-pronoun agreements?</a:t>
            </a:r>
            <a:endParaRPr dirty="0"/>
          </a:p>
        </p:txBody>
      </p:sp>
      <p:sp>
        <p:nvSpPr>
          <p:cNvPr id="184" name="Google Shape;184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0203336" y="91762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an example of a subject-pronoun agreement?</a:t>
            </a:r>
            <a:endParaRPr/>
          </a:p>
        </p:txBody>
      </p:sp>
      <p:pic>
        <p:nvPicPr>
          <p:cNvPr id="186" name="Google Shape;186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31" y="27231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1" y="35564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71" y="4520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86" y="563664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668373" y="2668722"/>
            <a:ext cx="103798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ice-cream man parked the van. 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waited for 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customers to arrive. 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table was from the 1800s. </a:t>
            </a:r>
            <a:r>
              <a:rPr lang="en-AU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was in decent condition.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Rosie and Dave walked the dog around the park. </a:t>
            </a: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stopped along the way to chat to the neighbour.</a:t>
            </a:r>
            <a:endParaRPr sz="24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Emily is going to play the piano so </a:t>
            </a:r>
            <a:r>
              <a:rPr lang="en-AU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practice for the concert next week. 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31;p4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326692D-EB40-4F4E-AEA4-A95B4B9B36E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11066606" y="3627861"/>
            <a:ext cx="776627" cy="53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8;p5" descr="See the source image">
            <a:extLst>
              <a:ext uri="{FF2B5EF4-FFF2-40B4-BE49-F238E27FC236}">
                <a16:creationId xmlns:a16="http://schemas.microsoft.com/office/drawing/2014/main" id="{3C2560D9-F304-42EC-82EF-FB7D5ECB1DE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11154909" y="5601525"/>
            <a:ext cx="622498" cy="57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1;p4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238ED145-DFD1-4D96-AF19-2B23B060A7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11041806" y="4541545"/>
            <a:ext cx="776627" cy="53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8;p5" descr="See the source image">
            <a:extLst>
              <a:ext uri="{FF2B5EF4-FFF2-40B4-BE49-F238E27FC236}">
                <a16:creationId xmlns:a16="http://schemas.microsoft.com/office/drawing/2014/main" id="{37A3694E-9AEE-4B0D-BEDC-65ACF508B2D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11198237" y="2527490"/>
            <a:ext cx="622498" cy="57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259934" y="5390854"/>
            <a:ext cx="2366888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259934" y="4457079"/>
            <a:ext cx="1834873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931025" y="3493012"/>
            <a:ext cx="1988664" cy="54428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1" name="Google Shape;201;p8"/>
          <p:cNvSpPr txBox="1"/>
          <p:nvPr/>
        </p:nvSpPr>
        <p:spPr>
          <a:xfrm>
            <a:off x="70398" y="679662"/>
            <a:ext cx="8793150" cy="154469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pronoun is a word that stands in the place of a noun that has already been mentioned. 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plural and singular pronouns, dependent on the original noun (subject). 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381901" y="3520204"/>
            <a:ext cx="102713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three dogs enjoyed eating their biscuits this afternoon.  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299708" y="4526069"/>
            <a:ext cx="10676886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 and I were playing in the park. Jack saw us and ran over. 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259934" y="5490135"/>
            <a:ext cx="11845504" cy="95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Betty and Jeff are excited for the birthday party. They have wrapped their presents already</a:t>
            </a:r>
            <a:endParaRPr sz="2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0221800" y="1027753"/>
            <a:ext cx="1988664" cy="335472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noun singular or plural?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pronoun in this sentence?</a:t>
            </a:r>
            <a:endParaRPr/>
          </a:p>
        </p:txBody>
      </p:sp>
      <p:pic>
        <p:nvPicPr>
          <p:cNvPr id="207" name="Google Shape;207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154907" y="2369319"/>
            <a:ext cx="7010664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pronoun - the word that stands in the place of the noun.</a:t>
            </a: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1" name="Google Shape;211;p8"/>
          <p:cNvCxnSpPr>
            <a:stCxn id="202" idx="2"/>
          </p:cNvCxnSpPr>
          <p:nvPr/>
        </p:nvCxnSpPr>
        <p:spPr>
          <a:xfrm>
            <a:off x="5517556" y="4012606"/>
            <a:ext cx="6606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8"/>
          <p:cNvCxnSpPr/>
          <p:nvPr/>
        </p:nvCxnSpPr>
        <p:spPr>
          <a:xfrm>
            <a:off x="7705618" y="4922613"/>
            <a:ext cx="308225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8"/>
          <p:cNvCxnSpPr/>
          <p:nvPr/>
        </p:nvCxnSpPr>
        <p:spPr>
          <a:xfrm>
            <a:off x="381901" y="6270678"/>
            <a:ext cx="660637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8"/>
          <p:cNvCxnSpPr/>
          <p:nvPr/>
        </p:nvCxnSpPr>
        <p:spPr>
          <a:xfrm>
            <a:off x="8202911" y="5935140"/>
            <a:ext cx="660637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2" grpId="0"/>
      <p:bldP spid="203" grpId="0"/>
      <p:bldP spid="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10203336" y="913049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noun?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singular, female pronouns?</a:t>
            </a:r>
            <a:endParaRPr/>
          </a:p>
        </p:txBody>
      </p:sp>
      <p:pic>
        <p:nvPicPr>
          <p:cNvPr id="221" name="Google Shape;221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95118" y="475667"/>
            <a:ext cx="9277482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noun (subject) - person, place or thing.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repeated noun - identify if it is singular or plural.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 the repeated noun with an appropriate pronoun.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478202" y="1942691"/>
            <a:ext cx="104530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was walking Katie’s dog when Katie saw Katie’s friend</a:t>
            </a:r>
            <a:r>
              <a:rPr lang="en-AU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495867" y="3278920"/>
            <a:ext cx="4130906" cy="461665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is the noun (subject)</a:t>
            </a:r>
            <a:endParaRPr dirty="0"/>
          </a:p>
        </p:txBody>
      </p:sp>
      <p:sp>
        <p:nvSpPr>
          <p:cNvPr id="227" name="Google Shape;227;p9"/>
          <p:cNvSpPr txBox="1"/>
          <p:nvPr/>
        </p:nvSpPr>
        <p:spPr>
          <a:xfrm>
            <a:off x="5364479" y="3273528"/>
            <a:ext cx="3075709" cy="523220"/>
          </a:xfrm>
          <a:prstGeom prst="rect">
            <a:avLst/>
          </a:prstGeom>
          <a:noFill/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is singular </a:t>
            </a:r>
            <a:endParaRPr dirty="0"/>
          </a:p>
        </p:txBody>
      </p:sp>
      <p:sp>
        <p:nvSpPr>
          <p:cNvPr id="228" name="Google Shape;228;p9"/>
          <p:cNvSpPr txBox="1"/>
          <p:nvPr/>
        </p:nvSpPr>
        <p:spPr>
          <a:xfrm>
            <a:off x="8985521" y="3273528"/>
            <a:ext cx="2435629" cy="461665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is female 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744635" y="4349377"/>
            <a:ext cx="104530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was walking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dog when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saw </a:t>
            </a:r>
            <a:r>
              <a:rPr lang="en-AU" sz="3200" b="1" i="0" u="none" strike="noStrike" cap="none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r>
              <a:rPr lang="en-AU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friend.</a:t>
            </a:r>
            <a:endParaRPr sz="1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2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Office PowerPoint</Application>
  <PresentationFormat>Widescreen</PresentationFormat>
  <Paragraphs>191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Calibri</vt:lpstr>
      <vt:lpstr>Quattrocento Sans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2023-09-28T02:51:03Z</dcterms:modified>
</cp:coreProperties>
</file>