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1" r:id="rId4"/>
    <p:sldId id="278" r:id="rId5"/>
    <p:sldId id="286" r:id="rId6"/>
    <p:sldId id="285" r:id="rId7"/>
    <p:sldId id="261" r:id="rId8"/>
    <p:sldId id="263" r:id="rId9"/>
    <p:sldId id="283" r:id="rId10"/>
    <p:sldId id="262" r:id="rId11"/>
    <p:sldId id="287" r:id="rId12"/>
    <p:sldId id="288" r:id="rId13"/>
    <p:sldId id="276" r:id="rId14"/>
    <p:sldId id="291" r:id="rId15"/>
    <p:sldId id="290" r:id="rId16"/>
    <p:sldId id="29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848D6-D593-4E08-A725-9BC6B988BEBC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D8D7-D845-44A6-850C-5FD8EC2E35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63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dirty="0"/>
              <a:t>Hint:</a:t>
            </a:r>
          </a:p>
          <a:p>
            <a:r>
              <a:rPr lang="en-AU" sz="1200" dirty="0"/>
              <a:t>For young students, explain how the conjunction ‘but’ can indicate a </a:t>
            </a:r>
            <a:r>
              <a:rPr lang="en-AU" sz="1200" b="1" dirty="0"/>
              <a:t>problem</a:t>
            </a:r>
            <a:r>
              <a:rPr lang="en-AU" sz="1200" dirty="0"/>
              <a:t>. This isn’t always the case but it helps young children develop a basic understanding they can use straight away in their sentences.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C6155-93A1-4E30-AAD9-EF793955F6D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48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 that joins two sentences together.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‘But’ is a conjunction that usually tells the reader that something is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opposite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or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different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to what was mentioned.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05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 that joins two sentences together.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‘But’ is a conjunction that usually tells the reader that something is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opposite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or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different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to what was mentioned.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81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After using a conjunction you need to join on your second sentence.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full stop is only used once at the end of the sentence, even when conjunction is used.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9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1200" dirty="0">
                <a:latin typeface="Century Gothic" panose="020B0502020202020204" pitchFamily="34" charset="0"/>
              </a:rPr>
              <a:t>A conjunction is a joining word that joins two sentences together.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200" dirty="0">
                <a:latin typeface="Century Gothic" panose="020B0502020202020204" pitchFamily="34" charset="0"/>
              </a:rPr>
              <a:t>‘But’ is a conjunction.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200" dirty="0">
                <a:latin typeface="Century Gothic" panose="020B0502020202020204" pitchFamily="34" charset="0"/>
              </a:rPr>
              <a:t>After using a conjunction you need to use another sentence.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that joins 2 ideas together.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After using a conjunction you need to use another sentence.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97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conjunction is a joining word that joins two sentences together.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After using a conjunction you need to give more information to finish the sentence.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‘But’ is a conjunction that usually tells the reader that something is </a:t>
            </a:r>
            <a:r>
              <a:rPr lang="en-AU" u="sng" dirty="0">
                <a:solidFill>
                  <a:prstClr val="black"/>
                </a:solidFill>
                <a:latin typeface="Century Gothic" panose="020B0502020202020204" pitchFamily="34" charset="0"/>
              </a:rPr>
              <a:t>opposite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 or </a:t>
            </a:r>
            <a:r>
              <a:rPr lang="en-AU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different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 to what was mentioned.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43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 that joins two sentences together.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After using a conjunction you need to give more information to finish the sentence.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2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 conjunction is a joining word that joins two sentences together.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‘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B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ut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’ is an example</a:t>
            </a:r>
            <a:r>
              <a:rPr kumimoji="0" lang="en-A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of a conjunction.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After using a conjunction you need to give more information to finish the sentence.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D8D7-D845-44A6-850C-5FD8EC2E352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48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23/03/2023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23/03/2023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igthelm/10866943666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upload.wikimedia.org/wikipedia/commons/thumb/7/7e/Carnival_wikipedia.JPG/800px-Carnival_wikipedia.JPG?20140106012917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Foundation 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Term 3 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Complete a sentence stem ending with the coordinating conjunction but (to form a compound sentence)															</a:t>
            </a:r>
            <a:endParaRPr lang="en-AU" b="1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Skye-Anne Cooke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getables | some biologically grown vegetables I took a pic… | Flick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41" y="4204508"/>
            <a:ext cx="4717214" cy="2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16672" y="2751900"/>
            <a:ext cx="7465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I don’t like vegetables, </a:t>
            </a:r>
            <a:r>
              <a:rPr lang="en-AU" sz="4000" b="1" dirty="0">
                <a:latin typeface="Century Gothic" panose="020B0502020202020204" pitchFamily="34" charset="0"/>
              </a:rPr>
              <a:t>but…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25148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 (oral)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What conjunction is used in this sentence?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How could we finish this sentence?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8313" y="99251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8076" y="9227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9272" y="114853"/>
            <a:ext cx="693813" cy="679158"/>
          </a:xfrm>
          <a:prstGeom prst="rect">
            <a:avLst/>
          </a:prstGeom>
        </p:spPr>
      </p:pic>
      <p:sp>
        <p:nvSpPr>
          <p:cNvPr id="12" name="Google Shape;179;p6">
            <a:extLst>
              <a:ext uri="{FF2B5EF4-FFF2-40B4-BE49-F238E27FC236}">
                <a16:creationId xmlns:a16="http://schemas.microsoft.com/office/drawing/2014/main" id="{5C0C9275-A25C-4885-B2C1-800A242AA5EF}"/>
              </a:ext>
            </a:extLst>
          </p:cNvPr>
          <p:cNvSpPr/>
          <p:nvPr/>
        </p:nvSpPr>
        <p:spPr>
          <a:xfrm>
            <a:off x="-11620" y="349004"/>
            <a:ext cx="9169571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stem using the conjunction but by adding the extra information to show a change of direction.</a:t>
            </a:r>
            <a:endParaRPr lang="en-AU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to use a full sentence answer.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19639"/>
            <a:ext cx="9088854" cy="14023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What conjunction is used in this sentence? </a:t>
            </a:r>
          </a:p>
          <a:p>
            <a:pPr marL="285750" indent="-285750">
              <a:buFontTx/>
              <a:buChar char="-"/>
            </a:pPr>
            <a:r>
              <a:rPr lang="en-AU" sz="1400" dirty="0">
                <a:latin typeface="Century Gothic" panose="020B0502020202020204" pitchFamily="34" charset="0"/>
              </a:rPr>
              <a:t>How could we finish this sentence?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818" y="3261828"/>
            <a:ext cx="103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wanted a donkey for my birthday,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but…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4232C83B-D2A5-4288-8DCA-9BAE6421F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313" y="992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5987AD2-C666-4268-82BD-50C058F89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076" y="92276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0025B34-DA5B-48EA-A30D-53ED5C3AD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272" y="114853"/>
            <a:ext cx="693813" cy="679158"/>
          </a:xfrm>
          <a:prstGeom prst="rect">
            <a:avLst/>
          </a:prstGeom>
        </p:spPr>
      </p:pic>
      <p:pic>
        <p:nvPicPr>
          <p:cNvPr id="3074" name="Picture 2" descr="donkey | donkey checkin me out | bagsgroove | Flick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34" y="4536163"/>
            <a:ext cx="3261393" cy="21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981C75-A6E1-4A29-8F0F-DCC9A0020B36}"/>
              </a:ext>
            </a:extLst>
          </p:cNvPr>
          <p:cNvSpPr txBox="1"/>
          <p:nvPr/>
        </p:nvSpPr>
        <p:spPr>
          <a:xfrm>
            <a:off x="0" y="-1"/>
            <a:ext cx="391212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 (oral)</a:t>
            </a:r>
          </a:p>
        </p:txBody>
      </p:sp>
      <p:sp>
        <p:nvSpPr>
          <p:cNvPr id="15" name="Google Shape;179;p6">
            <a:extLst>
              <a:ext uri="{FF2B5EF4-FFF2-40B4-BE49-F238E27FC236}">
                <a16:creationId xmlns:a16="http://schemas.microsoft.com/office/drawing/2014/main" id="{D21EE364-7C0A-4AD4-B318-BE04E1BC120A}"/>
              </a:ext>
            </a:extLst>
          </p:cNvPr>
          <p:cNvSpPr/>
          <p:nvPr/>
        </p:nvSpPr>
        <p:spPr>
          <a:xfrm>
            <a:off x="-11620" y="349004"/>
            <a:ext cx="9169571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stem using the conjunction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but.</a:t>
            </a:r>
            <a:endParaRPr lang="en-AU" i="1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to use a full sentence answer.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1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b="1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19639"/>
            <a:ext cx="9088854" cy="14023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45" y="3423144"/>
            <a:ext cx="12169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said I would go to the party,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that fit with the conjunction ‘but’? How do you know?</a:t>
            </a: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EEFF43E2-F863-44C0-9C23-22595C54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313" y="992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2508253-CFA1-4E49-9AC6-FBBD77EC4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076" y="92276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CC9BAD-A040-477D-83B9-6FCD86173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272" y="114853"/>
            <a:ext cx="693813" cy="679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FF1C9-BDA3-4E56-B0F6-4892501AA08C}"/>
              </a:ext>
            </a:extLst>
          </p:cNvPr>
          <p:cNvSpPr txBox="1"/>
          <p:nvPr/>
        </p:nvSpPr>
        <p:spPr>
          <a:xfrm>
            <a:off x="-1" y="-1"/>
            <a:ext cx="394983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 (oral)</a:t>
            </a:r>
          </a:p>
        </p:txBody>
      </p:sp>
      <p:sp>
        <p:nvSpPr>
          <p:cNvPr id="13" name="Google Shape;179;p6">
            <a:extLst>
              <a:ext uri="{FF2B5EF4-FFF2-40B4-BE49-F238E27FC236}">
                <a16:creationId xmlns:a16="http://schemas.microsoft.com/office/drawing/2014/main" id="{D9972DD3-982D-4AF3-AE2F-A4E953E88073}"/>
              </a:ext>
            </a:extLst>
          </p:cNvPr>
          <p:cNvSpPr/>
          <p:nvPr/>
        </p:nvSpPr>
        <p:spPr>
          <a:xfrm>
            <a:off x="-11620" y="349004"/>
            <a:ext cx="9169571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 stem using the conjunction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but.</a:t>
            </a:r>
            <a:endParaRPr lang="en-AU" i="1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to use a full sentence answer.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52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09018" y="2900307"/>
            <a:ext cx="11759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The boy on the ride was terrified, </a:t>
            </a:r>
            <a:r>
              <a:rPr lang="en-AU" sz="4000" b="1" dirty="0">
                <a:latin typeface="Century Gothic" panose="020B0502020202020204" pitchFamily="34" charset="0"/>
              </a:rPr>
              <a:t>but…</a:t>
            </a:r>
          </a:p>
        </p:txBody>
      </p:sp>
      <p:pic>
        <p:nvPicPr>
          <p:cNvPr id="11" name="Picture 2" descr="File:Carnival wikipedia.JPG - Wikimedia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37" y="4827449"/>
            <a:ext cx="2982063" cy="1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10;p9">
            <a:extLst>
              <a:ext uri="{FF2B5EF4-FFF2-40B4-BE49-F238E27FC236}">
                <a16:creationId xmlns:a16="http://schemas.microsoft.com/office/drawing/2014/main" id="{998B565A-0C00-426C-893C-6D2092D46597}"/>
              </a:ext>
            </a:extLst>
          </p:cNvPr>
          <p:cNvSpPr/>
          <p:nvPr/>
        </p:nvSpPr>
        <p:spPr>
          <a:xfrm>
            <a:off x="0" y="384193"/>
            <a:ext cx="7802536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sentence- remember that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shows a change of direction.</a:t>
            </a:r>
            <a:endParaRPr dirty="0"/>
          </a:p>
        </p:txBody>
      </p:sp>
      <p:sp>
        <p:nvSpPr>
          <p:cNvPr id="16" name="Google Shape;211;p9">
            <a:extLst>
              <a:ext uri="{FF2B5EF4-FFF2-40B4-BE49-F238E27FC236}">
                <a16:creationId xmlns:a16="http://schemas.microsoft.com/office/drawing/2014/main" id="{41B8174B-B5E1-4088-A9CE-32E032C2A796}"/>
              </a:ext>
            </a:extLst>
          </p:cNvPr>
          <p:cNvSpPr txBox="1"/>
          <p:nvPr/>
        </p:nvSpPr>
        <p:spPr>
          <a:xfrm>
            <a:off x="0" y="-1"/>
            <a:ext cx="4147794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 (Written)</a:t>
            </a:r>
            <a:endParaRPr dirty="0"/>
          </a:p>
        </p:txBody>
      </p:sp>
      <p:pic>
        <p:nvPicPr>
          <p:cNvPr id="17" name="Google Shape;213;p9" descr="Logo, icon&#10;&#10;Description automatically generated">
            <a:extLst>
              <a:ext uri="{FF2B5EF4-FFF2-40B4-BE49-F238E27FC236}">
                <a16:creationId xmlns:a16="http://schemas.microsoft.com/office/drawing/2014/main" id="{A809265E-8375-40F1-B8FF-96D1202CFB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407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15;p9" descr="Icon&#10;&#10;Description automatically generated">
            <a:extLst>
              <a:ext uri="{FF2B5EF4-FFF2-40B4-BE49-F238E27FC236}">
                <a16:creationId xmlns:a16="http://schemas.microsoft.com/office/drawing/2014/main" id="{0F8D89B7-B5F6-46C8-A69C-2531376D16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6910" y="922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87;p6" descr="Icon&#10;&#10;Description automatically generated">
            <a:extLst>
              <a:ext uri="{FF2B5EF4-FFF2-40B4-BE49-F238E27FC236}">
                <a16:creationId xmlns:a16="http://schemas.microsoft.com/office/drawing/2014/main" id="{DC005C76-0729-4229-A5C4-892C9026F8F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776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5EF748-E338-46AB-8BAC-C0852640CDDD}"/>
              </a:ext>
            </a:extLst>
          </p:cNvPr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that fit with the conjunction ‘but’? How do you know?</a:t>
            </a: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14" y="3835085"/>
            <a:ext cx="6428299" cy="3725447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439598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 </a:t>
            </a:r>
            <a:r>
              <a:rPr kumimoji="0" lang="en-A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fel</a:t>
            </a:r>
            <a:r>
              <a:rPr lang="en-AU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t sick</a:t>
            </a: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but…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410066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 (Written)</a:t>
            </a:r>
          </a:p>
        </p:txBody>
      </p:sp>
      <p:sp>
        <p:nvSpPr>
          <p:cNvPr id="10" name="Google Shape;210;p9">
            <a:extLst>
              <a:ext uri="{FF2B5EF4-FFF2-40B4-BE49-F238E27FC236}">
                <a16:creationId xmlns:a16="http://schemas.microsoft.com/office/drawing/2014/main" id="{897348EC-74B2-4AA0-806C-4B74CBC85319}"/>
              </a:ext>
            </a:extLst>
          </p:cNvPr>
          <p:cNvSpPr/>
          <p:nvPr/>
        </p:nvSpPr>
        <p:spPr>
          <a:xfrm>
            <a:off x="0" y="369331"/>
            <a:ext cx="7802536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sentence- remember that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shows a change of direction.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C49B7-253D-4B19-AA4C-54D6160B910A}"/>
              </a:ext>
            </a:extLst>
          </p:cNvPr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that fit with the conjunction ‘but’? How do you know?</a:t>
            </a: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26" name="Picture 2" descr="How Daycares Avoid Parents Dropping off Sick Kids">
            <a:extLst>
              <a:ext uri="{FF2B5EF4-FFF2-40B4-BE49-F238E27FC236}">
                <a16:creationId xmlns:a16="http://schemas.microsoft.com/office/drawing/2014/main" id="{33852BFB-6CE6-4876-96CE-21D2077F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03" y="3680103"/>
            <a:ext cx="4615599" cy="30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213;p9" descr="Logo, icon&#10;&#10;Description automatically generated">
            <a:extLst>
              <a:ext uri="{FF2B5EF4-FFF2-40B4-BE49-F238E27FC236}">
                <a16:creationId xmlns:a16="http://schemas.microsoft.com/office/drawing/2014/main" id="{84CF20AD-C9B9-441B-89D2-2ED2C6BAC7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407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5;p9" descr="Icon&#10;&#10;Description automatically generated">
            <a:extLst>
              <a:ext uri="{FF2B5EF4-FFF2-40B4-BE49-F238E27FC236}">
                <a16:creationId xmlns:a16="http://schemas.microsoft.com/office/drawing/2014/main" id="{57FD50F4-AE3C-42B7-974F-02201279FC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6910" y="922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6F26994-E626-442B-86C3-C7F7665F8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19" name="Google Shape;187;p6" descr="Icon&#10;&#10;Description automatically generated">
            <a:extLst>
              <a:ext uri="{FF2B5EF4-FFF2-40B4-BE49-F238E27FC236}">
                <a16:creationId xmlns:a16="http://schemas.microsoft.com/office/drawing/2014/main" id="{09FB43EC-C652-4C96-B443-1E990C784A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776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7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223" y="2612699"/>
            <a:ext cx="6639182" cy="3688734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9019" y="3290782"/>
            <a:ext cx="1200112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 love</a:t>
            </a:r>
            <a:r>
              <a:rPr kumimoji="0" lang="en-AU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jumping in puddles,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but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34575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 (Written)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FE46E-F1DB-4E28-BAFD-D1880105F2E1}"/>
              </a:ext>
            </a:extLst>
          </p:cNvPr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that fit with the conjunction ‘but’? How do you know?</a:t>
            </a: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Google Shape;210;p9">
            <a:extLst>
              <a:ext uri="{FF2B5EF4-FFF2-40B4-BE49-F238E27FC236}">
                <a16:creationId xmlns:a16="http://schemas.microsoft.com/office/drawing/2014/main" id="{CAB93F4E-81BA-4472-A4A9-E162151522BC}"/>
              </a:ext>
            </a:extLst>
          </p:cNvPr>
          <p:cNvSpPr/>
          <p:nvPr/>
        </p:nvSpPr>
        <p:spPr>
          <a:xfrm>
            <a:off x="0" y="369331"/>
            <a:ext cx="7802536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sentence- remember that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shows a change of direction.</a:t>
            </a:r>
            <a:endParaRPr dirty="0"/>
          </a:p>
        </p:txBody>
      </p:sp>
      <p:pic>
        <p:nvPicPr>
          <p:cNvPr id="2050" name="Picture 2" descr="Say goodbye to wet socks and clunky rain boots. Don’t compromise style ...">
            <a:extLst>
              <a:ext uri="{FF2B5EF4-FFF2-40B4-BE49-F238E27FC236}">
                <a16:creationId xmlns:a16="http://schemas.microsoft.com/office/drawing/2014/main" id="{6A603451-E6CB-43F7-B728-18877F19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16" y="2204187"/>
            <a:ext cx="2856321" cy="42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213;p9" descr="Logo, icon&#10;&#10;Description automatically generated">
            <a:extLst>
              <a:ext uri="{FF2B5EF4-FFF2-40B4-BE49-F238E27FC236}">
                <a16:creationId xmlns:a16="http://schemas.microsoft.com/office/drawing/2014/main" id="{C507A62C-B255-4334-8AD2-69949746FE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407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5;p9" descr="Icon&#10;&#10;Description automatically generated">
            <a:extLst>
              <a:ext uri="{FF2B5EF4-FFF2-40B4-BE49-F238E27FC236}">
                <a16:creationId xmlns:a16="http://schemas.microsoft.com/office/drawing/2014/main" id="{D4B509B0-9DC3-4E96-889B-509D57F5B9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6910" y="922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F37137E-0FCA-4F7C-9B1D-3F814E03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20" name="Google Shape;187;p6" descr="Icon&#10;&#10;Description automatically generated">
            <a:extLst>
              <a:ext uri="{FF2B5EF4-FFF2-40B4-BE49-F238E27FC236}">
                <a16:creationId xmlns:a16="http://schemas.microsoft.com/office/drawing/2014/main" id="{CEC0FDA6-D439-4CAB-84A6-03506C13806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776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4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223" y="2612699"/>
            <a:ext cx="6639182" cy="3688734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-1"/>
            <a:ext cx="434575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 (Written)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FE46E-F1DB-4E28-BAFD-D1880105F2E1}"/>
              </a:ext>
            </a:extLst>
          </p:cNvPr>
          <p:cNvSpPr txBox="1"/>
          <p:nvPr/>
        </p:nvSpPr>
        <p:spPr>
          <a:xfrm>
            <a:off x="10221800" y="1027753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that fit with the conjunction ‘but’? How do you know?</a:t>
            </a: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Google Shape;210;p9">
            <a:extLst>
              <a:ext uri="{FF2B5EF4-FFF2-40B4-BE49-F238E27FC236}">
                <a16:creationId xmlns:a16="http://schemas.microsoft.com/office/drawing/2014/main" id="{CAB93F4E-81BA-4472-A4A9-E162151522BC}"/>
              </a:ext>
            </a:extLst>
          </p:cNvPr>
          <p:cNvSpPr/>
          <p:nvPr/>
        </p:nvSpPr>
        <p:spPr>
          <a:xfrm>
            <a:off x="0" y="369331"/>
            <a:ext cx="7802536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sentence- remember that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shows a change of direction.</a:t>
            </a:r>
            <a:endParaRPr dirty="0"/>
          </a:p>
        </p:txBody>
      </p:sp>
      <p:pic>
        <p:nvPicPr>
          <p:cNvPr id="15" name="Google Shape;213;p9" descr="Logo, icon&#10;&#10;Description automatically generated">
            <a:extLst>
              <a:ext uri="{FF2B5EF4-FFF2-40B4-BE49-F238E27FC236}">
                <a16:creationId xmlns:a16="http://schemas.microsoft.com/office/drawing/2014/main" id="{C507A62C-B255-4334-8AD2-69949746FE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407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5;p9" descr="Icon&#10;&#10;Description automatically generated">
            <a:extLst>
              <a:ext uri="{FF2B5EF4-FFF2-40B4-BE49-F238E27FC236}">
                <a16:creationId xmlns:a16="http://schemas.microsoft.com/office/drawing/2014/main" id="{D4B509B0-9DC3-4E96-889B-509D57F5B9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6910" y="9227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F37137E-0FCA-4F7C-9B1D-3F814E033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20" name="Google Shape;187;p6" descr="Icon&#10;&#10;Description automatically generated">
            <a:extLst>
              <a:ext uri="{FF2B5EF4-FFF2-40B4-BE49-F238E27FC236}">
                <a16:creationId xmlns:a16="http://schemas.microsoft.com/office/drawing/2014/main" id="{CEC0FDA6-D439-4CAB-84A6-03506C1380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7765" y="71887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7;p9">
            <a:extLst>
              <a:ext uri="{FF2B5EF4-FFF2-40B4-BE49-F238E27FC236}">
                <a16:creationId xmlns:a16="http://schemas.microsoft.com/office/drawing/2014/main" id="{3AC54FCB-87DF-457B-8EBF-19D5B87AC70E}"/>
              </a:ext>
            </a:extLst>
          </p:cNvPr>
          <p:cNvSpPr/>
          <p:nvPr/>
        </p:nvSpPr>
        <p:spPr>
          <a:xfrm>
            <a:off x="49880" y="2584271"/>
            <a:ext cx="8453097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from class texts/topics/knowledge units</a:t>
            </a:r>
            <a:endParaRPr sz="3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57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387" y="2088274"/>
            <a:ext cx="10553700" cy="258532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Century Gothic" panose="020B0502020202020204" pitchFamily="34" charset="0"/>
              </a:rPr>
              <a:t>We are learning to complete a sentence stem using the conjunction ‘but’.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701" y="1234871"/>
            <a:ext cx="10515600" cy="1325563"/>
          </a:xfrm>
        </p:spPr>
        <p:txBody>
          <a:bodyPr>
            <a:normAutofit/>
          </a:bodyPr>
          <a:lstStyle/>
          <a:p>
            <a:r>
              <a:rPr lang="en-AU" sz="7200" b="1" dirty="0"/>
              <a:t>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6996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4400" dirty="0"/>
              <a:t>Is a conjunction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i="1" dirty="0"/>
              <a:t>Indicates a </a:t>
            </a:r>
            <a:r>
              <a:rPr lang="en-AU" sz="4000" b="1" i="1" u="sng" dirty="0"/>
              <a:t>change of direction.</a:t>
            </a:r>
          </a:p>
          <a:p>
            <a:pPr marL="0" indent="0" algn="ctr">
              <a:buNone/>
            </a:pPr>
            <a:r>
              <a:rPr lang="en-AU" sz="4000" i="1" dirty="0"/>
              <a:t> </a:t>
            </a:r>
          </a:p>
          <a:p>
            <a:pPr marL="0" indent="0" algn="ctr">
              <a:buNone/>
            </a:pPr>
            <a:r>
              <a:rPr lang="en-AU" sz="4000" i="1" dirty="0">
                <a:solidFill>
                  <a:srgbClr val="002060"/>
                </a:solidFill>
              </a:rPr>
              <a:t>I am hungry, but there is no food in the fridge. 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32" y="2496581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6E988-8177-4BF4-971F-C5ED26CA7708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10" name="Google Shape;133;p4">
            <a:extLst>
              <a:ext uri="{FF2B5EF4-FFF2-40B4-BE49-F238E27FC236}">
                <a16:creationId xmlns:a16="http://schemas.microsoft.com/office/drawing/2014/main" id="{2CED84A3-67C9-4BA8-AC0A-FDE52F2B5D67}"/>
              </a:ext>
            </a:extLst>
          </p:cNvPr>
          <p:cNvSpPr txBox="1"/>
          <p:nvPr/>
        </p:nvSpPr>
        <p:spPr>
          <a:xfrm>
            <a:off x="10181939" y="1250631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word but mean?</a:t>
            </a:r>
            <a:endParaRPr dirty="0"/>
          </a:p>
        </p:txBody>
      </p:sp>
      <p:pic>
        <p:nvPicPr>
          <p:cNvPr id="11" name="Google Shape;200;p8" descr="Logo, icon&#10;&#10;Description automatically generated">
            <a:extLst>
              <a:ext uri="{FF2B5EF4-FFF2-40B4-BE49-F238E27FC236}">
                <a16:creationId xmlns:a16="http://schemas.microsoft.com/office/drawing/2014/main" id="{C059819A-559F-4B7C-BA4F-0A254F01B1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4526" y="2808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1;p8" descr="Icon&#10;&#10;Description automatically generated">
            <a:extLst>
              <a:ext uri="{FF2B5EF4-FFF2-40B4-BE49-F238E27FC236}">
                <a16:creationId xmlns:a16="http://schemas.microsoft.com/office/drawing/2014/main" id="{84E7A36C-C6E2-4E11-9A3D-811269F66E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62" y="5695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5;p4" descr="Icon&#10;&#10;Description automatically generated">
            <a:extLst>
              <a:ext uri="{FF2B5EF4-FFF2-40B4-BE49-F238E27FC236}">
                <a16:creationId xmlns:a16="http://schemas.microsoft.com/office/drawing/2014/main" id="{104E4269-CF7A-43DA-899B-A802B477E6D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5032" y="84733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91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54907" y="423756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2976041"/>
            <a:ext cx="12494703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Verdana"/>
              </a:rPr>
              <a:t>I </a:t>
            </a:r>
            <a:r>
              <a:rPr lang="en-AU" sz="4800" dirty="0">
                <a:latin typeface="Century Gothic"/>
                <a:ea typeface="Verdana"/>
              </a:rPr>
              <a:t>love dark chocolate, 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Verdana"/>
              </a:rPr>
              <a:t>but </a:t>
            </a:r>
            <a:r>
              <a:rPr lang="en-AU" sz="4800" u="sng" dirty="0">
                <a:latin typeface="Century Gothic"/>
                <a:ea typeface="Verdana"/>
              </a:rPr>
              <a:t>too </a:t>
            </a:r>
            <a:r>
              <a:rPr kumimoji="0" lang="en-AU" sz="4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Verdana"/>
              </a:rPr>
              <a:t>much makes me sick.</a:t>
            </a:r>
            <a:r>
              <a:rPr lang="en-AU" sz="4800" u="sng" dirty="0">
                <a:latin typeface="Century Gothic"/>
                <a:ea typeface="Verdana"/>
              </a:rPr>
              <a:t> </a:t>
            </a:r>
            <a:endParaRPr kumimoji="0" lang="en-AU" sz="4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2337907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8971" y="867876"/>
            <a:ext cx="2173029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a conjunction?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does the conjunction ‘but’ tell the reader?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557" y="13048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7393513-E6E2-443D-8576-5F6AC1160777}"/>
              </a:ext>
            </a:extLst>
          </p:cNvPr>
          <p:cNvSpPr txBox="1">
            <a:spLocks/>
          </p:cNvSpPr>
          <p:nvPr/>
        </p:nvSpPr>
        <p:spPr>
          <a:xfrm>
            <a:off x="134113" y="4891601"/>
            <a:ext cx="120578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</a:t>
            </a:r>
            <a:r>
              <a:rPr kumimoji="0" lang="en-AU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playground was beautiful, 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but </a:t>
            </a:r>
            <a:r>
              <a:rPr kumimoji="0" lang="en-AU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we did not get time to play on it.</a:t>
            </a:r>
          </a:p>
        </p:txBody>
      </p:sp>
      <p:sp>
        <p:nvSpPr>
          <p:cNvPr id="13" name="Google Shape;126;p4">
            <a:extLst>
              <a:ext uri="{FF2B5EF4-FFF2-40B4-BE49-F238E27FC236}">
                <a16:creationId xmlns:a16="http://schemas.microsoft.com/office/drawing/2014/main" id="{7249F6CB-8596-44FC-A4D1-8A54B741EABC}"/>
              </a:ext>
            </a:extLst>
          </p:cNvPr>
          <p:cNvSpPr txBox="1"/>
          <p:nvPr/>
        </p:nvSpPr>
        <p:spPr>
          <a:xfrm>
            <a:off x="69811" y="867876"/>
            <a:ext cx="8858464" cy="155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joining word that joins two sentences together.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is a conjunction that shows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change of direction.</a:t>
            </a:r>
            <a:endParaRPr b="1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using a conjunction you need to give more information to finish the sentence.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6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99973" y="65943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Examples: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9973" y="2905200"/>
            <a:ext cx="12310246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horse was beautiful, 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but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AU" sz="4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he was dangerous to ride.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125489" y="15323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054" y="43679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699" y="3643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D00158C-52EC-47ED-B640-3780AC9F9A47}"/>
              </a:ext>
            </a:extLst>
          </p:cNvPr>
          <p:cNvSpPr txBox="1">
            <a:spLocks/>
          </p:cNvSpPr>
          <p:nvPr/>
        </p:nvSpPr>
        <p:spPr>
          <a:xfrm>
            <a:off x="199973" y="4953032"/>
            <a:ext cx="12050978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AU" sz="4800" dirty="0">
                <a:latin typeface="Century Gothic" panose="020B0502020202020204" pitchFamily="34" charset="0"/>
              </a:rPr>
              <a:t>I like peas and corn, </a:t>
            </a:r>
            <a:r>
              <a:rPr lang="en-AU" sz="4800" b="1" dirty="0">
                <a:latin typeface="Century Gothic" panose="020B0502020202020204" pitchFamily="34" charset="0"/>
              </a:rPr>
              <a:t>but</a:t>
            </a:r>
            <a:r>
              <a:rPr lang="en-AU" sz="4800" dirty="0">
                <a:latin typeface="Century Gothic" panose="020B0502020202020204" pitchFamily="34" charset="0"/>
              </a:rPr>
              <a:t> </a:t>
            </a:r>
            <a:r>
              <a:rPr lang="en-AU" sz="4800" u="sng" dirty="0">
                <a:latin typeface="Century Gothic" panose="020B0502020202020204" pitchFamily="34" charset="0"/>
              </a:rPr>
              <a:t>I don’t like broccoli. </a:t>
            </a:r>
            <a:endParaRPr kumimoji="0" lang="en-AU" sz="4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EA8CF-4329-4472-9839-0BA7377F56A1}"/>
              </a:ext>
            </a:extLst>
          </p:cNvPr>
          <p:cNvSpPr txBox="1"/>
          <p:nvPr/>
        </p:nvSpPr>
        <p:spPr>
          <a:xfrm>
            <a:off x="10018971" y="867876"/>
            <a:ext cx="2173029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a conjunction?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does the conjunction ‘but’ tell the reader?</a:t>
            </a:r>
          </a:p>
        </p:txBody>
      </p:sp>
    </p:spTree>
    <p:extLst>
      <p:ext uri="{BB962C8B-B14F-4D97-AF65-F5344CB8AC3E}">
        <p14:creationId xmlns:p14="http://schemas.microsoft.com/office/powerpoint/2010/main" val="18995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01656"/>
            <a:ext cx="9297003" cy="144264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07" y="75110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5262" y="214198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400" dirty="0">
                <a:latin typeface="Century Gothic" panose="020B0502020202020204" pitchFamily="34" charset="0"/>
              </a:rPr>
              <a:t>I like cats, but I like dogs too.</a:t>
            </a:r>
            <a:endParaRPr lang="en-AU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811" y="454460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4400" dirty="0">
                <a:latin typeface="Century Gothic" panose="020B0502020202020204" pitchFamily="34" charset="0"/>
              </a:rPr>
              <a:t>I wanted a turn but!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331" y="3287783"/>
            <a:ext cx="540405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But shows a change in direction or thinking. The person likes cats AND dogs, so a better conjunction would be ‘and’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907" y="5422377"/>
            <a:ext cx="544647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does use the word but, however, there it is not joining two sentences together.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912622" y="1017299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using a conjunction?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0697" y="5019164"/>
            <a:ext cx="9512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The cat was meowing but it was hungry.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2" y="789273"/>
            <a:ext cx="8868922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Which of these sentences uses ‘but’ correctly?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40472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an example of using </a:t>
            </a:r>
            <a:r>
              <a:rPr lang="en-AU" sz="1400" i="1" dirty="0">
                <a:latin typeface="Century Gothic" panose="020B0502020202020204" pitchFamily="34" charset="0"/>
              </a:rPr>
              <a:t>but</a:t>
            </a:r>
            <a:r>
              <a:rPr lang="en-AU" sz="1400" dirty="0">
                <a:latin typeface="Century Gothic" panose="020B0502020202020204" pitchFamily="34" charset="0"/>
              </a:rPr>
              <a:t> ?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and have students vote, and then explain their answer.</a:t>
            </a:r>
            <a:endParaRPr lang="en-AU" sz="1100" dirty="0"/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239" y="184665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02" y="1854166"/>
            <a:ext cx="9881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I am happy, but I won the dance contest. </a:t>
            </a:r>
          </a:p>
        </p:txBody>
      </p:sp>
      <p:pic>
        <p:nvPicPr>
          <p:cNvPr id="14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681795" y="3900152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069" y="748752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069" y="60564"/>
            <a:ext cx="674078" cy="67407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9513951" y="512671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619526"/>
            <a:ext cx="98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Century Gothic" panose="020B0502020202020204" pitchFamily="34" charset="0"/>
              </a:rPr>
              <a:t>I want the doll, but I also want the car. </a:t>
            </a:r>
          </a:p>
        </p:txBody>
      </p:sp>
      <p:pic>
        <p:nvPicPr>
          <p:cNvPr id="16" name="Picture 6" descr="See the source image">
            <a:extLst>
              <a:ext uri="{FF2B5EF4-FFF2-40B4-BE49-F238E27FC236}">
                <a16:creationId xmlns:a16="http://schemas.microsoft.com/office/drawing/2014/main" id="{6D44D936-6508-44CD-9AAB-79BC954E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736080" y="5575802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ee the source image">
            <a:extLst>
              <a:ext uri="{FF2B5EF4-FFF2-40B4-BE49-F238E27FC236}">
                <a16:creationId xmlns:a16="http://schemas.microsoft.com/office/drawing/2014/main" id="{6D44D936-6508-44CD-9AAB-79BC954E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8560917" y="2165263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10066893" cy="91124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3156857"/>
            <a:ext cx="11969156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 wanted the balloon,</a:t>
            </a:r>
            <a:r>
              <a:rPr kumimoji="0" lang="en-AU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A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but</a:t>
            </a:r>
            <a:r>
              <a:rPr kumimoji="0" lang="en-AU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AU" sz="44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it popped before I could get it. </a:t>
            </a:r>
            <a:endParaRPr kumimoji="0" lang="en-AU" sz="44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re-explanation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157" y="89735"/>
            <a:ext cx="674079" cy="674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D57C30-B928-4673-A2DC-73926D45C44F}"/>
              </a:ext>
            </a:extLst>
          </p:cNvPr>
          <p:cNvSpPr txBox="1"/>
          <p:nvPr/>
        </p:nvSpPr>
        <p:spPr>
          <a:xfrm>
            <a:off x="10018971" y="867876"/>
            <a:ext cx="2173029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does the conjunction ‘but’ tell the reader?</a:t>
            </a:r>
          </a:p>
        </p:txBody>
      </p:sp>
    </p:spTree>
    <p:extLst>
      <p:ext uri="{BB962C8B-B14F-4D97-AF65-F5344CB8AC3E}">
        <p14:creationId xmlns:p14="http://schemas.microsoft.com/office/powerpoint/2010/main" val="39980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1133</Words>
  <Application>Microsoft Office PowerPoint</Application>
  <PresentationFormat>Widescreen</PresentationFormat>
  <Paragraphs>150</Paragraphs>
  <Slides>16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Calibri</vt:lpstr>
      <vt:lpstr>Century Gothic</vt:lpstr>
      <vt:lpstr>Noto Sans Symbols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but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90</cp:revision>
  <cp:lastPrinted>2022-06-16T08:04:14Z</cp:lastPrinted>
  <dcterms:created xsi:type="dcterms:W3CDTF">2021-08-04T08:19:39Z</dcterms:created>
  <dcterms:modified xsi:type="dcterms:W3CDTF">2023-03-23T15:16:15Z</dcterms:modified>
</cp:coreProperties>
</file>