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sldIdLst>
    <p:sldId id="257" r:id="rId3"/>
    <p:sldId id="258" r:id="rId4"/>
    <p:sldId id="271" r:id="rId5"/>
    <p:sldId id="303" r:id="rId6"/>
    <p:sldId id="304" r:id="rId7"/>
    <p:sldId id="282" r:id="rId8"/>
    <p:sldId id="283" r:id="rId9"/>
    <p:sldId id="284" r:id="rId10"/>
    <p:sldId id="285" r:id="rId11"/>
    <p:sldId id="286" r:id="rId12"/>
    <p:sldId id="287" r:id="rId13"/>
    <p:sldId id="261" r:id="rId14"/>
    <p:sldId id="288" r:id="rId15"/>
    <p:sldId id="290" r:id="rId16"/>
    <p:sldId id="302" r:id="rId17"/>
    <p:sldId id="263" r:id="rId18"/>
    <p:sldId id="276" r:id="rId19"/>
    <p:sldId id="265" r:id="rId20"/>
    <p:sldId id="296" r:id="rId21"/>
    <p:sldId id="297" r:id="rId22"/>
    <p:sldId id="299" r:id="rId23"/>
    <p:sldId id="298" r:id="rId24"/>
    <p:sldId id="266" r:id="rId25"/>
    <p:sldId id="289" r:id="rId26"/>
    <p:sldId id="292" r:id="rId27"/>
    <p:sldId id="293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327"/>
    <a:srgbClr val="79F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1291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510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9892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eptual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EA4C0-DFEB-416B-9F49-DC26B90F42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  <a:ea typeface="Verdana" panose="020B0604030504040204" pitchFamily="34" charset="0"/>
              </a:defRPr>
            </a:lvl1pPr>
          </a:lstStyle>
          <a:p>
            <a:pPr marL="0" indent="0">
              <a:buNone/>
            </a:pPr>
            <a:r>
              <a:rPr lang="en-AU" sz="2000" dirty="0">
                <a:latin typeface="Verdana" panose="020B0604030504040204" pitchFamily="34" charset="0"/>
                <a:ea typeface="Verdana" panose="020B0604030504040204" pitchFamily="34" charset="0"/>
              </a:rPr>
              <a:t>Click to add text</a:t>
            </a:r>
            <a:endParaRPr lang="en-AU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0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ceptual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EA4C0-DFEB-416B-9F49-DC26B90F42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  <a:ea typeface="Verdana" panose="020B0604030504040204" pitchFamily="34" charset="0"/>
              </a:defRPr>
            </a:lvl1pPr>
          </a:lstStyle>
          <a:p>
            <a:pPr marL="0" indent="0">
              <a:buNone/>
            </a:pPr>
            <a:r>
              <a:rPr lang="en-AU" sz="2000" dirty="0">
                <a:latin typeface="Verdana" panose="020B0604030504040204" pitchFamily="34" charset="0"/>
                <a:ea typeface="Verdana" panose="020B0604030504040204" pitchFamily="34" charset="0"/>
              </a:rPr>
              <a:t>Click to add text</a:t>
            </a:r>
            <a:endParaRPr lang="en-AU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950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713D8-909B-4881-839D-1424C4822730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94811" y="6400741"/>
            <a:ext cx="5901189" cy="320040"/>
          </a:xfrm>
        </p:spPr>
        <p:txBody>
          <a:bodyPr/>
          <a:lstStyle/>
          <a:p>
            <a:r>
              <a:rPr lang="en-AU" dirty="0" smtClean="0"/>
              <a:t>Stephanie Le Lievre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F7DF-7A0A-456C-87A3-13ACFC2D94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9976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713D8-909B-4881-839D-1424C4822730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66675" y="6518851"/>
            <a:ext cx="5901189" cy="32004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F7DF-7A0A-456C-87A3-13ACFC2D94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260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713D8-909B-4881-839D-1424C4822730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F7DF-7A0A-456C-87A3-13ACFC2D94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5257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713D8-909B-4881-839D-1424C4822730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F7DF-7A0A-456C-87A3-13ACFC2D94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2976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713D8-909B-4881-839D-1424C4822730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F7DF-7A0A-456C-87A3-13ACFC2D9423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925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713D8-909B-4881-839D-1424C4822730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F7DF-7A0A-456C-87A3-13ACFC2D94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012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4332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713D8-909B-4881-839D-1424C4822730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F7DF-7A0A-456C-87A3-13ACFC2D94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8103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713D8-909B-4881-839D-1424C4822730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A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F7DF-7A0A-456C-87A3-13ACFC2D94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8918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E0713D8-909B-4881-839D-1424C4822730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A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F7DF-7A0A-456C-87A3-13ACFC2D94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8873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713D8-909B-4881-839D-1424C4822730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F7DF-7A0A-456C-87A3-13ACFC2D94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1621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713D8-909B-4881-839D-1424C4822730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F7DF-7A0A-456C-87A3-13ACFC2D94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762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70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808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990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719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885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856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985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E6F4EABA-7327-4C9B-A25B-2EC6D8E7B2ED}" type="datetimeFigureOut">
              <a:rPr lang="en-AU" smtClean="0"/>
              <a:pPr/>
              <a:t>17/07/2022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482C3C5-518F-455F-891D-918179D3F32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517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E0713D8-909B-4881-839D-1424C4822730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EA3F7DF-7A0A-456C-87A3-13ACFC2D94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542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40BDE3-08CA-4B6C-9FF3-036D3F240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323" y="1773238"/>
            <a:ext cx="9144000" cy="3190648"/>
          </a:xfrm>
          <a:solidFill>
            <a:srgbClr val="00B050"/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algn="l"/>
            <a:r>
              <a:rPr lang="en-AU" b="1" dirty="0"/>
              <a:t>Year: </a:t>
            </a:r>
            <a:r>
              <a:rPr lang="en-AU" dirty="0" smtClean="0"/>
              <a:t>1 </a:t>
            </a:r>
            <a:endParaRPr lang="en-AU" dirty="0"/>
          </a:p>
          <a:p>
            <a:pPr algn="l"/>
            <a:endParaRPr lang="en-AU" dirty="0"/>
          </a:p>
          <a:p>
            <a:pPr algn="l"/>
            <a:r>
              <a:rPr lang="en-AU" b="1" dirty="0"/>
              <a:t>Term: </a:t>
            </a:r>
            <a:r>
              <a:rPr lang="en-AU" dirty="0"/>
              <a:t>2</a:t>
            </a:r>
          </a:p>
          <a:p>
            <a:pPr algn="l"/>
            <a:endParaRPr lang="en-AU" dirty="0"/>
          </a:p>
          <a:p>
            <a:pPr algn="l"/>
            <a:r>
              <a:rPr lang="en-AU" b="1" dirty="0"/>
              <a:t>Objective: </a:t>
            </a:r>
            <a:r>
              <a:rPr lang="en-AU" dirty="0"/>
              <a:t>Complete sentences when provided with but, because sentence </a:t>
            </a:r>
            <a:r>
              <a:rPr lang="en-AU" dirty="0" smtClean="0"/>
              <a:t>stems</a:t>
            </a:r>
          </a:p>
          <a:p>
            <a:pPr algn="l"/>
            <a:endParaRPr lang="en-AU" dirty="0"/>
          </a:p>
          <a:p>
            <a:pPr algn="l"/>
            <a:r>
              <a:rPr lang="en-AU" b="1" dirty="0"/>
              <a:t>Author: </a:t>
            </a:r>
            <a:r>
              <a:rPr lang="en-AU" dirty="0"/>
              <a:t>Tara Noble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6043" y="4963886"/>
            <a:ext cx="9814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Please note: </a:t>
            </a:r>
            <a:r>
              <a:rPr lang="en-AU" dirty="0" smtClean="0"/>
              <a:t>a comma is placed before the ‘but’ conjunction as it is a coordinate conjunction separating two independent clauses. There is no comma before ‘because’ as it is a subordinating conjunction separating an independent and dependent clause.  Students are not explicitly taught this punctuation until Year 3- but it is why we model the comma before the ‘but’ and not the ‘because’. Some teachers choose to leave the comma out of compound sentences entirely- this should be a school decision. </a:t>
            </a:r>
          </a:p>
          <a:p>
            <a:r>
              <a:rPr lang="en-AU" dirty="0" smtClean="0"/>
              <a:t>See sentence punctuation posters on the website for more information/clarity around comma usage. </a:t>
            </a:r>
          </a:p>
        </p:txBody>
      </p:sp>
    </p:spTree>
    <p:extLst>
      <p:ext uri="{BB962C8B-B14F-4D97-AF65-F5344CB8AC3E}">
        <p14:creationId xmlns:p14="http://schemas.microsoft.com/office/powerpoint/2010/main" val="112359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63002" y="1549929"/>
            <a:ext cx="1988664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Conjunctions are…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Why do we use conjunctions?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Because…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33EAF4-90A1-D946-80C9-7A14362F1435}"/>
              </a:ext>
            </a:extLst>
          </p:cNvPr>
          <p:cNvSpPr txBox="1"/>
          <p:nvPr/>
        </p:nvSpPr>
        <p:spPr>
          <a:xfrm>
            <a:off x="283873" y="3085633"/>
            <a:ext cx="9548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The baby was crying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because</a:t>
            </a:r>
            <a:r>
              <a:rPr lang="en-US" sz="2800" b="1" dirty="0">
                <a:latin typeface="Century Gothic" panose="020B0502020202020204" pitchFamily="34" charset="0"/>
              </a:rPr>
              <a:t> she wanted her teddy.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B7B957-2BCC-3248-8EA8-F71746E4CD40}"/>
              </a:ext>
            </a:extLst>
          </p:cNvPr>
          <p:cNvSpPr txBox="1"/>
          <p:nvPr/>
        </p:nvSpPr>
        <p:spPr>
          <a:xfrm>
            <a:off x="360733" y="4593696"/>
            <a:ext cx="11050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conjunction because gives the reason why.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B8740B-1C2B-4AD2-8C2C-2B7D447B53E6}"/>
              </a:ext>
            </a:extLst>
          </p:cNvPr>
          <p:cNvSpPr txBox="1"/>
          <p:nvPr/>
        </p:nvSpPr>
        <p:spPr>
          <a:xfrm>
            <a:off x="360733" y="5301540"/>
            <a:ext cx="6128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This has added more information for the reader. </a:t>
            </a:r>
            <a:endParaRPr lang="en-AU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451485"/>
            <a:ext cx="8948057" cy="1481817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Conjunctions </a:t>
            </a:r>
            <a:r>
              <a:rPr lang="en-AU" sz="1600" dirty="0">
                <a:latin typeface="Century Gothic" panose="020B0502020202020204" pitchFamily="34" charset="0"/>
              </a:rPr>
              <a:t>are joining words that connect parts of a sentence together to give more information to the reader. </a:t>
            </a: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Because</a:t>
            </a:r>
            <a:r>
              <a:rPr lang="en-AU" sz="1600" dirty="0">
                <a:latin typeface="Century Gothic" panose="020B0502020202020204" pitchFamily="34" charset="0"/>
              </a:rPr>
              <a:t> is a conjunction that explains why something </a:t>
            </a:r>
            <a:r>
              <a:rPr lang="en-AU" sz="1600" dirty="0" smtClean="0">
                <a:latin typeface="Century Gothic" panose="020B0502020202020204" pitchFamily="34" charset="0"/>
              </a:rPr>
              <a:t>happened or why something is true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But</a:t>
            </a:r>
            <a:r>
              <a:rPr lang="en-AU" sz="1600" dirty="0">
                <a:latin typeface="Century Gothic" panose="020B0502020202020204" pitchFamily="34" charset="0"/>
              </a:rPr>
              <a:t> is a conjunction that shows a change in direction </a:t>
            </a:r>
          </a:p>
        </p:txBody>
      </p:sp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250" y="92276"/>
            <a:ext cx="674078" cy="674078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1988" y="99186"/>
            <a:ext cx="693813" cy="67915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2202815"/>
            <a:ext cx="185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Examples:</a:t>
            </a:r>
          </a:p>
        </p:txBody>
      </p:sp>
      <p:pic>
        <p:nvPicPr>
          <p:cNvPr id="21" name="Picture 2" descr="https://cdn3.vectorstock.com/i/1000x1000/77/52/yes-tick-icon-vector-229577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2"/>
          <a:stretch/>
        </p:blipFill>
        <p:spPr bwMode="auto">
          <a:xfrm>
            <a:off x="1790214" y="2230265"/>
            <a:ext cx="625957" cy="46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75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07" y="766355"/>
            <a:ext cx="8303293" cy="3062466"/>
          </a:xfrm>
        </p:spPr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17569" y="1710264"/>
            <a:ext cx="1988664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Conjunctions are…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Why do we use conjunctions?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but…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33EAF4-90A1-D946-80C9-7A14362F1435}"/>
              </a:ext>
            </a:extLst>
          </p:cNvPr>
          <p:cNvSpPr txBox="1"/>
          <p:nvPr/>
        </p:nvSpPr>
        <p:spPr>
          <a:xfrm>
            <a:off x="288328" y="3039900"/>
            <a:ext cx="9010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The baby was crying,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but</a:t>
            </a:r>
            <a:r>
              <a:rPr lang="en-US" sz="2800" b="1" dirty="0">
                <a:latin typeface="Century Gothic" panose="020B0502020202020204" pitchFamily="34" charset="0"/>
              </a:rPr>
              <a:t> stopped when she saw her teddy.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B7B957-2BCC-3248-8EA8-F71746E4CD40}"/>
              </a:ext>
            </a:extLst>
          </p:cNvPr>
          <p:cNvSpPr txBox="1"/>
          <p:nvPr/>
        </p:nvSpPr>
        <p:spPr>
          <a:xfrm>
            <a:off x="288328" y="4235519"/>
            <a:ext cx="11259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conjunction but changes the direction of the sentence.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6F860C-A663-4AD1-AA1C-151921FAAAC6}"/>
              </a:ext>
            </a:extLst>
          </p:cNvPr>
          <p:cNvSpPr txBox="1"/>
          <p:nvPr/>
        </p:nvSpPr>
        <p:spPr>
          <a:xfrm>
            <a:off x="288328" y="5315054"/>
            <a:ext cx="6153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This has added more information for the reader. </a:t>
            </a:r>
            <a:endParaRPr lang="en-AU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451485"/>
            <a:ext cx="8948057" cy="1481817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Conjunctions </a:t>
            </a:r>
            <a:r>
              <a:rPr lang="en-AU" sz="1600" dirty="0">
                <a:latin typeface="Century Gothic" panose="020B0502020202020204" pitchFamily="34" charset="0"/>
              </a:rPr>
              <a:t>are joining words that connect parts of a sentence together to give more information to the reader. </a:t>
            </a: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Because</a:t>
            </a:r>
            <a:r>
              <a:rPr lang="en-AU" sz="1600" dirty="0">
                <a:latin typeface="Century Gothic" panose="020B0502020202020204" pitchFamily="34" charset="0"/>
              </a:rPr>
              <a:t> is a conjunction that explains why something </a:t>
            </a:r>
            <a:r>
              <a:rPr lang="en-AU" sz="1600" dirty="0" smtClean="0">
                <a:latin typeface="Century Gothic" panose="020B0502020202020204" pitchFamily="34" charset="0"/>
              </a:rPr>
              <a:t>happened or why something is true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But</a:t>
            </a:r>
            <a:r>
              <a:rPr lang="en-AU" sz="1600" dirty="0">
                <a:latin typeface="Century Gothic" panose="020B0502020202020204" pitchFamily="34" charset="0"/>
              </a:rPr>
              <a:t> is a conjunction that shows a change in direction </a:t>
            </a:r>
          </a:p>
        </p:txBody>
      </p:sp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250" y="92276"/>
            <a:ext cx="674078" cy="674078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1988" y="99186"/>
            <a:ext cx="693813" cy="67915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2202815"/>
            <a:ext cx="185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Examples:</a:t>
            </a:r>
          </a:p>
        </p:txBody>
      </p:sp>
      <p:pic>
        <p:nvPicPr>
          <p:cNvPr id="22" name="Picture 2" descr="https://cdn3.vectorstock.com/i/1000x1000/77/52/yes-tick-icon-vector-229577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2"/>
          <a:stretch/>
        </p:blipFill>
        <p:spPr bwMode="auto">
          <a:xfrm>
            <a:off x="1790214" y="2230265"/>
            <a:ext cx="625957" cy="46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80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4" name="Rectangle 3"/>
          <p:cNvSpPr/>
          <p:nvPr/>
        </p:nvSpPr>
        <p:spPr>
          <a:xfrm>
            <a:off x="0" y="2079436"/>
            <a:ext cx="2592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Non-Examples:</a:t>
            </a:r>
          </a:p>
        </p:txBody>
      </p:sp>
      <p:pic>
        <p:nvPicPr>
          <p:cNvPr id="14" name="Picture 6" descr="See the source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0"/>
          <a:stretch/>
        </p:blipFill>
        <p:spPr bwMode="auto">
          <a:xfrm>
            <a:off x="2592668" y="2087934"/>
            <a:ext cx="466526" cy="42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54295" y="887843"/>
            <a:ext cx="1988664" cy="1231106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Century Gothic" panose="020B0502020202020204" pitchFamily="34" charset="0"/>
              </a:rPr>
              <a:t>Why is this not an example of a …</a:t>
            </a:r>
          </a:p>
          <a:p>
            <a:endParaRPr lang="en-AU" sz="1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33C887-0711-4089-BDD0-09C9F9453115}"/>
              </a:ext>
            </a:extLst>
          </p:cNvPr>
          <p:cNvSpPr txBox="1"/>
          <p:nvPr/>
        </p:nvSpPr>
        <p:spPr>
          <a:xfrm>
            <a:off x="203738" y="3072056"/>
            <a:ext cx="1120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latin typeface="Century Gothic" panose="020B0502020202020204" pitchFamily="34" charset="0"/>
              </a:rPr>
              <a:t>I like </a:t>
            </a:r>
            <a:r>
              <a:rPr lang="en-AU" sz="2800" b="1" dirty="0" smtClean="0">
                <a:latin typeface="Century Gothic" panose="020B0502020202020204" pitchFamily="34" charset="0"/>
              </a:rPr>
              <a:t>babies, </a:t>
            </a:r>
            <a:r>
              <a:rPr lang="en-AU" sz="2800" b="1" dirty="0">
                <a:latin typeface="Century Gothic" panose="020B0502020202020204" pitchFamily="34" charset="0"/>
              </a:rPr>
              <a:t>but they are cute.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44D75A-4406-42AB-8CDE-D2434C14C490}"/>
              </a:ext>
            </a:extLst>
          </p:cNvPr>
          <p:cNvSpPr txBox="1"/>
          <p:nvPr/>
        </p:nvSpPr>
        <p:spPr>
          <a:xfrm>
            <a:off x="442945" y="3710090"/>
            <a:ext cx="961135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latin typeface="Century Gothic" panose="020B0502020202020204" pitchFamily="34" charset="0"/>
              </a:rPr>
              <a:t>The sentence ending does not match the purpose of the conjunction but.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CFE34F-3289-4659-B707-72C4BE307ABB}"/>
              </a:ext>
            </a:extLst>
          </p:cNvPr>
          <p:cNvSpPr txBox="1"/>
          <p:nvPr/>
        </p:nvSpPr>
        <p:spPr>
          <a:xfrm>
            <a:off x="203737" y="4530443"/>
            <a:ext cx="1120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latin typeface="Century Gothic" panose="020B0502020202020204" pitchFamily="34" charset="0"/>
              </a:rPr>
              <a:t>I like babies because they </a:t>
            </a:r>
            <a:r>
              <a:rPr lang="en-AU" sz="2800" b="1" dirty="0" smtClean="0">
                <a:latin typeface="Century Gothic" panose="020B0502020202020204" pitchFamily="34" charset="0"/>
              </a:rPr>
              <a:t>do cry a lot.</a:t>
            </a:r>
            <a:endParaRPr lang="en-AU" sz="2800" b="1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F7EF4E-06DE-4ED5-AD60-AE3E264139D7}"/>
              </a:ext>
            </a:extLst>
          </p:cNvPr>
          <p:cNvSpPr txBox="1"/>
          <p:nvPr/>
        </p:nvSpPr>
        <p:spPr>
          <a:xfrm>
            <a:off x="365114" y="5262048"/>
            <a:ext cx="11425089" cy="4001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latin typeface="Century Gothic" panose="020B0502020202020204" pitchFamily="34" charset="0"/>
              </a:rPr>
              <a:t>The sentence ending does not match the purpose of the conjunction because.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35358FFE-EFE6-4A1E-9CA6-3266760A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162" y="108635"/>
            <a:ext cx="693813" cy="679158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451485"/>
            <a:ext cx="8948057" cy="1481817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Conjunctions </a:t>
            </a:r>
            <a:r>
              <a:rPr lang="en-AU" sz="1600" dirty="0">
                <a:latin typeface="Century Gothic" panose="020B0502020202020204" pitchFamily="34" charset="0"/>
              </a:rPr>
              <a:t>are joining words that connect parts of a sentence together to give more information to the reader. </a:t>
            </a: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Because</a:t>
            </a:r>
            <a:r>
              <a:rPr lang="en-AU" sz="1600" dirty="0">
                <a:latin typeface="Century Gothic" panose="020B0502020202020204" pitchFamily="34" charset="0"/>
              </a:rPr>
              <a:t> is a conjunction that explains why something </a:t>
            </a:r>
            <a:r>
              <a:rPr lang="en-AU" sz="1600" dirty="0" smtClean="0">
                <a:latin typeface="Century Gothic" panose="020B0502020202020204" pitchFamily="34" charset="0"/>
              </a:rPr>
              <a:t>happened or why something is true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But</a:t>
            </a:r>
            <a:r>
              <a:rPr lang="en-AU" sz="1600" dirty="0">
                <a:latin typeface="Century Gothic" panose="020B0502020202020204" pitchFamily="34" charset="0"/>
              </a:rPr>
              <a:t> is a conjunction that shows a change in direction </a:t>
            </a:r>
          </a:p>
        </p:txBody>
      </p:sp>
      <p:pic>
        <p:nvPicPr>
          <p:cNvPr id="20" name="Picture 19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8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38A26B-08A2-D24E-ADD9-AAEE8E2E0E22}"/>
              </a:ext>
            </a:extLst>
          </p:cNvPr>
          <p:cNvSpPr txBox="1"/>
          <p:nvPr/>
        </p:nvSpPr>
        <p:spPr>
          <a:xfrm>
            <a:off x="154906" y="3867749"/>
            <a:ext cx="4579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Dogs are great pets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7A2821-15F1-9843-B391-70FBC5A07296}"/>
              </a:ext>
            </a:extLst>
          </p:cNvPr>
          <p:cNvSpPr txBox="1"/>
          <p:nvPr/>
        </p:nvSpPr>
        <p:spPr>
          <a:xfrm>
            <a:off x="4181087" y="3876086"/>
            <a:ext cx="2117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because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F9D93F-3601-9B47-AF15-5F021C973B2C}"/>
              </a:ext>
            </a:extLst>
          </p:cNvPr>
          <p:cNvSpPr txBox="1"/>
          <p:nvPr/>
        </p:nvSpPr>
        <p:spPr>
          <a:xfrm>
            <a:off x="6060630" y="3889094"/>
            <a:ext cx="5589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they can play fetch.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CC24B5-7F55-0741-AD9F-061712A914D3}"/>
              </a:ext>
            </a:extLst>
          </p:cNvPr>
          <p:cNvSpPr txBox="1"/>
          <p:nvPr/>
        </p:nvSpPr>
        <p:spPr>
          <a:xfrm>
            <a:off x="119820" y="5074455"/>
            <a:ext cx="4622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Dogs are great </a:t>
            </a:r>
            <a:r>
              <a:rPr lang="en-US" sz="3200" dirty="0" smtClean="0">
                <a:latin typeface="Century Gothic" panose="020B0502020202020204" pitchFamily="34" charset="0"/>
              </a:rPr>
              <a:t>pets,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360A45-1C0B-9744-BDD7-D6D24BE6AB4D}"/>
              </a:ext>
            </a:extLst>
          </p:cNvPr>
          <p:cNvSpPr txBox="1"/>
          <p:nvPr/>
        </p:nvSpPr>
        <p:spPr>
          <a:xfrm>
            <a:off x="4250755" y="5066975"/>
            <a:ext cx="2335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but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062469-6031-1C4B-8C34-F52739E8990B}"/>
              </a:ext>
            </a:extLst>
          </p:cNvPr>
          <p:cNvSpPr txBox="1"/>
          <p:nvPr/>
        </p:nvSpPr>
        <p:spPr>
          <a:xfrm>
            <a:off x="5037221" y="5054123"/>
            <a:ext cx="6178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they make lots of mess.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5F581-F069-5444-8225-E64929143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779" y="2256133"/>
            <a:ext cx="1306763" cy="1201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B71283-3488-E642-BE54-6DDEFE855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588" y="2426265"/>
            <a:ext cx="1266165" cy="969865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451485"/>
            <a:ext cx="8948057" cy="1481817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Conjunctions </a:t>
            </a:r>
            <a:r>
              <a:rPr lang="en-AU" sz="1600" dirty="0">
                <a:latin typeface="Century Gothic" panose="020B0502020202020204" pitchFamily="34" charset="0"/>
              </a:rPr>
              <a:t>are joining words that connect parts of a sentence together to give more information to the reader. </a:t>
            </a: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Because</a:t>
            </a:r>
            <a:r>
              <a:rPr lang="en-AU" sz="1600" dirty="0">
                <a:latin typeface="Century Gothic" panose="020B0502020202020204" pitchFamily="34" charset="0"/>
              </a:rPr>
              <a:t> is a conjunction that explains why something </a:t>
            </a:r>
            <a:r>
              <a:rPr lang="en-AU" sz="1600" dirty="0" smtClean="0">
                <a:latin typeface="Century Gothic" panose="020B0502020202020204" pitchFamily="34" charset="0"/>
              </a:rPr>
              <a:t>happened or why something is true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But</a:t>
            </a:r>
            <a:r>
              <a:rPr lang="en-AU" sz="1600" dirty="0">
                <a:latin typeface="Century Gothic" panose="020B0502020202020204" pitchFamily="34" charset="0"/>
              </a:rPr>
              <a:t> is a conjunction that shows a change in direction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221800" y="1027753"/>
            <a:ext cx="1988664" cy="1815882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</a:t>
            </a:r>
            <a:r>
              <a:rPr lang="en-AU" sz="1400" b="1" dirty="0" smtClean="0">
                <a:latin typeface="Century Gothic" panose="020B0502020202020204" pitchFamily="34" charset="0"/>
              </a:rPr>
              <a:t>:</a:t>
            </a:r>
            <a:endParaRPr lang="en-AU" sz="1400" b="1" dirty="0">
              <a:latin typeface="Century Gothic" panose="020B0502020202020204" pitchFamily="34" charset="0"/>
            </a:endParaRP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r>
              <a:rPr lang="en-AU" sz="1400" dirty="0" smtClean="0">
                <a:latin typeface="Century Gothic" panose="020B0502020202020204" pitchFamily="34" charset="0"/>
              </a:rPr>
              <a:t>What is the function of the conjunction ‘because’?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What is the function of the conjunction ‘</a:t>
            </a:r>
            <a:r>
              <a:rPr lang="en-AU" sz="1400" dirty="0" smtClean="0">
                <a:latin typeface="Century Gothic" panose="020B0502020202020204" pitchFamily="34" charset="0"/>
              </a:rPr>
              <a:t>but’?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pic>
        <p:nvPicPr>
          <p:cNvPr id="26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2C42596C-517D-415F-8AD3-28F9B8A82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592" y="111174"/>
            <a:ext cx="674079" cy="674079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B0BCAEE1-C59F-47DF-85CA-71E3A3C5F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6558" y="127565"/>
            <a:ext cx="693813" cy="679158"/>
          </a:xfrm>
          <a:prstGeom prst="rect">
            <a:avLst/>
          </a:prstGeom>
        </p:spPr>
      </p:pic>
      <p:pic>
        <p:nvPicPr>
          <p:cNvPr id="28" name="Picture 27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7671" y="67385"/>
            <a:ext cx="674078" cy="6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4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  <a:endParaRPr lang="en-A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01943" y="784684"/>
            <a:ext cx="1984753" cy="984885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100" b="1" dirty="0"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100" dirty="0">
                <a:latin typeface="Century Gothic" panose="020B0502020202020204" pitchFamily="34" charset="0"/>
              </a:rPr>
              <a:t>Why is that answer correct/incorrect? 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CE7F0-6E16-644D-AD78-E4EBB84A1591}"/>
              </a:ext>
            </a:extLst>
          </p:cNvPr>
          <p:cNvSpPr txBox="1"/>
          <p:nvPr/>
        </p:nvSpPr>
        <p:spPr>
          <a:xfrm>
            <a:off x="56149" y="3018182"/>
            <a:ext cx="9200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My family played a board </a:t>
            </a:r>
            <a:r>
              <a:rPr lang="en-US" sz="3200" dirty="0" smtClean="0">
                <a:latin typeface="Century Gothic" panose="020B0502020202020204" pitchFamily="34" charset="0"/>
              </a:rPr>
              <a:t>game because…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C512C-FA06-F146-9A17-A6EA125F9567}"/>
              </a:ext>
            </a:extLst>
          </p:cNvPr>
          <p:cNvSpPr txBox="1"/>
          <p:nvPr/>
        </p:nvSpPr>
        <p:spPr>
          <a:xfrm>
            <a:off x="175226" y="1661847"/>
            <a:ext cx="688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Which sentence endings make sense?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03063C-7F3C-6C4D-B426-55C61539F856}"/>
              </a:ext>
            </a:extLst>
          </p:cNvPr>
          <p:cNvSpPr txBox="1"/>
          <p:nvPr/>
        </p:nvSpPr>
        <p:spPr>
          <a:xfrm>
            <a:off x="673769" y="4154905"/>
            <a:ext cx="702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t</a:t>
            </a:r>
            <a:r>
              <a:rPr lang="en-US" dirty="0" smtClean="0">
                <a:latin typeface="Century Gothic" panose="020B0502020202020204" pitchFamily="34" charset="0"/>
              </a:rPr>
              <a:t>he </a:t>
            </a:r>
            <a:r>
              <a:rPr lang="en-US" dirty="0">
                <a:latin typeface="Century Gothic" panose="020B0502020202020204" pitchFamily="34" charset="0"/>
              </a:rPr>
              <a:t>power was out.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882170-D499-9345-8CA1-9250D216450A}"/>
              </a:ext>
            </a:extLst>
          </p:cNvPr>
          <p:cNvSpPr txBox="1"/>
          <p:nvPr/>
        </p:nvSpPr>
        <p:spPr>
          <a:xfrm>
            <a:off x="721895" y="4999240"/>
            <a:ext cx="702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I </a:t>
            </a:r>
            <a:r>
              <a:rPr lang="en-US" dirty="0">
                <a:latin typeface="Century Gothic" panose="020B0502020202020204" pitchFamily="34" charset="0"/>
              </a:rPr>
              <a:t>like cats.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68759E-227A-A943-AB46-C228F74C81E2}"/>
              </a:ext>
            </a:extLst>
          </p:cNvPr>
          <p:cNvSpPr txBox="1"/>
          <p:nvPr/>
        </p:nvSpPr>
        <p:spPr>
          <a:xfrm>
            <a:off x="697832" y="5843575"/>
            <a:ext cx="702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it was a rainy day.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E90A9-A8BC-FE45-9D25-C0651BE7F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914" y="3794093"/>
            <a:ext cx="2532739" cy="1897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5D6338-0B1C-4D80-A4EC-50CA8F2BF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1495" y="71449"/>
            <a:ext cx="674078" cy="67407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D0A3774C-7458-4E27-B0C4-B5818D4C4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5152" y="99640"/>
            <a:ext cx="674078" cy="67407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AEB6BE55-2AFF-4B04-BB2F-648903FCB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350" y="3853130"/>
            <a:ext cx="674078" cy="6740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EB8D4E-365F-4DBF-A652-DD890E70F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432" y="4826012"/>
            <a:ext cx="674078" cy="674078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6EF6BAA6-014F-4C99-82A2-AA7319F26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350" y="5691202"/>
            <a:ext cx="674078" cy="6740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6596" y="563795"/>
            <a:ext cx="7183770" cy="8925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AU" sz="1600" dirty="0" smtClean="0">
                <a:latin typeface="Century Gothic" panose="020B0502020202020204" pitchFamily="34" charset="0"/>
              </a:rPr>
              <a:t>Complete </a:t>
            </a:r>
            <a:r>
              <a:rPr lang="en-AU" sz="1600" dirty="0">
                <a:latin typeface="Century Gothic" panose="020B0502020202020204" pitchFamily="34" charset="0"/>
              </a:rPr>
              <a:t>the sentence with more information that matches the conjunction. </a:t>
            </a:r>
          </a:p>
          <a:p>
            <a:pPr marL="457200" indent="-457200">
              <a:buFont typeface="+mj-lt"/>
              <a:buAutoNum type="arabicPeriod"/>
            </a:pPr>
            <a:endParaRPr lang="en-AU" sz="2000" dirty="0">
              <a:latin typeface="Century Gothic" panose="020B0502020202020204" pitchFamily="34" charset="0"/>
            </a:endParaRPr>
          </a:p>
        </p:txBody>
      </p:sp>
      <p:pic>
        <p:nvPicPr>
          <p:cNvPr id="27" name="Picture 26" descr="Logo, icon&#10;&#10;Description automatically generated">
            <a:extLst>
              <a:ext uri="{FF2B5EF4-FFF2-40B4-BE49-F238E27FC236}">
                <a16:creationId xmlns:a16="http://schemas.microsoft.com/office/drawing/2014/main" id="{9F65025B-C6C3-4017-86E4-8518BB392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0104" y="61072"/>
            <a:ext cx="674078" cy="6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7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We do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CE7F0-6E16-644D-AD78-E4EBB84A1591}"/>
              </a:ext>
            </a:extLst>
          </p:cNvPr>
          <p:cNvSpPr txBox="1"/>
          <p:nvPr/>
        </p:nvSpPr>
        <p:spPr>
          <a:xfrm>
            <a:off x="272716" y="2911532"/>
            <a:ext cx="6441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I like </a:t>
            </a:r>
            <a:r>
              <a:rPr lang="en-US" sz="3200" dirty="0" smtClean="0">
                <a:latin typeface="Century Gothic" panose="020B0502020202020204" pitchFamily="34" charset="0"/>
              </a:rPr>
              <a:t>most animals, but…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03063C-7F3C-6C4D-B426-55C61539F856}"/>
              </a:ext>
            </a:extLst>
          </p:cNvPr>
          <p:cNvSpPr txBox="1"/>
          <p:nvPr/>
        </p:nvSpPr>
        <p:spPr>
          <a:xfrm>
            <a:off x="697832" y="3948487"/>
            <a:ext cx="7026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</a:rPr>
              <a:t>they </a:t>
            </a:r>
            <a:r>
              <a:rPr lang="en-US" sz="2000" dirty="0">
                <a:latin typeface="Century Gothic" panose="020B0502020202020204" pitchFamily="34" charset="0"/>
              </a:rPr>
              <a:t>are interesting</a:t>
            </a:r>
            <a:r>
              <a:rPr lang="en-US" sz="20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882170-D499-9345-8CA1-9250D216450A}"/>
              </a:ext>
            </a:extLst>
          </p:cNvPr>
          <p:cNvSpPr txBox="1"/>
          <p:nvPr/>
        </p:nvSpPr>
        <p:spPr>
          <a:xfrm>
            <a:off x="778514" y="4945663"/>
            <a:ext cx="7026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I don’t like snakes.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68759E-227A-A943-AB46-C228F74C81E2}"/>
              </a:ext>
            </a:extLst>
          </p:cNvPr>
          <p:cNvSpPr txBox="1"/>
          <p:nvPr/>
        </p:nvSpPr>
        <p:spPr>
          <a:xfrm>
            <a:off x="778514" y="5988447"/>
            <a:ext cx="7026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they</a:t>
            </a:r>
            <a:r>
              <a:rPr lang="en-US" sz="2000" dirty="0" smtClean="0"/>
              <a:t> </a:t>
            </a:r>
            <a:r>
              <a:rPr lang="en-US" sz="2000" dirty="0">
                <a:latin typeface="Century Gothic" panose="020B0502020202020204" pitchFamily="34" charset="0"/>
              </a:rPr>
              <a:t>are cute.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6A8862-36C9-410F-8FF4-EEC5426C2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975" y="3893832"/>
            <a:ext cx="674078" cy="704452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7ECCEC3D-A09A-4A37-8ECD-415995879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975" y="4917011"/>
            <a:ext cx="674078" cy="7044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C8FE32-B1FB-4252-9A1F-D058A5AFC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975" y="5891459"/>
            <a:ext cx="674078" cy="7044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6596" y="563795"/>
            <a:ext cx="7183770" cy="8925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AU" sz="1600" dirty="0" smtClean="0">
                <a:latin typeface="Century Gothic" panose="020B0502020202020204" pitchFamily="34" charset="0"/>
              </a:rPr>
              <a:t>Complete </a:t>
            </a:r>
            <a:r>
              <a:rPr lang="en-AU" sz="1600" dirty="0">
                <a:latin typeface="Century Gothic" panose="020B0502020202020204" pitchFamily="34" charset="0"/>
              </a:rPr>
              <a:t>the sentence with more information that matches the conjunction. </a:t>
            </a:r>
          </a:p>
          <a:p>
            <a:pPr marL="457200" indent="-457200">
              <a:buFont typeface="+mj-lt"/>
              <a:buAutoNum type="arabicPeriod"/>
            </a:pPr>
            <a:endParaRPr lang="en-AU" sz="2000" dirty="0">
              <a:latin typeface="Century Gothic" panose="020B0502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65D6338-0B1C-4D80-A4EC-50CA8F2BF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1495" y="71449"/>
            <a:ext cx="674078" cy="674078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D0A3774C-7458-4E27-B0C4-B5818D4C4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5152" y="99640"/>
            <a:ext cx="674078" cy="674078"/>
          </a:xfrm>
          <a:prstGeom prst="rect">
            <a:avLst/>
          </a:prstGeom>
        </p:spPr>
      </p:pic>
      <p:pic>
        <p:nvPicPr>
          <p:cNvPr id="28" name="Picture 27" descr="Logo, icon&#10;&#10;Description automatically generated">
            <a:extLst>
              <a:ext uri="{FF2B5EF4-FFF2-40B4-BE49-F238E27FC236}">
                <a16:creationId xmlns:a16="http://schemas.microsoft.com/office/drawing/2014/main" id="{9F65025B-C6C3-4017-86E4-8518BB392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0104" y="61072"/>
            <a:ext cx="674078" cy="67407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43C512C-FA06-F146-9A17-A6EA125F9567}"/>
              </a:ext>
            </a:extLst>
          </p:cNvPr>
          <p:cNvSpPr txBox="1"/>
          <p:nvPr/>
        </p:nvSpPr>
        <p:spPr>
          <a:xfrm>
            <a:off x="175226" y="1661847"/>
            <a:ext cx="688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Which sentence endings make sense?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101943" y="784684"/>
            <a:ext cx="1984753" cy="984885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100" b="1" dirty="0"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100" dirty="0">
                <a:latin typeface="Century Gothic" panose="020B0502020202020204" pitchFamily="34" charset="0"/>
              </a:rPr>
              <a:t>Why is that answer correct/incorrect? 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3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7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A5F27-7E5F-4A24-8100-3AB0542AB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41852"/>
            <a:ext cx="6727971" cy="4463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AU" sz="2000" b="1" dirty="0"/>
              <a:t>Which sentences use conjunctions because and but  correctly-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Hinge Point Question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48210" y="917628"/>
            <a:ext cx="1443789" cy="2123658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000" dirty="0">
                <a:latin typeface="Century Gothic" panose="020B0502020202020204" pitchFamily="34" charset="0"/>
              </a:rPr>
              <a:t>Why is it/ isn’t it a an example of a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000" dirty="0">
                <a:latin typeface="Century Gothic" panose="020B0502020202020204" pitchFamily="34" charset="0"/>
              </a:rPr>
              <a:t>Go through each option one-at-a-time once students have answered on their whiteboards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CD2348E-2FC0-4A73-A33B-C206275A7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905" y="89736"/>
            <a:ext cx="674079" cy="6740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248" y="2479037"/>
            <a:ext cx="108061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20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AU" sz="2000" b="1" dirty="0">
                <a:latin typeface="Century Gothic" panose="020B0502020202020204" pitchFamily="34" charset="0"/>
              </a:rPr>
              <a:t> </a:t>
            </a:r>
            <a:r>
              <a:rPr lang="en-AU" sz="2000" dirty="0">
                <a:latin typeface="Century Gothic" panose="020B0502020202020204" pitchFamily="34" charset="0"/>
              </a:rPr>
              <a:t>The dog is running because he saw a cat.</a:t>
            </a:r>
          </a:p>
          <a:p>
            <a:pPr marL="514350" indent="-514350">
              <a:buFont typeface="+mj-lt"/>
              <a:buAutoNum type="alphaLcParenR"/>
            </a:pPr>
            <a:endParaRPr lang="en-AU" sz="2000" dirty="0"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AU" sz="2000" dirty="0" smtClean="0">
                <a:latin typeface="Century Gothic" panose="020B0502020202020204" pitchFamily="34" charset="0"/>
              </a:rPr>
              <a:t> The </a:t>
            </a:r>
            <a:r>
              <a:rPr lang="en-AU" sz="2000" dirty="0">
                <a:latin typeface="Century Gothic" panose="020B0502020202020204" pitchFamily="34" charset="0"/>
              </a:rPr>
              <a:t>dog is running because I like dogs.</a:t>
            </a:r>
          </a:p>
          <a:p>
            <a:endParaRPr lang="en-AU" sz="2000" dirty="0">
              <a:latin typeface="Century Gothic" panose="020B0502020202020204" pitchFamily="34" charset="0"/>
            </a:endParaRPr>
          </a:p>
          <a:p>
            <a:r>
              <a:rPr lang="en-AU" sz="2000" dirty="0">
                <a:latin typeface="Century Gothic" panose="020B0502020202020204" pitchFamily="34" charset="0"/>
              </a:rPr>
              <a:t>c) </a:t>
            </a:r>
            <a:r>
              <a:rPr lang="en-AU" sz="2000" dirty="0" smtClean="0">
                <a:latin typeface="Century Gothic" panose="020B0502020202020204" pitchFamily="34" charset="0"/>
              </a:rPr>
              <a:t>   The </a:t>
            </a:r>
            <a:r>
              <a:rPr lang="en-AU" sz="2000" dirty="0">
                <a:latin typeface="Century Gothic" panose="020B0502020202020204" pitchFamily="34" charset="0"/>
              </a:rPr>
              <a:t>dog is running but he can’t catch the cat.</a:t>
            </a:r>
          </a:p>
          <a:p>
            <a:pPr marL="514350" indent="-514350">
              <a:buFont typeface="+mj-lt"/>
              <a:buAutoNum type="alphaLcParenR"/>
            </a:pPr>
            <a:endParaRPr lang="en-AU" sz="2000" dirty="0">
              <a:latin typeface="Century Gothic" panose="020B0502020202020204" pitchFamily="34" charset="0"/>
            </a:endParaRPr>
          </a:p>
          <a:p>
            <a:r>
              <a:rPr lang="en-AU" sz="2000" dirty="0">
                <a:latin typeface="Century Gothic" panose="020B0502020202020204" pitchFamily="34" charset="0"/>
              </a:rPr>
              <a:t>d) </a:t>
            </a:r>
            <a:r>
              <a:rPr lang="en-AU" sz="2000" dirty="0" smtClean="0">
                <a:latin typeface="Century Gothic" panose="020B0502020202020204" pitchFamily="34" charset="0"/>
              </a:rPr>
              <a:t>   The </a:t>
            </a:r>
            <a:r>
              <a:rPr lang="en-AU" sz="2000" dirty="0">
                <a:latin typeface="Century Gothic" panose="020B0502020202020204" pitchFamily="34" charset="0"/>
              </a:rPr>
              <a:t>dog is running but he can’t catch the cat but he wants to catch the cat</a:t>
            </a:r>
            <a:r>
              <a:rPr lang="en-AU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.</a:t>
            </a:r>
          </a:p>
          <a:p>
            <a:pPr marL="514350" indent="-514350">
              <a:buFont typeface="+mj-lt"/>
              <a:buAutoNum type="alphaLcParenR"/>
            </a:pPr>
            <a:endParaRPr lang="en-AU" sz="2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A9924460-5361-4D50-859B-CC97537E0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59" y="2557694"/>
            <a:ext cx="674078" cy="67407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C3420E7-CE57-4B1D-AD62-CB7FA61E3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80" y="3239874"/>
            <a:ext cx="674078" cy="67407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D65545B-321E-4257-A265-A295D435B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80" y="3931503"/>
            <a:ext cx="674078" cy="67407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F15CF06-C2C5-494C-8B69-F60F1C175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80" y="4594968"/>
            <a:ext cx="674078" cy="674078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451485"/>
            <a:ext cx="8948057" cy="1481817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Conjunctions </a:t>
            </a:r>
            <a:r>
              <a:rPr lang="en-AU" sz="1600" dirty="0">
                <a:latin typeface="Century Gothic" panose="020B0502020202020204" pitchFamily="34" charset="0"/>
              </a:rPr>
              <a:t>are joining words that connect parts of a sentence together to give more information to the reader. </a:t>
            </a: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Because</a:t>
            </a:r>
            <a:r>
              <a:rPr lang="en-AU" sz="1600" dirty="0">
                <a:latin typeface="Century Gothic" panose="020B0502020202020204" pitchFamily="34" charset="0"/>
              </a:rPr>
              <a:t> is a conjunction that explains why something </a:t>
            </a:r>
            <a:r>
              <a:rPr lang="en-AU" sz="1600" dirty="0" smtClean="0">
                <a:latin typeface="Century Gothic" panose="020B0502020202020204" pitchFamily="34" charset="0"/>
              </a:rPr>
              <a:t>happened or why something is true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But</a:t>
            </a:r>
            <a:r>
              <a:rPr lang="en-AU" sz="1600" dirty="0">
                <a:latin typeface="Century Gothic" panose="020B0502020202020204" pitchFamily="34" charset="0"/>
              </a:rPr>
              <a:t> is a conjunction that shows a change in direction </a:t>
            </a:r>
          </a:p>
        </p:txBody>
      </p:sp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9F65025B-C6C3-4017-86E4-8518BB392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70104" y="61072"/>
            <a:ext cx="674078" cy="6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2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3" name="Rectangle 2"/>
          <p:cNvSpPr/>
          <p:nvPr/>
        </p:nvSpPr>
        <p:spPr>
          <a:xfrm>
            <a:off x="299709" y="2597665"/>
            <a:ext cx="675056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600" dirty="0">
                <a:latin typeface="Century Gothic" panose="020B0502020202020204" pitchFamily="34" charset="0"/>
              </a:rPr>
              <a:t>I have my umbrella </a:t>
            </a:r>
            <a:r>
              <a:rPr lang="en-AU" sz="2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because</a:t>
            </a:r>
            <a:r>
              <a:rPr lang="en-AU" sz="2600" dirty="0" smtClean="0">
                <a:latin typeface="Century Gothic" panose="020B0502020202020204" pitchFamily="34" charset="0"/>
              </a:rPr>
              <a:t> it is raining. </a:t>
            </a:r>
            <a:endParaRPr lang="en-AU" sz="2600" dirty="0">
              <a:latin typeface="Century Gothic" panose="020B0502020202020204" pitchFamily="34" charset="0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338647" y="4029890"/>
            <a:ext cx="12420517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AU" sz="2600" dirty="0">
                <a:latin typeface="Century Gothic" panose="020B0502020202020204" pitchFamily="34" charset="0"/>
                <a:ea typeface="+mn-ea"/>
              </a:rPr>
              <a:t>I have my </a:t>
            </a:r>
            <a:r>
              <a:rPr lang="en-AU" sz="2600" dirty="0" smtClean="0">
                <a:latin typeface="Century Gothic" panose="020B0502020202020204" pitchFamily="34" charset="0"/>
                <a:ea typeface="+mn-ea"/>
              </a:rPr>
              <a:t>umbrella, </a:t>
            </a:r>
            <a:r>
              <a:rPr lang="en-AU" sz="2600" dirty="0">
                <a:solidFill>
                  <a:srgbClr val="FF0000"/>
                </a:solidFill>
                <a:latin typeface="Century Gothic" panose="020B0502020202020204" pitchFamily="34" charset="0"/>
                <a:ea typeface="+mn-ea"/>
              </a:rPr>
              <a:t>but </a:t>
            </a:r>
            <a:r>
              <a:rPr lang="en-AU" sz="2600" dirty="0">
                <a:latin typeface="Century Gothic" panose="020B0502020202020204" pitchFamily="34" charset="0"/>
                <a:ea typeface="+mn-ea"/>
              </a:rPr>
              <a:t>my feet are still wet. 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259934" y="5422419"/>
            <a:ext cx="11845504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endParaRPr lang="en-AU" sz="2600" dirty="0"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"/>
            <a:ext cx="5094514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Development- </a:t>
            </a:r>
            <a:r>
              <a:rPr lang="en-A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re-explanation</a:t>
            </a:r>
            <a:endParaRPr lang="en-A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221800" y="1027753"/>
            <a:ext cx="1988664" cy="1815882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Century Gothic" panose="020B0502020202020204" pitchFamily="34" charset="0"/>
              </a:rPr>
              <a:t>What are some other reasons that would match the match conjunction because/but? </a:t>
            </a:r>
            <a:endParaRPr lang="en-AU" sz="1400" b="1" dirty="0"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1FA978-CBFF-4B0E-807E-3B05664F0ADA}"/>
              </a:ext>
            </a:extLst>
          </p:cNvPr>
          <p:cNvSpPr txBox="1"/>
          <p:nvPr/>
        </p:nvSpPr>
        <p:spPr>
          <a:xfrm>
            <a:off x="466804" y="3220311"/>
            <a:ext cx="801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The conjunction because is giving the reason why I have my umbrella</a:t>
            </a:r>
            <a:r>
              <a:rPr lang="en-AU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CB72A0-B93C-4C84-9588-C91331715515}"/>
              </a:ext>
            </a:extLst>
          </p:cNvPr>
          <p:cNvSpPr txBox="1"/>
          <p:nvPr/>
        </p:nvSpPr>
        <p:spPr>
          <a:xfrm>
            <a:off x="466804" y="4527971"/>
            <a:ext cx="801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The conjunction but changes the direction of the sentence</a:t>
            </a:r>
            <a:r>
              <a:rPr lang="en-AU" dirty="0"/>
              <a:t>.</a:t>
            </a:r>
          </a:p>
        </p:txBody>
      </p:sp>
      <p:pic>
        <p:nvPicPr>
          <p:cNvPr id="20" name="Picture 19" descr="Logo, icon&#10;&#10;Description automatically generated">
            <a:extLst>
              <a:ext uri="{FF2B5EF4-FFF2-40B4-BE49-F238E27FC236}">
                <a16:creationId xmlns:a16="http://schemas.microsoft.com/office/drawing/2014/main" id="{5ACF0B5B-2BA8-4780-A64A-9DB79B412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1360" y="47372"/>
            <a:ext cx="674078" cy="674078"/>
          </a:xfrm>
          <a:prstGeom prst="rect">
            <a:avLst/>
          </a:prstGeom>
        </p:spPr>
      </p:pic>
      <p:pic>
        <p:nvPicPr>
          <p:cNvPr id="21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AE06D8A-0732-46D7-A367-4849570E9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050" y="78788"/>
            <a:ext cx="674079" cy="674079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6602C7D-07E6-4E55-A0EC-199347BA5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9210" y="87196"/>
            <a:ext cx="693813" cy="679158"/>
          </a:xfrm>
          <a:prstGeom prst="rect">
            <a:avLst/>
          </a:prstGeom>
        </p:spPr>
      </p:pic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451485"/>
            <a:ext cx="8948057" cy="1481817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Conjunctions </a:t>
            </a:r>
            <a:r>
              <a:rPr lang="en-AU" sz="1600" dirty="0">
                <a:latin typeface="Century Gothic" panose="020B0502020202020204" pitchFamily="34" charset="0"/>
              </a:rPr>
              <a:t>are joining words that connect parts of a sentence together to give more information to the reader. </a:t>
            </a: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Because</a:t>
            </a:r>
            <a:r>
              <a:rPr lang="en-AU" sz="1600" dirty="0">
                <a:latin typeface="Century Gothic" panose="020B0502020202020204" pitchFamily="34" charset="0"/>
              </a:rPr>
              <a:t> is a conjunction that explains why something </a:t>
            </a:r>
            <a:r>
              <a:rPr lang="en-AU" sz="1600" dirty="0" smtClean="0">
                <a:latin typeface="Century Gothic" panose="020B0502020202020204" pitchFamily="34" charset="0"/>
              </a:rPr>
              <a:t>happened or why something is true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But</a:t>
            </a:r>
            <a:r>
              <a:rPr lang="en-AU" sz="1600" dirty="0">
                <a:latin typeface="Century Gothic" panose="020B0502020202020204" pitchFamily="34" charset="0"/>
              </a:rPr>
              <a:t> is a conjunction that shows a change in direction </a:t>
            </a:r>
          </a:p>
        </p:txBody>
      </p:sp>
    </p:spTree>
    <p:extLst>
      <p:ext uri="{BB962C8B-B14F-4D97-AF65-F5344CB8AC3E}">
        <p14:creationId xmlns:p14="http://schemas.microsoft.com/office/powerpoint/2010/main" val="176144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I do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6596" y="563795"/>
            <a:ext cx="7183770" cy="8925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AU" sz="1600" dirty="0" smtClean="0">
                <a:latin typeface="Century Gothic" panose="020B0502020202020204" pitchFamily="34" charset="0"/>
              </a:rPr>
              <a:t>Complete </a:t>
            </a:r>
            <a:r>
              <a:rPr lang="en-AU" sz="1600" dirty="0">
                <a:latin typeface="Century Gothic" panose="020B0502020202020204" pitchFamily="34" charset="0"/>
              </a:rPr>
              <a:t>the sentence with more information that matches the conjunction. </a:t>
            </a:r>
          </a:p>
          <a:p>
            <a:pPr marL="457200" indent="-457200">
              <a:buFont typeface="+mj-lt"/>
              <a:buAutoNum type="arabicPeriod"/>
            </a:pPr>
            <a:endParaRPr lang="en-AU" sz="2000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10354" y="913049"/>
            <a:ext cx="2281646" cy="221599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000" b="1" dirty="0">
              <a:latin typeface="Century Gothic" panose="020B0502020202020204" pitchFamily="34" charset="0"/>
            </a:endParaRPr>
          </a:p>
          <a:p>
            <a:r>
              <a:rPr lang="en-AU" sz="1000" dirty="0">
                <a:latin typeface="Century Gothic" panose="020B0502020202020204" pitchFamily="34" charset="0"/>
              </a:rPr>
              <a:t>What conjunction has been used? </a:t>
            </a:r>
          </a:p>
          <a:p>
            <a:endParaRPr lang="en-AU" sz="1000" dirty="0">
              <a:latin typeface="Century Gothic" panose="020B0502020202020204" pitchFamily="34" charset="0"/>
            </a:endParaRPr>
          </a:p>
          <a:p>
            <a:r>
              <a:rPr lang="en-AU" sz="1000" dirty="0">
                <a:latin typeface="Century Gothic" panose="020B0502020202020204" pitchFamily="34" charset="0"/>
              </a:rPr>
              <a:t>What does because tell us? </a:t>
            </a:r>
          </a:p>
          <a:p>
            <a:endParaRPr lang="en-AU" sz="1000" dirty="0">
              <a:latin typeface="Century Gothic" panose="020B0502020202020204" pitchFamily="34" charset="0"/>
            </a:endParaRPr>
          </a:p>
          <a:p>
            <a:r>
              <a:rPr lang="en-AU" sz="1000" dirty="0">
                <a:latin typeface="Century Gothic" panose="020B0502020202020204" pitchFamily="34" charset="0"/>
              </a:rPr>
              <a:t>What is the reason?</a:t>
            </a:r>
          </a:p>
          <a:p>
            <a:endParaRPr lang="en-AU" sz="1000" dirty="0">
              <a:latin typeface="Century Gothic" panose="020B0502020202020204" pitchFamily="34" charset="0"/>
            </a:endParaRPr>
          </a:p>
          <a:p>
            <a:r>
              <a:rPr lang="en-AU" sz="1000" dirty="0">
                <a:latin typeface="Century Gothic" panose="020B0502020202020204" pitchFamily="34" charset="0"/>
              </a:rPr>
              <a:t>What other reasons would match the conjunction because</a:t>
            </a:r>
            <a:r>
              <a:rPr lang="en-AU" sz="1000" dirty="0"/>
              <a:t>? </a:t>
            </a:r>
          </a:p>
          <a:p>
            <a:endParaRPr lang="en-AU" sz="1000" b="1" dirty="0">
              <a:latin typeface="Century Gothic" panose="020B0502020202020204" pitchFamily="34" charset="0"/>
            </a:endParaRPr>
          </a:p>
          <a:p>
            <a:endParaRPr lang="en-AU" sz="1400" b="1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ADBAD8-9D33-714B-B6C1-EBBD3CFFDBEC}"/>
              </a:ext>
            </a:extLst>
          </p:cNvPr>
          <p:cNvSpPr txBox="1"/>
          <p:nvPr/>
        </p:nvSpPr>
        <p:spPr>
          <a:xfrm>
            <a:off x="0" y="3353035"/>
            <a:ext cx="1032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This morning, I was late for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51628-A232-D74B-8044-C7927E3BAD61}"/>
              </a:ext>
            </a:extLst>
          </p:cNvPr>
          <p:cNvSpPr txBox="1"/>
          <p:nvPr/>
        </p:nvSpPr>
        <p:spPr>
          <a:xfrm>
            <a:off x="6281932" y="3340431"/>
            <a:ext cx="1996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because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E20813-21A3-3F4D-BBF8-DC7B826BA08C}"/>
              </a:ext>
            </a:extLst>
          </p:cNvPr>
          <p:cNvSpPr txBox="1"/>
          <p:nvPr/>
        </p:nvSpPr>
        <p:spPr>
          <a:xfrm>
            <a:off x="8164832" y="3340431"/>
            <a:ext cx="3600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I slept in.</a:t>
            </a:r>
          </a:p>
        </p:txBody>
      </p:sp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054D1B2E-5420-4464-B9F7-623366B40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8243" y="98379"/>
            <a:ext cx="674078" cy="674078"/>
          </a:xfrm>
          <a:prstGeom prst="rect">
            <a:avLst/>
          </a:prstGeom>
        </p:spPr>
      </p:pic>
      <p:pic>
        <p:nvPicPr>
          <p:cNvPr id="16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0366AFFE-EE54-45BC-9A96-79E3E6EA7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37" y="98378"/>
            <a:ext cx="674079" cy="674079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90065CE4-EFB5-4607-934A-640F2AC1D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5057" y="98378"/>
            <a:ext cx="693813" cy="6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0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We do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5304" y="563795"/>
            <a:ext cx="6538092" cy="73866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Read the sentence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Choose the correct conjunction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Re-write the sentence with the conjunction 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61599" y="1090178"/>
            <a:ext cx="2830401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r>
              <a:rPr lang="en-AU" sz="1400" dirty="0" smtClean="0">
                <a:latin typeface="Century Gothic" panose="020B0502020202020204" pitchFamily="34" charset="0"/>
              </a:rPr>
              <a:t>Why did you choose this conjunction? How does it link the next part of the sentence?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CE7F0-6E16-644D-AD78-E4EBB84A1591}"/>
              </a:ext>
            </a:extLst>
          </p:cNvPr>
          <p:cNvSpPr txBox="1"/>
          <p:nvPr/>
        </p:nvSpPr>
        <p:spPr>
          <a:xfrm>
            <a:off x="105304" y="3489708"/>
            <a:ext cx="565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We went to the </a:t>
            </a:r>
            <a:r>
              <a:rPr lang="en-US" sz="3200" dirty="0" smtClean="0">
                <a:latin typeface="Century Gothic" panose="020B0502020202020204" pitchFamily="34" charset="0"/>
              </a:rPr>
              <a:t>vet_______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C512C-FA06-F146-9A17-A6EA125F9567}"/>
              </a:ext>
            </a:extLst>
          </p:cNvPr>
          <p:cNvSpPr txBox="1"/>
          <p:nvPr/>
        </p:nvSpPr>
        <p:spPr>
          <a:xfrm>
            <a:off x="272716" y="2053389"/>
            <a:ext cx="688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Which conjunction makes sense?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E8934-168D-EE49-9462-6D36B741EE5B}"/>
              </a:ext>
            </a:extLst>
          </p:cNvPr>
          <p:cNvSpPr txBox="1"/>
          <p:nvPr/>
        </p:nvSpPr>
        <p:spPr>
          <a:xfrm>
            <a:off x="3808428" y="3501110"/>
            <a:ext cx="1400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, but</a:t>
            </a:r>
            <a:endParaRPr lang="en-US" sz="32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04DF73-217A-C941-AFF9-9AF23462618F}"/>
              </a:ext>
            </a:extLst>
          </p:cNvPr>
          <p:cNvSpPr txBox="1"/>
          <p:nvPr/>
        </p:nvSpPr>
        <p:spPr>
          <a:xfrm>
            <a:off x="5303007" y="3478306"/>
            <a:ext cx="7395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we forgot to bring our dog.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4ACA02-8CEE-A547-98F0-AD29C1A6B6B6}"/>
              </a:ext>
            </a:extLst>
          </p:cNvPr>
          <p:cNvSpPr/>
          <p:nvPr/>
        </p:nvSpPr>
        <p:spPr>
          <a:xfrm>
            <a:off x="1251284" y="4668253"/>
            <a:ext cx="3745831" cy="17967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EE32CC-37BA-A049-8FDA-5AEC1C9BD22D}"/>
              </a:ext>
            </a:extLst>
          </p:cNvPr>
          <p:cNvSpPr txBox="1"/>
          <p:nvPr/>
        </p:nvSpPr>
        <p:spPr>
          <a:xfrm>
            <a:off x="1566458" y="5046372"/>
            <a:ext cx="3096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entury Gothic" panose="020B0502020202020204" pitchFamily="34" charset="0"/>
              </a:rPr>
              <a:t>but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AF0DC1-A0A6-EA4B-8833-3781729339BA}"/>
              </a:ext>
            </a:extLst>
          </p:cNvPr>
          <p:cNvSpPr/>
          <p:nvPr/>
        </p:nvSpPr>
        <p:spPr>
          <a:xfrm>
            <a:off x="6311177" y="4655847"/>
            <a:ext cx="3745831" cy="17967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DEA83C-DCBD-D04F-A95E-7DD18F12F6A6}"/>
              </a:ext>
            </a:extLst>
          </p:cNvPr>
          <p:cNvSpPr txBox="1"/>
          <p:nvPr/>
        </p:nvSpPr>
        <p:spPr>
          <a:xfrm>
            <a:off x="6411705" y="5046371"/>
            <a:ext cx="3544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entury Gothic" panose="020B0502020202020204" pitchFamily="34" charset="0"/>
              </a:rPr>
              <a:t>because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3C26BAB7-BE52-43E0-9532-C16F34F53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4834" y="66335"/>
            <a:ext cx="674079" cy="674079"/>
          </a:xfrm>
          <a:prstGeom prst="rect">
            <a:avLst/>
          </a:prstGeom>
        </p:spPr>
      </p:pic>
      <p:pic>
        <p:nvPicPr>
          <p:cNvPr id="20" name="Picture 19" descr="Logo, icon&#10;&#10;Description automatically generated">
            <a:extLst>
              <a:ext uri="{FF2B5EF4-FFF2-40B4-BE49-F238E27FC236}">
                <a16:creationId xmlns:a16="http://schemas.microsoft.com/office/drawing/2014/main" id="{335C3D92-19FA-49D2-B725-B97EC423E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953" y="26363"/>
            <a:ext cx="674078" cy="6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8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7BF52388-8B41-CD41-AC9A-89B295FC7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2839" y="4874453"/>
            <a:ext cx="674079" cy="674079"/>
          </a:xfrm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CE80E75-360B-6247-AD73-31368C05B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121" y="4284569"/>
            <a:ext cx="674078" cy="67407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D84FB6F-E36B-FC4D-86D4-DC82FD849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065" y="5632726"/>
            <a:ext cx="674078" cy="674078"/>
          </a:xfrm>
          <a:prstGeom prst="rect">
            <a:avLst/>
          </a:prstGeom>
        </p:spPr>
      </p:pic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65EADFB6-40C5-DA4D-BC50-74CB82321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22" y="2389965"/>
            <a:ext cx="674078" cy="67407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221A1569-9788-9545-9956-36470E1B3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400" y="2389965"/>
            <a:ext cx="674078" cy="674078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7855DF8-820B-0849-AA68-4ABF97446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322" y="3064043"/>
            <a:ext cx="674078" cy="67407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21C8DC2-E0E6-FA46-B43E-40B158D5A9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9400" y="3049933"/>
            <a:ext cx="674078" cy="6740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3C56D8-407A-9142-A075-9C38769D69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384" y="5618025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C6784FC-A82A-9645-9BB1-5B175106C5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384" y="4929837"/>
            <a:ext cx="674078" cy="67407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C45F6649-CB44-C64C-8165-AE10CD937E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9121" y="3604476"/>
            <a:ext cx="674078" cy="674078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A0714267-D3A4-EF43-B883-8FDBDCA982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4064" y="4958647"/>
            <a:ext cx="674079" cy="674079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DF4E9DF-B3EF-1E4E-95EB-83EEEF0948D2}"/>
              </a:ext>
            </a:extLst>
          </p:cNvPr>
          <p:cNvSpPr txBox="1">
            <a:spLocks/>
          </p:cNvSpPr>
          <p:nvPr/>
        </p:nvSpPr>
        <p:spPr>
          <a:xfrm>
            <a:off x="1999476" y="2617597"/>
            <a:ext cx="1525356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Multiple Choice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D12A3178-176D-0940-9838-EB1D93380491}"/>
              </a:ext>
            </a:extLst>
          </p:cNvPr>
          <p:cNvSpPr txBox="1">
            <a:spLocks/>
          </p:cNvSpPr>
          <p:nvPr/>
        </p:nvSpPr>
        <p:spPr>
          <a:xfrm>
            <a:off x="1026266" y="5381944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Vote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AA56F04-6084-A34C-9A2A-8937EDC209A0}"/>
              </a:ext>
            </a:extLst>
          </p:cNvPr>
          <p:cNvSpPr txBox="1">
            <a:spLocks/>
          </p:cNvSpPr>
          <p:nvPr/>
        </p:nvSpPr>
        <p:spPr>
          <a:xfrm>
            <a:off x="5005000" y="3782559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Pair Share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385DEC1-BFED-A64F-8FE0-0AA7A9052BD2}"/>
              </a:ext>
            </a:extLst>
          </p:cNvPr>
          <p:cNvSpPr txBox="1">
            <a:spLocks/>
          </p:cNvSpPr>
          <p:nvPr/>
        </p:nvSpPr>
        <p:spPr>
          <a:xfrm>
            <a:off x="5005000" y="4447989"/>
            <a:ext cx="2630530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Pick a Stick/Answer (non-volunteer)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B9E3C697-68F7-A549-983D-A93AB336DF4F}"/>
              </a:ext>
            </a:extLst>
          </p:cNvPr>
          <p:cNvSpPr txBox="1">
            <a:spLocks/>
          </p:cNvSpPr>
          <p:nvPr/>
        </p:nvSpPr>
        <p:spPr>
          <a:xfrm>
            <a:off x="5005000" y="5113419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Whiteboards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69384955-5395-684B-9A1B-250A0BD7221E}"/>
              </a:ext>
            </a:extLst>
          </p:cNvPr>
          <p:cNvSpPr txBox="1">
            <a:spLocks/>
          </p:cNvSpPr>
          <p:nvPr/>
        </p:nvSpPr>
        <p:spPr>
          <a:xfrm>
            <a:off x="5005000" y="5787509"/>
            <a:ext cx="2485458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In Your Workbook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6056C993-04BF-5642-AEFB-53FF259B42EA}"/>
              </a:ext>
            </a:extLst>
          </p:cNvPr>
          <p:cNvSpPr txBox="1">
            <a:spLocks/>
          </p:cNvSpPr>
          <p:nvPr/>
        </p:nvSpPr>
        <p:spPr>
          <a:xfrm>
            <a:off x="9834568" y="5527738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Read with me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4B441482-545B-4748-A51D-8CA911413B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1324" y="3607995"/>
            <a:ext cx="693813" cy="679158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4409ED34-C939-4602-AAEB-48274EFC5CD3}"/>
              </a:ext>
            </a:extLst>
          </p:cNvPr>
          <p:cNvSpPr txBox="1">
            <a:spLocks/>
          </p:cNvSpPr>
          <p:nvPr/>
        </p:nvSpPr>
        <p:spPr>
          <a:xfrm>
            <a:off x="9866214" y="4295514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Track with me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30311" y="472809"/>
            <a:ext cx="343315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Copy and paste these icons to the appropriate slides to indicate engagement norms/CFU strategies</a:t>
            </a:r>
          </a:p>
        </p:txBody>
      </p:sp>
      <p:pic>
        <p:nvPicPr>
          <p:cNvPr id="24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3C1CC79E-D66C-43A4-9A4F-54660600E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5560" y="4853659"/>
            <a:ext cx="674079" cy="674079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A168B0B9-D954-49F2-8850-D29E8BBE7F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24045" y="3587201"/>
            <a:ext cx="693813" cy="679158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B48FA6C0-4126-4C91-9053-F20C411FB7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0922" y="3604476"/>
            <a:ext cx="674078" cy="674078"/>
          </a:xfrm>
          <a:prstGeom prst="rect">
            <a:avLst/>
          </a:prstGeom>
        </p:spPr>
      </p:pic>
      <p:pic>
        <p:nvPicPr>
          <p:cNvPr id="2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26C5EBB5-B9C9-40F8-950A-28C4994C4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361" y="4853659"/>
            <a:ext cx="674079" cy="674079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C1775286-2C0E-47F1-BD6D-7486F5E8BA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7627" y="3587201"/>
            <a:ext cx="693813" cy="679158"/>
          </a:xfrm>
          <a:prstGeom prst="rect">
            <a:avLst/>
          </a:prstGeom>
        </p:spPr>
      </p:pic>
      <p:pic>
        <p:nvPicPr>
          <p:cNvPr id="33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4D5B7390-3A7A-4E11-95C1-94FCDDA8E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404" y="4853659"/>
            <a:ext cx="674079" cy="674079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77481FAA-9A19-435A-8E4D-2257BDD7D8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08670" y="3587201"/>
            <a:ext cx="693813" cy="6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7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We do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CE7F0-6E16-644D-AD78-E4EBB84A1591}"/>
              </a:ext>
            </a:extLst>
          </p:cNvPr>
          <p:cNvSpPr txBox="1"/>
          <p:nvPr/>
        </p:nvSpPr>
        <p:spPr>
          <a:xfrm>
            <a:off x="0" y="3411365"/>
            <a:ext cx="755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I bumped into the </a:t>
            </a:r>
            <a:r>
              <a:rPr lang="en-US" sz="3200" dirty="0" smtClean="0">
                <a:latin typeface="Century Gothic" panose="020B0502020202020204" pitchFamily="34" charset="0"/>
              </a:rPr>
              <a:t>table _________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C512C-FA06-F146-9A17-A6EA125F9567}"/>
              </a:ext>
            </a:extLst>
          </p:cNvPr>
          <p:cNvSpPr txBox="1"/>
          <p:nvPr/>
        </p:nvSpPr>
        <p:spPr>
          <a:xfrm>
            <a:off x="272716" y="2053389"/>
            <a:ext cx="688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Which conjunction makes sense?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E8934-168D-EE49-9462-6D36B741EE5B}"/>
              </a:ext>
            </a:extLst>
          </p:cNvPr>
          <p:cNvSpPr txBox="1"/>
          <p:nvPr/>
        </p:nvSpPr>
        <p:spPr>
          <a:xfrm>
            <a:off x="4813188" y="3411365"/>
            <a:ext cx="1971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because</a:t>
            </a:r>
            <a:endParaRPr lang="en-US" sz="32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04DF73-217A-C941-AFF9-9AF23462618F}"/>
              </a:ext>
            </a:extLst>
          </p:cNvPr>
          <p:cNvSpPr txBox="1"/>
          <p:nvPr/>
        </p:nvSpPr>
        <p:spPr>
          <a:xfrm>
            <a:off x="6643396" y="3346274"/>
            <a:ext cx="7395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I wasn’t</a:t>
            </a:r>
            <a:r>
              <a:rPr lang="en-US" sz="4000" dirty="0"/>
              <a:t> </a:t>
            </a:r>
            <a:r>
              <a:rPr lang="en-US" sz="3200" dirty="0">
                <a:latin typeface="Century Gothic" panose="020B0502020202020204" pitchFamily="34" charset="0"/>
              </a:rPr>
              <a:t>looking</a:t>
            </a:r>
            <a:r>
              <a:rPr lang="en-US" sz="4000" dirty="0"/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61599" y="1090178"/>
            <a:ext cx="2830401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r>
              <a:rPr lang="en-AU" sz="1400" dirty="0" smtClean="0">
                <a:latin typeface="Century Gothic" panose="020B0502020202020204" pitchFamily="34" charset="0"/>
              </a:rPr>
              <a:t>Why did you choose this conjunction? How does it link the next part of the sentence?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4ACA02-8CEE-A547-98F0-AD29C1A6B6B6}"/>
              </a:ext>
            </a:extLst>
          </p:cNvPr>
          <p:cNvSpPr/>
          <p:nvPr/>
        </p:nvSpPr>
        <p:spPr>
          <a:xfrm>
            <a:off x="1251284" y="4668253"/>
            <a:ext cx="3745831" cy="17967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EE32CC-37BA-A049-8FDA-5AEC1C9BD22D}"/>
              </a:ext>
            </a:extLst>
          </p:cNvPr>
          <p:cNvSpPr txBox="1"/>
          <p:nvPr/>
        </p:nvSpPr>
        <p:spPr>
          <a:xfrm>
            <a:off x="1566458" y="5046372"/>
            <a:ext cx="3096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entury Gothic" panose="020B0502020202020204" pitchFamily="34" charset="0"/>
              </a:rPr>
              <a:t>but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AF0DC1-A0A6-EA4B-8833-3781729339BA}"/>
              </a:ext>
            </a:extLst>
          </p:cNvPr>
          <p:cNvSpPr/>
          <p:nvPr/>
        </p:nvSpPr>
        <p:spPr>
          <a:xfrm>
            <a:off x="6311177" y="4655847"/>
            <a:ext cx="3745831" cy="17967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DEA83C-DCBD-D04F-A95E-7DD18F12F6A6}"/>
              </a:ext>
            </a:extLst>
          </p:cNvPr>
          <p:cNvSpPr txBox="1"/>
          <p:nvPr/>
        </p:nvSpPr>
        <p:spPr>
          <a:xfrm>
            <a:off x="6411705" y="5046371"/>
            <a:ext cx="3544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entury Gothic" panose="020B0502020202020204" pitchFamily="34" charset="0"/>
              </a:rPr>
              <a:t>because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C26BAB7-BE52-43E0-9532-C16F34F53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4834" y="66335"/>
            <a:ext cx="674079" cy="674079"/>
          </a:xfrm>
          <a:prstGeom prst="rect">
            <a:avLst/>
          </a:prstGeom>
        </p:spPr>
      </p:pic>
      <p:pic>
        <p:nvPicPr>
          <p:cNvPr id="27" name="Picture 26" descr="Logo, icon&#10;&#10;Description automatically generated">
            <a:extLst>
              <a:ext uri="{FF2B5EF4-FFF2-40B4-BE49-F238E27FC236}">
                <a16:creationId xmlns:a16="http://schemas.microsoft.com/office/drawing/2014/main" id="{335C3D92-19FA-49D2-B725-B97EC423E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953" y="26363"/>
            <a:ext cx="674078" cy="67407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5304" y="563795"/>
            <a:ext cx="6538092" cy="73866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Read the sentence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Choose the correct conjunction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Re-write the sentence with the conjunction </a:t>
            </a:r>
            <a:endParaRPr lang="en-AU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6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We do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CE7F0-6E16-644D-AD78-E4EBB84A1591}"/>
              </a:ext>
            </a:extLst>
          </p:cNvPr>
          <p:cNvSpPr txBox="1"/>
          <p:nvPr/>
        </p:nvSpPr>
        <p:spPr>
          <a:xfrm>
            <a:off x="0" y="3411365"/>
            <a:ext cx="7978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You should wear a </a:t>
            </a:r>
            <a:r>
              <a:rPr lang="en-US" sz="3200" dirty="0" smtClean="0">
                <a:latin typeface="Century Gothic" panose="020B0502020202020204" pitchFamily="34" charset="0"/>
              </a:rPr>
              <a:t>jacket__________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C512C-FA06-F146-9A17-A6EA125F9567}"/>
              </a:ext>
            </a:extLst>
          </p:cNvPr>
          <p:cNvSpPr txBox="1"/>
          <p:nvPr/>
        </p:nvSpPr>
        <p:spPr>
          <a:xfrm>
            <a:off x="272716" y="2053389"/>
            <a:ext cx="688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Which conjunction makes sense?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E8934-168D-EE49-9462-6D36B741EE5B}"/>
              </a:ext>
            </a:extLst>
          </p:cNvPr>
          <p:cNvSpPr txBox="1"/>
          <p:nvPr/>
        </p:nvSpPr>
        <p:spPr>
          <a:xfrm>
            <a:off x="5183203" y="3411364"/>
            <a:ext cx="1971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Century Gothic" panose="020B0502020202020204" pitchFamily="34" charset="0"/>
              </a:rPr>
              <a:t>because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04DF73-217A-C941-AFF9-9AF23462618F}"/>
              </a:ext>
            </a:extLst>
          </p:cNvPr>
          <p:cNvSpPr txBox="1"/>
          <p:nvPr/>
        </p:nvSpPr>
        <p:spPr>
          <a:xfrm>
            <a:off x="6997940" y="3366328"/>
            <a:ext cx="7395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  <a:r>
              <a:rPr lang="en-US" sz="3200" dirty="0" smtClean="0">
                <a:latin typeface="Century Gothic" panose="020B0502020202020204" pitchFamily="34" charset="0"/>
              </a:rPr>
              <a:t>it’s cold </a:t>
            </a:r>
            <a:r>
              <a:rPr lang="en-US" sz="3200" dirty="0">
                <a:latin typeface="Century Gothic" panose="020B0502020202020204" pitchFamily="34" charset="0"/>
              </a:rPr>
              <a:t>outside.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61599" y="1090178"/>
            <a:ext cx="2830401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r>
              <a:rPr lang="en-AU" sz="1400" dirty="0" smtClean="0">
                <a:latin typeface="Century Gothic" panose="020B0502020202020204" pitchFamily="34" charset="0"/>
              </a:rPr>
              <a:t>Why did you choose this conjunction? How does it link the next part of the sentence?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4ACA02-8CEE-A547-98F0-AD29C1A6B6B6}"/>
              </a:ext>
            </a:extLst>
          </p:cNvPr>
          <p:cNvSpPr/>
          <p:nvPr/>
        </p:nvSpPr>
        <p:spPr>
          <a:xfrm>
            <a:off x="1251284" y="4668253"/>
            <a:ext cx="3745831" cy="17967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EE32CC-37BA-A049-8FDA-5AEC1C9BD22D}"/>
              </a:ext>
            </a:extLst>
          </p:cNvPr>
          <p:cNvSpPr txBox="1"/>
          <p:nvPr/>
        </p:nvSpPr>
        <p:spPr>
          <a:xfrm>
            <a:off x="1566458" y="5046372"/>
            <a:ext cx="3096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entury Gothic" panose="020B0502020202020204" pitchFamily="34" charset="0"/>
              </a:rPr>
              <a:t>but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AF0DC1-A0A6-EA4B-8833-3781729339BA}"/>
              </a:ext>
            </a:extLst>
          </p:cNvPr>
          <p:cNvSpPr/>
          <p:nvPr/>
        </p:nvSpPr>
        <p:spPr>
          <a:xfrm>
            <a:off x="6311177" y="4655847"/>
            <a:ext cx="3745831" cy="17967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DEA83C-DCBD-D04F-A95E-7DD18F12F6A6}"/>
              </a:ext>
            </a:extLst>
          </p:cNvPr>
          <p:cNvSpPr txBox="1"/>
          <p:nvPr/>
        </p:nvSpPr>
        <p:spPr>
          <a:xfrm>
            <a:off x="6411705" y="5046371"/>
            <a:ext cx="3544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entury Gothic" panose="020B0502020202020204" pitchFamily="34" charset="0"/>
              </a:rPr>
              <a:t>because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C26BAB7-BE52-43E0-9532-C16F34F53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4834" y="66335"/>
            <a:ext cx="674079" cy="674079"/>
          </a:xfrm>
          <a:prstGeom prst="rect">
            <a:avLst/>
          </a:prstGeom>
        </p:spPr>
      </p:pic>
      <p:pic>
        <p:nvPicPr>
          <p:cNvPr id="27" name="Picture 26" descr="Logo, icon&#10;&#10;Description automatically generated">
            <a:extLst>
              <a:ext uri="{FF2B5EF4-FFF2-40B4-BE49-F238E27FC236}">
                <a16:creationId xmlns:a16="http://schemas.microsoft.com/office/drawing/2014/main" id="{335C3D92-19FA-49D2-B725-B97EC423E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953" y="26363"/>
            <a:ext cx="674078" cy="67407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5304" y="563795"/>
            <a:ext cx="6538092" cy="73866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Read the sentence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Choose the correct conjunction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Re-write the sentence with the conjunction </a:t>
            </a:r>
            <a:endParaRPr lang="en-AU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0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We do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CE7F0-6E16-644D-AD78-E4EBB84A1591}"/>
              </a:ext>
            </a:extLst>
          </p:cNvPr>
          <p:cNvSpPr txBox="1"/>
          <p:nvPr/>
        </p:nvSpPr>
        <p:spPr>
          <a:xfrm>
            <a:off x="0" y="3411365"/>
            <a:ext cx="673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Sally knocked on the </a:t>
            </a:r>
            <a:r>
              <a:rPr lang="en-US" sz="3200" dirty="0" smtClean="0">
                <a:latin typeface="Century Gothic" panose="020B0502020202020204" pitchFamily="34" charset="0"/>
              </a:rPr>
              <a:t>door _____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C512C-FA06-F146-9A17-A6EA125F9567}"/>
              </a:ext>
            </a:extLst>
          </p:cNvPr>
          <p:cNvSpPr txBox="1"/>
          <p:nvPr/>
        </p:nvSpPr>
        <p:spPr>
          <a:xfrm>
            <a:off x="272716" y="2053389"/>
            <a:ext cx="688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Which conjunction makes sense?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E8934-168D-EE49-9462-6D36B741EE5B}"/>
              </a:ext>
            </a:extLst>
          </p:cNvPr>
          <p:cNvSpPr txBox="1"/>
          <p:nvPr/>
        </p:nvSpPr>
        <p:spPr>
          <a:xfrm>
            <a:off x="5035454" y="3432917"/>
            <a:ext cx="1971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, but</a:t>
            </a:r>
            <a:endParaRPr lang="en-US" sz="32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04DF73-217A-C941-AFF9-9AF23462618F}"/>
              </a:ext>
            </a:extLst>
          </p:cNvPr>
          <p:cNvSpPr txBox="1"/>
          <p:nvPr/>
        </p:nvSpPr>
        <p:spPr>
          <a:xfrm>
            <a:off x="6258774" y="3435974"/>
            <a:ext cx="7395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there was no answer.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61599" y="1090178"/>
            <a:ext cx="2830401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r>
              <a:rPr lang="en-AU" sz="1400" dirty="0" smtClean="0">
                <a:latin typeface="Century Gothic" panose="020B0502020202020204" pitchFamily="34" charset="0"/>
              </a:rPr>
              <a:t>Why did you choose this conjunction? How does it link the next part of the sentence?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4ACA02-8CEE-A547-98F0-AD29C1A6B6B6}"/>
              </a:ext>
            </a:extLst>
          </p:cNvPr>
          <p:cNvSpPr/>
          <p:nvPr/>
        </p:nvSpPr>
        <p:spPr>
          <a:xfrm>
            <a:off x="1251284" y="4668253"/>
            <a:ext cx="3745831" cy="17967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EE32CC-37BA-A049-8FDA-5AEC1C9BD22D}"/>
              </a:ext>
            </a:extLst>
          </p:cNvPr>
          <p:cNvSpPr txBox="1"/>
          <p:nvPr/>
        </p:nvSpPr>
        <p:spPr>
          <a:xfrm>
            <a:off x="1566458" y="5046372"/>
            <a:ext cx="3096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entury Gothic" panose="020B0502020202020204" pitchFamily="34" charset="0"/>
              </a:rPr>
              <a:t>but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AF0DC1-A0A6-EA4B-8833-3781729339BA}"/>
              </a:ext>
            </a:extLst>
          </p:cNvPr>
          <p:cNvSpPr/>
          <p:nvPr/>
        </p:nvSpPr>
        <p:spPr>
          <a:xfrm>
            <a:off x="6311177" y="4655847"/>
            <a:ext cx="3745831" cy="17967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DEA83C-DCBD-D04F-A95E-7DD18F12F6A6}"/>
              </a:ext>
            </a:extLst>
          </p:cNvPr>
          <p:cNvSpPr txBox="1"/>
          <p:nvPr/>
        </p:nvSpPr>
        <p:spPr>
          <a:xfrm>
            <a:off x="6411705" y="5046371"/>
            <a:ext cx="3544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entury Gothic" panose="020B0502020202020204" pitchFamily="34" charset="0"/>
              </a:rPr>
              <a:t>because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C26BAB7-BE52-43E0-9532-C16F34F53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4834" y="66335"/>
            <a:ext cx="674079" cy="674079"/>
          </a:xfrm>
          <a:prstGeom prst="rect">
            <a:avLst/>
          </a:prstGeom>
        </p:spPr>
      </p:pic>
      <p:pic>
        <p:nvPicPr>
          <p:cNvPr id="27" name="Picture 26" descr="Logo, icon&#10;&#10;Description automatically generated">
            <a:extLst>
              <a:ext uri="{FF2B5EF4-FFF2-40B4-BE49-F238E27FC236}">
                <a16:creationId xmlns:a16="http://schemas.microsoft.com/office/drawing/2014/main" id="{335C3D92-19FA-49D2-B725-B97EC423E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953" y="26363"/>
            <a:ext cx="674078" cy="67407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5304" y="563795"/>
            <a:ext cx="6538092" cy="73866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Read the sentence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Choose the correct conjunction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Re-write the sentence with the conjunction </a:t>
            </a:r>
            <a:endParaRPr lang="en-AU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68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</a:t>
            </a:r>
            <a:r>
              <a:rPr lang="en-A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 </a:t>
            </a:r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do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CE7F0-6E16-644D-AD78-E4EBB84A1591}"/>
              </a:ext>
            </a:extLst>
          </p:cNvPr>
          <p:cNvSpPr txBox="1"/>
          <p:nvPr/>
        </p:nvSpPr>
        <p:spPr>
          <a:xfrm>
            <a:off x="137141" y="2844225"/>
            <a:ext cx="12107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James needed to put on sun </a:t>
            </a:r>
            <a:r>
              <a:rPr lang="en-US" sz="3200" dirty="0" smtClean="0">
                <a:latin typeface="Century Gothic" panose="020B0502020202020204" pitchFamily="34" charset="0"/>
              </a:rPr>
              <a:t>cream because…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4AE010-B28C-134B-A198-3A28A70A1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5" y="3429000"/>
            <a:ext cx="11620873" cy="2654300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4985E20D-B429-4AF7-AFF2-25AC16A6A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210" y="49631"/>
            <a:ext cx="674078" cy="67407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45A5168-974F-49E6-925E-C016358B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1577" y="65495"/>
            <a:ext cx="674078" cy="674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61B815-88EA-4D9D-8353-407837232F7F}"/>
              </a:ext>
            </a:extLst>
          </p:cNvPr>
          <p:cNvSpPr txBox="1"/>
          <p:nvPr/>
        </p:nvSpPr>
        <p:spPr>
          <a:xfrm>
            <a:off x="105304" y="6211669"/>
            <a:ext cx="873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Pair-share possible endings, listen to some non-volunteers and option to model writing one answer.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61599" y="1090178"/>
            <a:ext cx="2830401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r>
              <a:rPr lang="en-AU" sz="1400" dirty="0" smtClean="0">
                <a:latin typeface="Century Gothic" panose="020B0502020202020204" pitchFamily="34" charset="0"/>
              </a:rPr>
              <a:t>Why did you choose this conjunction? How does it link the next part of the sentence?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304" y="563795"/>
            <a:ext cx="653809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Read the start of the sentence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Complete the sentence based on the conjunction</a:t>
            </a:r>
          </a:p>
        </p:txBody>
      </p:sp>
    </p:spTree>
    <p:extLst>
      <p:ext uri="{BB962C8B-B14F-4D97-AF65-F5344CB8AC3E}">
        <p14:creationId xmlns:p14="http://schemas.microsoft.com/office/powerpoint/2010/main" val="347892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We do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CE7F0-6E16-644D-AD78-E4EBB84A1591}"/>
              </a:ext>
            </a:extLst>
          </p:cNvPr>
          <p:cNvSpPr txBox="1"/>
          <p:nvPr/>
        </p:nvSpPr>
        <p:spPr>
          <a:xfrm>
            <a:off x="105304" y="2910496"/>
            <a:ext cx="10817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James needed to put on sun </a:t>
            </a:r>
            <a:r>
              <a:rPr lang="en-US" sz="3200" dirty="0" smtClean="0">
                <a:latin typeface="Century Gothic" panose="020B0502020202020204" pitchFamily="34" charset="0"/>
              </a:rPr>
              <a:t>cream, but…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4AE010-B28C-134B-A198-3A28A70A1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5" y="3429000"/>
            <a:ext cx="11620873" cy="2654300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4A495D43-21DD-4ADB-B205-6F9DA1E04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210" y="72906"/>
            <a:ext cx="674078" cy="67407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0511321C-1200-4E4C-98F0-58C978EE7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2459" y="72906"/>
            <a:ext cx="674078" cy="6740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5304" y="563795"/>
            <a:ext cx="653809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Read the start of the sentence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Complete the sentence based on the conjunction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61599" y="1090178"/>
            <a:ext cx="2830401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r>
              <a:rPr lang="en-AU" sz="1400" dirty="0" smtClean="0">
                <a:latin typeface="Century Gothic" panose="020B0502020202020204" pitchFamily="34" charset="0"/>
              </a:rPr>
              <a:t>Why did you choose this conjunction? How does it link the next part of the sentence?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C26BAB7-BE52-43E0-9532-C16F34F53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834" y="66335"/>
            <a:ext cx="674079" cy="6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7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</a:t>
            </a:r>
            <a:r>
              <a:rPr lang="en-A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</a:t>
            </a:r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do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CE7F0-6E16-644D-AD78-E4EBB84A1591}"/>
              </a:ext>
            </a:extLst>
          </p:cNvPr>
          <p:cNvSpPr txBox="1"/>
          <p:nvPr/>
        </p:nvSpPr>
        <p:spPr>
          <a:xfrm>
            <a:off x="176936" y="2886163"/>
            <a:ext cx="1261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The teacher was happy with our </a:t>
            </a:r>
            <a:r>
              <a:rPr lang="en-US" sz="3200" dirty="0" smtClean="0">
                <a:latin typeface="Century Gothic" panose="020B0502020202020204" pitchFamily="34" charset="0"/>
              </a:rPr>
              <a:t>work because… 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4AE010-B28C-134B-A198-3A28A70A1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5" y="3429000"/>
            <a:ext cx="11620873" cy="26543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5304" y="563795"/>
            <a:ext cx="653809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Read the start of the sentence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Complete the sentence based on the conjunction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61599" y="1090178"/>
            <a:ext cx="2830401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r>
              <a:rPr lang="en-AU" sz="1400" dirty="0" smtClean="0">
                <a:latin typeface="Century Gothic" panose="020B0502020202020204" pitchFamily="34" charset="0"/>
              </a:rPr>
              <a:t>Why did you choose this conjunction? How does it link the next part of the sentence?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4A495D43-21DD-4ADB-B205-6F9DA1E04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210" y="72906"/>
            <a:ext cx="674078" cy="67407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511321C-1200-4E4C-98F0-58C978EE7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2459" y="72906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3C26BAB7-BE52-43E0-9532-C16F34F53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834" y="66335"/>
            <a:ext cx="674079" cy="6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9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</a:t>
            </a:r>
            <a:r>
              <a:rPr lang="en-A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</a:t>
            </a:r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do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CE7F0-6E16-644D-AD78-E4EBB84A1591}"/>
              </a:ext>
            </a:extLst>
          </p:cNvPr>
          <p:cNvSpPr txBox="1"/>
          <p:nvPr/>
        </p:nvSpPr>
        <p:spPr>
          <a:xfrm>
            <a:off x="305259" y="2992892"/>
            <a:ext cx="12243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The teacher was happy with our </a:t>
            </a:r>
            <a:r>
              <a:rPr lang="en-US" sz="3200" dirty="0" smtClean="0">
                <a:latin typeface="Century Gothic" panose="020B0502020202020204" pitchFamily="34" charset="0"/>
              </a:rPr>
              <a:t>work, but…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4AE010-B28C-134B-A198-3A28A70A1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5" y="3558817"/>
            <a:ext cx="11620873" cy="2654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385FBED-4DAD-4C2D-AAE6-FF1E39EAC7A1}"/>
              </a:ext>
            </a:extLst>
          </p:cNvPr>
          <p:cNvSpPr txBox="1"/>
          <p:nvPr/>
        </p:nvSpPr>
        <p:spPr>
          <a:xfrm>
            <a:off x="106646" y="1659118"/>
            <a:ext cx="6670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Write a possible sentence ending on whiteboards and share orally some answers.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5304" y="563795"/>
            <a:ext cx="653809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Read the start of the sentence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Complete the sentence based on the conjunction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61599" y="1090178"/>
            <a:ext cx="2830401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r>
              <a:rPr lang="en-AU" sz="1400" dirty="0" smtClean="0">
                <a:latin typeface="Century Gothic" panose="020B0502020202020204" pitchFamily="34" charset="0"/>
              </a:rPr>
              <a:t>Why did you choose this conjunction? How does it link the next part of the sentence?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4A495D43-21DD-4ADB-B205-6F9DA1E04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210" y="72906"/>
            <a:ext cx="674078" cy="67407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511321C-1200-4E4C-98F0-58C978EE7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2459" y="72906"/>
            <a:ext cx="674078" cy="67407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3C26BAB7-BE52-43E0-9532-C16F34F53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834" y="66335"/>
            <a:ext cx="674079" cy="6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1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you do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D84FB6F-E36B-FC4D-86D4-DC82FD849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040" y="47114"/>
            <a:ext cx="674078" cy="674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1F22C1-C42A-2A47-83F0-8910F450F5B5}"/>
              </a:ext>
            </a:extLst>
          </p:cNvPr>
          <p:cNvSpPr txBox="1"/>
          <p:nvPr/>
        </p:nvSpPr>
        <p:spPr>
          <a:xfrm>
            <a:off x="609599" y="1973942"/>
            <a:ext cx="1084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The dog is digging </a:t>
            </a:r>
            <a:r>
              <a:rPr lang="en-US" sz="3200" b="1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because…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The dog is </a:t>
            </a:r>
            <a:r>
              <a:rPr lang="en-US" sz="3200" b="1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digging, but…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705508-3378-964B-BB06-FD8915E99ABB}"/>
              </a:ext>
            </a:extLst>
          </p:cNvPr>
          <p:cNvSpPr txBox="1"/>
          <p:nvPr/>
        </p:nvSpPr>
        <p:spPr>
          <a:xfrm>
            <a:off x="575223" y="4011522"/>
            <a:ext cx="11389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The tiger is chasing the zebra because…</a:t>
            </a:r>
            <a:endParaRPr 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endParaRPr 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r>
              <a:rPr lang="en-US" sz="32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The tiger is chasing the zebra, but…</a:t>
            </a:r>
            <a:endParaRPr 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5304" y="563795"/>
            <a:ext cx="653809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Read the start of the sentence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 smtClean="0">
                <a:latin typeface="Century Gothic" panose="020B0502020202020204" pitchFamily="34" charset="0"/>
              </a:rPr>
              <a:t>Complete the sentence based on the conjunction</a:t>
            </a:r>
          </a:p>
        </p:txBody>
      </p:sp>
    </p:spTree>
    <p:extLst>
      <p:ext uri="{BB962C8B-B14F-4D97-AF65-F5344CB8AC3E}">
        <p14:creationId xmlns:p14="http://schemas.microsoft.com/office/powerpoint/2010/main" val="165124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3925" y="2190750"/>
            <a:ext cx="10553700" cy="954107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Century Gothic" panose="020B0502020202020204" pitchFamily="34" charset="0"/>
              </a:rPr>
              <a:t>We are learning </a:t>
            </a:r>
            <a:r>
              <a:rPr lang="en-AU" sz="2800" dirty="0" smtClean="0">
                <a:latin typeface="Century Gothic" panose="020B0502020202020204" pitchFamily="34" charset="0"/>
              </a:rPr>
              <a:t>to complete </a:t>
            </a:r>
            <a:r>
              <a:rPr lang="en-AU" sz="2800" dirty="0">
                <a:latin typeface="Century Gothic" panose="020B0502020202020204" pitchFamily="34" charset="0"/>
              </a:rPr>
              <a:t>sentences using conjunctions </a:t>
            </a:r>
            <a:r>
              <a:rPr lang="en-AU" sz="2800" b="1" dirty="0">
                <a:latin typeface="Century Gothic" panose="020B0502020202020204" pitchFamily="34" charset="0"/>
              </a:rPr>
              <a:t>because</a:t>
            </a:r>
            <a:r>
              <a:rPr lang="en-AU" sz="2800" dirty="0">
                <a:latin typeface="Century Gothic" panose="020B0502020202020204" pitchFamily="34" charset="0"/>
              </a:rPr>
              <a:t> and </a:t>
            </a:r>
            <a:r>
              <a:rPr lang="en-AU" sz="2800" b="1" dirty="0" smtClean="0">
                <a:latin typeface="Century Gothic" panose="020B0502020202020204" pitchFamily="34" charset="0"/>
              </a:rPr>
              <a:t>but.</a:t>
            </a:r>
            <a:r>
              <a:rPr lang="en-AU" sz="2800" dirty="0" smtClean="0">
                <a:latin typeface="Century Gothic" panose="020B0502020202020204" pitchFamily="34" charset="0"/>
              </a:rPr>
              <a:t> </a:t>
            </a:r>
            <a:endParaRPr lang="en-AU" sz="2800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Learning Objective</a:t>
            </a:r>
          </a:p>
        </p:txBody>
      </p:sp>
      <p:pic>
        <p:nvPicPr>
          <p:cNvPr id="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F16066D5-6604-4985-B021-5CBC12B18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77625" y="97579"/>
            <a:ext cx="674079" cy="674079"/>
          </a:xfrm>
        </p:spPr>
      </p:pic>
    </p:spTree>
    <p:extLst>
      <p:ext uri="{BB962C8B-B14F-4D97-AF65-F5344CB8AC3E}">
        <p14:creationId xmlns:p14="http://schemas.microsoft.com/office/powerpoint/2010/main" val="19803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800" dirty="0" smtClean="0"/>
              <a:t>because</a:t>
            </a:r>
            <a:endParaRPr lang="en-AU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86" y="2664169"/>
            <a:ext cx="9753599" cy="310198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AU" sz="4400" dirty="0" smtClean="0"/>
              <a:t>conjunction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 algn="ctr">
              <a:buNone/>
            </a:pPr>
            <a:r>
              <a:rPr lang="en-AU" sz="4000" i="1" dirty="0" smtClean="0"/>
              <a:t>Tells us </a:t>
            </a:r>
            <a:r>
              <a:rPr lang="en-AU" sz="4000" b="1" i="1" u="sng" dirty="0" smtClean="0"/>
              <a:t>why</a:t>
            </a:r>
            <a:r>
              <a:rPr lang="en-AU" sz="4000" i="1" dirty="0" smtClean="0"/>
              <a:t> something has happened or why something is true.</a:t>
            </a:r>
          </a:p>
          <a:p>
            <a:pPr marL="0" indent="0" algn="ctr">
              <a:buNone/>
            </a:pPr>
            <a:endParaRPr lang="en-AU" sz="4000" i="1" dirty="0"/>
          </a:p>
          <a:p>
            <a:pPr marL="0" indent="0" algn="ctr">
              <a:buNone/>
            </a:pPr>
            <a:r>
              <a:rPr lang="en-AU" sz="4000" i="1" dirty="0" smtClean="0">
                <a:solidFill>
                  <a:srgbClr val="002060"/>
                </a:solidFill>
              </a:rPr>
              <a:t>The dog ran away because the gate was left open.</a:t>
            </a:r>
            <a:endParaRPr lang="en-AU" sz="4000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285" y="2475504"/>
            <a:ext cx="811076" cy="80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1;p4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Concept Development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881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800" dirty="0" smtClean="0"/>
              <a:t>but</a:t>
            </a:r>
            <a:endParaRPr lang="en-AU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86" y="2664169"/>
            <a:ext cx="9753599" cy="36996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4400" dirty="0" smtClean="0"/>
              <a:t>conjunction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 algn="ctr">
              <a:buNone/>
            </a:pPr>
            <a:r>
              <a:rPr lang="en-AU" sz="4000" i="1" dirty="0" smtClean="0"/>
              <a:t>Indicates a </a:t>
            </a:r>
            <a:r>
              <a:rPr lang="en-AU" sz="4000" b="1" i="1" u="sng" dirty="0" smtClean="0"/>
              <a:t>change of direction</a:t>
            </a:r>
          </a:p>
          <a:p>
            <a:pPr marL="0" indent="0" algn="ctr">
              <a:buNone/>
            </a:pPr>
            <a:r>
              <a:rPr lang="en-AU" sz="4000" i="1" dirty="0" smtClean="0"/>
              <a:t> </a:t>
            </a:r>
          </a:p>
          <a:p>
            <a:pPr marL="0" indent="0" algn="ctr">
              <a:buNone/>
            </a:pPr>
            <a:r>
              <a:rPr lang="en-AU" sz="4000" i="1" dirty="0" smtClean="0">
                <a:solidFill>
                  <a:srgbClr val="002060"/>
                </a:solidFill>
              </a:rPr>
              <a:t>I am hungry, but there is no food in the fridge. </a:t>
            </a:r>
            <a:endParaRPr lang="en-AU" sz="4000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612" y="2586339"/>
            <a:ext cx="811076" cy="80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31;p4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Concept Development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635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926" y="2775962"/>
            <a:ext cx="185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Examples:</a:t>
            </a:r>
          </a:p>
        </p:txBody>
      </p:sp>
      <p:pic>
        <p:nvPicPr>
          <p:cNvPr id="16" name="Picture 2" descr="https://cdn3.vectorstock.com/i/1000x1000/77/52/yes-tick-icon-vector-229577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2"/>
          <a:stretch/>
        </p:blipFill>
        <p:spPr bwMode="auto">
          <a:xfrm>
            <a:off x="2034409" y="2664020"/>
            <a:ext cx="837870" cy="6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40160" y="845717"/>
            <a:ext cx="1988664" cy="116955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000" b="1" dirty="0">
                <a:latin typeface="Century Gothic" panose="020B0502020202020204" pitchFamily="34" charset="0"/>
              </a:rPr>
              <a:t>CFU:</a:t>
            </a:r>
          </a:p>
          <a:p>
            <a:r>
              <a:rPr lang="en-AU" sz="1000" b="1" dirty="0">
                <a:latin typeface="Century Gothic" panose="020B0502020202020204" pitchFamily="34" charset="0"/>
              </a:rPr>
              <a:t>Conjunctions are…</a:t>
            </a:r>
          </a:p>
          <a:p>
            <a:r>
              <a:rPr lang="en-AU" sz="1000" b="1" dirty="0">
                <a:latin typeface="Century Gothic" panose="020B0502020202020204" pitchFamily="34" charset="0"/>
              </a:rPr>
              <a:t>Why do we use conjunctions?</a:t>
            </a:r>
          </a:p>
          <a:p>
            <a:r>
              <a:rPr lang="en-AU" sz="1000" b="1" dirty="0">
                <a:latin typeface="Century Gothic" panose="020B0502020202020204" pitchFamily="34" charset="0"/>
              </a:rPr>
              <a:t>Because…</a:t>
            </a:r>
          </a:p>
          <a:p>
            <a:r>
              <a:rPr lang="en-AU" sz="1000" b="1" dirty="0">
                <a:latin typeface="Century Gothic" panose="020B0502020202020204" pitchFamily="34" charset="0"/>
              </a:rPr>
              <a:t>What is the reason they like ice-cream?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20AB6-EEBD-BF44-A37C-1AE8FA631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653" y="3237627"/>
            <a:ext cx="2477421" cy="158355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633EAF4-90A1-D946-80C9-7A14362F1435}"/>
              </a:ext>
            </a:extLst>
          </p:cNvPr>
          <p:cNvSpPr txBox="1"/>
          <p:nvPr/>
        </p:nvSpPr>
        <p:spPr>
          <a:xfrm>
            <a:off x="203926" y="3849293"/>
            <a:ext cx="8977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 like ice-cream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because</a:t>
            </a:r>
            <a:r>
              <a:rPr lang="en-US" sz="3200" b="1" dirty="0">
                <a:latin typeface="Century Gothic" panose="020B0502020202020204" pitchFamily="34" charset="0"/>
              </a:rPr>
              <a:t> it tastes sweet.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B7B957-2BCC-3248-8EA8-F71746E4CD40}"/>
              </a:ext>
            </a:extLst>
          </p:cNvPr>
          <p:cNvSpPr txBox="1"/>
          <p:nvPr/>
        </p:nvSpPr>
        <p:spPr>
          <a:xfrm>
            <a:off x="431391" y="5055163"/>
            <a:ext cx="5394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conjunction because gives the reason why. </a:t>
            </a:r>
          </a:p>
        </p:txBody>
      </p:sp>
      <p:pic>
        <p:nvPicPr>
          <p:cNvPr id="14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30CE8DA-210D-4C22-957F-880CC2181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3995" y="87197"/>
            <a:ext cx="674079" cy="674079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F9B58E6-D947-4ACC-8034-723E8EB9B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0916" y="111906"/>
            <a:ext cx="693813" cy="6791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C070BF-2B58-456E-A122-36BCE16A5858}"/>
              </a:ext>
            </a:extLst>
          </p:cNvPr>
          <p:cNvSpPr txBox="1"/>
          <p:nvPr/>
        </p:nvSpPr>
        <p:spPr>
          <a:xfrm>
            <a:off x="431391" y="5627135"/>
            <a:ext cx="6136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This has added more information for the reader. </a:t>
            </a:r>
            <a:endParaRPr lang="en-AU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451485"/>
            <a:ext cx="8948057" cy="1481817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Conjunctions </a:t>
            </a:r>
            <a:r>
              <a:rPr lang="en-AU" sz="1600" dirty="0">
                <a:latin typeface="Century Gothic" panose="020B0502020202020204" pitchFamily="34" charset="0"/>
              </a:rPr>
              <a:t>are joining words that connect parts of a sentence together to give more information to the reader. </a:t>
            </a: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Because</a:t>
            </a:r>
            <a:r>
              <a:rPr lang="en-AU" sz="1600" dirty="0">
                <a:latin typeface="Century Gothic" panose="020B0502020202020204" pitchFamily="34" charset="0"/>
              </a:rPr>
              <a:t> is a conjunction that explains why something </a:t>
            </a:r>
            <a:r>
              <a:rPr lang="en-AU" sz="1600" dirty="0" smtClean="0">
                <a:latin typeface="Century Gothic" panose="020B0502020202020204" pitchFamily="34" charset="0"/>
              </a:rPr>
              <a:t>happened or why something is true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But</a:t>
            </a:r>
            <a:r>
              <a:rPr lang="en-AU" sz="1600" dirty="0">
                <a:latin typeface="Century Gothic" panose="020B0502020202020204" pitchFamily="34" charset="0"/>
              </a:rPr>
              <a:t> is a conjunction that shows a change in direction </a:t>
            </a:r>
          </a:p>
        </p:txBody>
      </p:sp>
    </p:spTree>
    <p:extLst>
      <p:ext uri="{BB962C8B-B14F-4D97-AF65-F5344CB8AC3E}">
        <p14:creationId xmlns:p14="http://schemas.microsoft.com/office/powerpoint/2010/main" val="681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6976" y="2441279"/>
            <a:ext cx="185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Examples:</a:t>
            </a:r>
          </a:p>
        </p:txBody>
      </p:sp>
      <p:pic>
        <p:nvPicPr>
          <p:cNvPr id="16" name="Picture 2" descr="https://cdn3.vectorstock.com/i/1000x1000/77/52/yes-tick-icon-vector-229577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2"/>
          <a:stretch/>
        </p:blipFill>
        <p:spPr bwMode="auto">
          <a:xfrm>
            <a:off x="2025240" y="2441279"/>
            <a:ext cx="425729" cy="3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40160" y="845717"/>
            <a:ext cx="1988664" cy="1600438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Conjunctions are…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Why do we use conjunctions?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But shows….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What is the change of direction?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33EAF4-90A1-D946-80C9-7A14362F1435}"/>
              </a:ext>
            </a:extLst>
          </p:cNvPr>
          <p:cNvSpPr txBox="1"/>
          <p:nvPr/>
        </p:nvSpPr>
        <p:spPr>
          <a:xfrm>
            <a:off x="141938" y="3105834"/>
            <a:ext cx="923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I like </a:t>
            </a:r>
            <a:r>
              <a:rPr lang="en-US" sz="2800" b="1" dirty="0" smtClean="0">
                <a:latin typeface="Century Gothic" panose="020B0502020202020204" pitchFamily="34" charset="0"/>
              </a:rPr>
              <a:t>ice-cream,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but</a:t>
            </a:r>
            <a:r>
              <a:rPr lang="en-US" sz="2800" b="1" dirty="0">
                <a:latin typeface="Century Gothic" panose="020B0502020202020204" pitchFamily="34" charset="0"/>
              </a:rPr>
              <a:t> it can make my teeth hurt.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B7B957-2BCC-3248-8EA8-F71746E4CD40}"/>
              </a:ext>
            </a:extLst>
          </p:cNvPr>
          <p:cNvSpPr txBox="1"/>
          <p:nvPr/>
        </p:nvSpPr>
        <p:spPr>
          <a:xfrm>
            <a:off x="276108" y="4002857"/>
            <a:ext cx="6351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conjunction but changes the direction of the sentence.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8597E6-E4E1-7C4A-B527-E8D784AF3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776"/>
          <a:stretch/>
        </p:blipFill>
        <p:spPr>
          <a:xfrm>
            <a:off x="9523840" y="2999312"/>
            <a:ext cx="2374635" cy="15057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544991-F941-47C8-BFFE-99DE4CC02077}"/>
              </a:ext>
            </a:extLst>
          </p:cNvPr>
          <p:cNvSpPr txBox="1"/>
          <p:nvPr/>
        </p:nvSpPr>
        <p:spPr>
          <a:xfrm>
            <a:off x="332035" y="5104592"/>
            <a:ext cx="6144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This has added more information for the reader. </a:t>
            </a:r>
            <a:endParaRPr lang="en-AU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451485"/>
            <a:ext cx="8948057" cy="1481817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Conjunctions </a:t>
            </a:r>
            <a:r>
              <a:rPr lang="en-AU" sz="1600" dirty="0">
                <a:latin typeface="Century Gothic" panose="020B0502020202020204" pitchFamily="34" charset="0"/>
              </a:rPr>
              <a:t>are joining words that connect parts of a sentence together to give more information to the reader. </a:t>
            </a: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Because</a:t>
            </a:r>
            <a:r>
              <a:rPr lang="en-AU" sz="1600" dirty="0">
                <a:latin typeface="Century Gothic" panose="020B0502020202020204" pitchFamily="34" charset="0"/>
              </a:rPr>
              <a:t> is a conjunction that explains why something </a:t>
            </a:r>
            <a:r>
              <a:rPr lang="en-AU" sz="1600" dirty="0" smtClean="0">
                <a:latin typeface="Century Gothic" panose="020B0502020202020204" pitchFamily="34" charset="0"/>
              </a:rPr>
              <a:t>happened or why something is true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But</a:t>
            </a:r>
            <a:r>
              <a:rPr lang="en-AU" sz="1600" dirty="0">
                <a:latin typeface="Century Gothic" panose="020B0502020202020204" pitchFamily="34" charset="0"/>
              </a:rPr>
              <a:t> is a conjunction that shows a change in direction </a:t>
            </a:r>
          </a:p>
        </p:txBody>
      </p:sp>
      <p:pic>
        <p:nvPicPr>
          <p:cNvPr id="22" name="Picture 21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6250" y="92276"/>
            <a:ext cx="674078" cy="674078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1988" y="99186"/>
            <a:ext cx="693813" cy="6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9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07" y="766355"/>
            <a:ext cx="8303293" cy="3062466"/>
          </a:xfrm>
        </p:spPr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179810" y="2348411"/>
            <a:ext cx="185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Examples:</a:t>
            </a:r>
          </a:p>
        </p:txBody>
      </p:sp>
      <p:pic>
        <p:nvPicPr>
          <p:cNvPr id="16" name="Picture 2" descr="https://cdn3.vectorstock.com/i/1000x1000/77/52/yes-tick-icon-vector-229577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2"/>
          <a:stretch/>
        </p:blipFill>
        <p:spPr bwMode="auto">
          <a:xfrm>
            <a:off x="1891487" y="2198305"/>
            <a:ext cx="837870" cy="6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40160" y="845717"/>
            <a:ext cx="1988664" cy="1815882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Conjunctions are…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Why do we use conjunctions?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Because tells us…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What is the reason motorbikes are great?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33EAF4-90A1-D946-80C9-7A14362F1435}"/>
              </a:ext>
            </a:extLst>
          </p:cNvPr>
          <p:cNvSpPr txBox="1"/>
          <p:nvPr/>
        </p:nvSpPr>
        <p:spPr>
          <a:xfrm>
            <a:off x="193080" y="3274132"/>
            <a:ext cx="1038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Motorbikes are great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because</a:t>
            </a:r>
            <a:r>
              <a:rPr lang="en-US" sz="2800" b="1" dirty="0">
                <a:latin typeface="Century Gothic" panose="020B0502020202020204" pitchFamily="34" charset="0"/>
              </a:rPr>
              <a:t> they can go fast.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B7B957-2BCC-3248-8EA8-F71746E4CD40}"/>
              </a:ext>
            </a:extLst>
          </p:cNvPr>
          <p:cNvSpPr txBox="1"/>
          <p:nvPr/>
        </p:nvSpPr>
        <p:spPr>
          <a:xfrm>
            <a:off x="734444" y="4442621"/>
            <a:ext cx="11893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conjunction because gives the reason why.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8C4830-A618-6C4D-AD21-5687205D0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105" y="3290500"/>
            <a:ext cx="2631797" cy="19106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EF09CF-8AFC-44F0-B7D6-007B352CCFBA}"/>
              </a:ext>
            </a:extLst>
          </p:cNvPr>
          <p:cNvSpPr txBox="1"/>
          <p:nvPr/>
        </p:nvSpPr>
        <p:spPr>
          <a:xfrm>
            <a:off x="734444" y="5391613"/>
            <a:ext cx="6422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This has added more information for the reader. </a:t>
            </a:r>
            <a:endParaRPr lang="en-AU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451485"/>
            <a:ext cx="8948057" cy="1481817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Conjunctions </a:t>
            </a:r>
            <a:r>
              <a:rPr lang="en-AU" sz="1600" dirty="0">
                <a:latin typeface="Century Gothic" panose="020B0502020202020204" pitchFamily="34" charset="0"/>
              </a:rPr>
              <a:t>are joining words that connect parts of a sentence together to give more information to the reader. </a:t>
            </a: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Because</a:t>
            </a:r>
            <a:r>
              <a:rPr lang="en-AU" sz="1600" dirty="0">
                <a:latin typeface="Century Gothic" panose="020B0502020202020204" pitchFamily="34" charset="0"/>
              </a:rPr>
              <a:t> is a conjunction that explains why something </a:t>
            </a:r>
            <a:r>
              <a:rPr lang="en-AU" sz="1600" dirty="0" smtClean="0">
                <a:latin typeface="Century Gothic" panose="020B0502020202020204" pitchFamily="34" charset="0"/>
              </a:rPr>
              <a:t>happened or why something is true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But</a:t>
            </a:r>
            <a:r>
              <a:rPr lang="en-AU" sz="1600" dirty="0">
                <a:latin typeface="Century Gothic" panose="020B0502020202020204" pitchFamily="34" charset="0"/>
              </a:rPr>
              <a:t> is a conjunction that shows a change in direction </a:t>
            </a:r>
          </a:p>
        </p:txBody>
      </p:sp>
      <p:pic>
        <p:nvPicPr>
          <p:cNvPr id="20" name="Picture 19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6250" y="92276"/>
            <a:ext cx="674078" cy="67407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1988" y="99186"/>
            <a:ext cx="693813" cy="6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5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07" y="766355"/>
            <a:ext cx="8303293" cy="3062466"/>
          </a:xfrm>
        </p:spPr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0" y="2202815"/>
            <a:ext cx="185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Examples:</a:t>
            </a:r>
          </a:p>
        </p:txBody>
      </p:sp>
      <p:pic>
        <p:nvPicPr>
          <p:cNvPr id="16" name="Picture 2" descr="https://cdn3.vectorstock.com/i/1000x1000/77/52/yes-tick-icon-vector-229577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2"/>
          <a:stretch/>
        </p:blipFill>
        <p:spPr bwMode="auto">
          <a:xfrm>
            <a:off x="1790214" y="2230265"/>
            <a:ext cx="625957" cy="46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40160" y="845717"/>
            <a:ext cx="1988664" cy="1600438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Conjunctions are…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Why do we use conjunctions?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But…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What is the change of direction?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33EAF4-90A1-D946-80C9-7A14362F1435}"/>
              </a:ext>
            </a:extLst>
          </p:cNvPr>
          <p:cNvSpPr txBox="1"/>
          <p:nvPr/>
        </p:nvSpPr>
        <p:spPr>
          <a:xfrm>
            <a:off x="303895" y="2916578"/>
            <a:ext cx="9913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Motorbikes are great,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but </a:t>
            </a:r>
            <a:r>
              <a:rPr lang="en-US" sz="2800" b="1" dirty="0">
                <a:latin typeface="Century Gothic" panose="020B0502020202020204" pitchFamily="34" charset="0"/>
              </a:rPr>
              <a:t>you get wet when riding in winter.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B7B957-2BCC-3248-8EA8-F71746E4CD40}"/>
              </a:ext>
            </a:extLst>
          </p:cNvPr>
          <p:cNvSpPr txBox="1"/>
          <p:nvPr/>
        </p:nvSpPr>
        <p:spPr>
          <a:xfrm>
            <a:off x="303895" y="4084495"/>
            <a:ext cx="11731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conjunction but changes the direction of the sentence.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4C7247-FB8C-F347-9C23-16031EC9C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373" y="3513015"/>
            <a:ext cx="2340286" cy="16162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92941B-4BA5-4BDA-AE9B-716A749AEF37}"/>
              </a:ext>
            </a:extLst>
          </p:cNvPr>
          <p:cNvSpPr txBox="1"/>
          <p:nvPr/>
        </p:nvSpPr>
        <p:spPr>
          <a:xfrm>
            <a:off x="369116" y="5129302"/>
            <a:ext cx="6224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This has added more information for the reader. </a:t>
            </a:r>
            <a:endParaRPr lang="en-AU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451485"/>
            <a:ext cx="8948057" cy="1481817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Conjunctions </a:t>
            </a:r>
            <a:r>
              <a:rPr lang="en-AU" sz="1600" dirty="0">
                <a:latin typeface="Century Gothic" panose="020B0502020202020204" pitchFamily="34" charset="0"/>
              </a:rPr>
              <a:t>are joining words that connect parts of a sentence together to give more information to the reader. </a:t>
            </a: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Because</a:t>
            </a:r>
            <a:r>
              <a:rPr lang="en-AU" sz="1600" dirty="0">
                <a:latin typeface="Century Gothic" panose="020B0502020202020204" pitchFamily="34" charset="0"/>
              </a:rPr>
              <a:t> is a conjunction that explains why something </a:t>
            </a:r>
            <a:r>
              <a:rPr lang="en-AU" sz="1600" dirty="0" smtClean="0">
                <a:latin typeface="Century Gothic" panose="020B0502020202020204" pitchFamily="34" charset="0"/>
              </a:rPr>
              <a:t>happened or why something is true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AU" sz="1600" b="1" dirty="0">
                <a:latin typeface="Century Gothic" panose="020B0502020202020204" pitchFamily="34" charset="0"/>
              </a:rPr>
              <a:t>But</a:t>
            </a:r>
            <a:r>
              <a:rPr lang="en-AU" sz="1600" dirty="0">
                <a:latin typeface="Century Gothic" panose="020B0502020202020204" pitchFamily="34" charset="0"/>
              </a:rPr>
              <a:t> is a conjunction that shows a change in direction </a:t>
            </a:r>
          </a:p>
        </p:txBody>
      </p:sp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6250" y="92276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1988" y="99186"/>
            <a:ext cx="693813" cy="6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1260</TotalTime>
  <Words>1881</Words>
  <Application>Microsoft Office PowerPoint</Application>
  <PresentationFormat>Widescreen</PresentationFormat>
  <Paragraphs>295</Paragraphs>
  <Slides>27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 Rounded MT Bold</vt:lpstr>
      <vt:lpstr>Calibri</vt:lpstr>
      <vt:lpstr>Century Gothic</vt:lpstr>
      <vt:lpstr>Gill Sans MT</vt:lpstr>
      <vt:lpstr>Segoe UI Symbol</vt:lpstr>
      <vt:lpstr>Verdana</vt:lpstr>
      <vt:lpstr>Wingdings</vt:lpstr>
      <vt:lpstr>Office Theme</vt:lpstr>
      <vt:lpstr>Parcel</vt:lpstr>
      <vt:lpstr>PowerPoint Presentation</vt:lpstr>
      <vt:lpstr>PowerPoint Presentation</vt:lpstr>
      <vt:lpstr>PowerPoint Presentation</vt:lpstr>
      <vt:lpstr>because</vt:lpstr>
      <vt:lpstr>but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Education Western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Appositives</dc:title>
  <dc:creator>LE LIEVRE Stephanie [Serpentine Primary School]</dc:creator>
  <cp:lastModifiedBy>LE LIEVRE Stephanie [Serpentine Primary School]</cp:lastModifiedBy>
  <cp:revision>81</cp:revision>
  <dcterms:created xsi:type="dcterms:W3CDTF">2021-08-04T08:19:39Z</dcterms:created>
  <dcterms:modified xsi:type="dcterms:W3CDTF">2022-07-17T14:53:56Z</dcterms:modified>
</cp:coreProperties>
</file>