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31"/>
  </p:notesMasterIdLst>
  <p:sldIdLst>
    <p:sldId id="256" r:id="rId3"/>
    <p:sldId id="257" r:id="rId4"/>
    <p:sldId id="258" r:id="rId5"/>
    <p:sldId id="280" r:id="rId6"/>
    <p:sldId id="281" r:id="rId7"/>
    <p:sldId id="282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3" r:id="rId30"/>
  </p:sldIdLst>
  <p:sldSz cx="12192000" cy="6858000"/>
  <p:notesSz cx="6858000" cy="9144000"/>
  <p:embeddedFontLst>
    <p:embeddedFont>
      <p:font typeface="Gill Sans MT" panose="020B0502020104020203" pitchFamily="34" charset="0"/>
      <p:regular r:id="rId32"/>
      <p:bold r:id="rId33"/>
      <p:italic r:id="rId34"/>
      <p:boldItalic r:id="rId35"/>
    </p:embeddedFont>
    <p:embeddedFont>
      <p:font typeface="Quattrocento Sans" panose="020B060402020202020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Cqgr0BhzEH1MsWYjhnhR+g2Br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053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ceptual Understanding">
  <p:cSld name="1_Conceptual Understanding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4811" y="6400741"/>
            <a:ext cx="5901189" cy="320040"/>
          </a:xfrm>
        </p:spPr>
        <p:txBody>
          <a:bodyPr/>
          <a:lstStyle/>
          <a:p>
            <a:r>
              <a:rPr lang="en-AU" dirty="0" smtClean="0"/>
              <a:t>Stephanie Le Lievre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5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66675" y="6518851"/>
            <a:ext cx="5901189" cy="32004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5483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924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2632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8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574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88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253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738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2204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214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eptual Understanding">
  <p:cSld name="Conceptual Understanding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E0713D8-909B-4881-839D-1424C4822730}" type="datetimeFigureOut">
              <a:rPr lang="en-AU" smtClean="0"/>
              <a:t>17/07/2022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EA3F7DF-7A0A-456C-87A3-13ACFC2D942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161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Year: </a:t>
            </a:r>
            <a:r>
              <a:rPr lang="en-AU" dirty="0"/>
              <a:t>2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Term: </a:t>
            </a:r>
            <a:r>
              <a:rPr lang="en-AU" dirty="0"/>
              <a:t>1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Objective: </a:t>
            </a:r>
            <a:r>
              <a:rPr lang="en-AU" dirty="0"/>
              <a:t>Complete sentences when provided with but, because, so sentence stems (compound and complex sentences</a:t>
            </a:r>
            <a:r>
              <a:rPr lang="en-AU" dirty="0" smtClean="0"/>
              <a:t>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b="1" dirty="0"/>
              <a:t>Author: </a:t>
            </a:r>
            <a:r>
              <a:rPr lang="en-AU" dirty="0"/>
              <a:t>Teagan Dunning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"/>
          <p:cNvSpPr txBox="1">
            <a:spLocks noGrp="1"/>
          </p:cNvSpPr>
          <p:nvPr>
            <p:ph type="body" idx="1"/>
          </p:nvPr>
        </p:nvSpPr>
        <p:spPr>
          <a:xfrm>
            <a:off x="191899" y="926761"/>
            <a:ext cx="9941146" cy="5726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What sentences have been expanded correctly?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Sarah called her friend, but nobody answered.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I fell off my bike because I didn’t get hurt.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My bedroom was very cold because I forgot to close my window.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lphaLcParenR"/>
            </a:pPr>
            <a:r>
              <a:rPr lang="en-AU" sz="2400">
                <a:latin typeface="Century Gothic"/>
                <a:ea typeface="Century Gothic"/>
                <a:cs typeface="Century Gothic"/>
                <a:sym typeface="Century Gothic"/>
              </a:rPr>
              <a:t>It was cold so I turned on the heater.</a:t>
            </a:r>
            <a:endParaRPr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>
              <a:solidFill>
                <a:srgbClr val="333333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9" name="Google Shape;179;p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Hinge Point Question</a:t>
            </a:r>
            <a:endParaRPr/>
          </a:p>
        </p:txBody>
      </p:sp>
      <p:sp>
        <p:nvSpPr>
          <p:cNvPr id="180" name="Google Shape;180;p7"/>
          <p:cNvSpPr txBox="1"/>
          <p:nvPr/>
        </p:nvSpPr>
        <p:spPr>
          <a:xfrm>
            <a:off x="10203336" y="917628"/>
            <a:ext cx="1988664" cy="166199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it/isn’t it a an example of a sentence expanded correctly?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205299" y="1856479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205299" y="238669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7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9772287" y="2893243"/>
            <a:ext cx="395901" cy="293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7" descr="See the source image"/>
          <p:cNvPicPr preferRelativeResize="0"/>
          <p:nvPr/>
        </p:nvPicPr>
        <p:blipFill rotWithShape="1">
          <a:blip r:embed="rId4">
            <a:alphaModFix/>
          </a:blip>
          <a:srcRect l="50750"/>
          <a:stretch/>
        </p:blipFill>
        <p:spPr>
          <a:xfrm>
            <a:off x="9795075" y="3629710"/>
            <a:ext cx="350327" cy="32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7" descr="Logo, 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44772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7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18850" y="204651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7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44772" y="87872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18850" y="86461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7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190845" y="89736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7" descr="Logo, icon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7"/>
          <p:cNvSpPr txBox="1"/>
          <p:nvPr/>
        </p:nvSpPr>
        <p:spPr>
          <a:xfrm>
            <a:off x="234464" y="4680241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‘joining word’ that links ideas or sentences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– similar to a U-turn.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what happens as a result of something else – in other words,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linking ideas using but or so, a comma is needed before the conjunction.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97" name="Google Shape;197;p8"/>
          <p:cNvSpPr/>
          <p:nvPr/>
        </p:nvSpPr>
        <p:spPr>
          <a:xfrm>
            <a:off x="189164" y="3309713"/>
            <a:ext cx="402225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 because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154907" y="4481465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but</a:t>
            </a:r>
            <a:endParaRPr/>
          </a:p>
        </p:txBody>
      </p:sp>
      <p:sp>
        <p:nvSpPr>
          <p:cNvPr id="199" name="Google Shape;199;p8"/>
          <p:cNvSpPr txBox="1"/>
          <p:nvPr/>
        </p:nvSpPr>
        <p:spPr>
          <a:xfrm>
            <a:off x="154907" y="549897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so</a:t>
            </a:r>
            <a:endParaRPr/>
          </a:p>
        </p:txBody>
      </p:sp>
      <p:sp>
        <p:nvSpPr>
          <p:cNvPr id="200" name="Google Shape;200;p8"/>
          <p:cNvSpPr txBox="1"/>
          <p:nvPr/>
        </p:nvSpPr>
        <p:spPr>
          <a:xfrm>
            <a:off x="-1" y="-1"/>
            <a:ext cx="5865091" cy="36929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</a:t>
            </a:r>
            <a:r>
              <a:rPr lang="en-AU" sz="1800" b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Development: re-explanation</a:t>
            </a:r>
            <a:endParaRPr dirty="0"/>
          </a:p>
        </p:txBody>
      </p:sp>
      <p:pic>
        <p:nvPicPr>
          <p:cNvPr id="201" name="Google Shape;201;p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8"/>
          <p:cNvSpPr/>
          <p:nvPr/>
        </p:nvSpPr>
        <p:spPr>
          <a:xfrm>
            <a:off x="8363451" y="4522908"/>
            <a:ext cx="2235532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05" name="Google Shape;205;p8"/>
          <p:cNvSpPr/>
          <p:nvPr/>
        </p:nvSpPr>
        <p:spPr>
          <a:xfrm>
            <a:off x="6401847" y="3397548"/>
            <a:ext cx="3606305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true.</a:t>
            </a:r>
            <a:endParaRPr/>
          </a:p>
        </p:txBody>
      </p:sp>
      <p:sp>
        <p:nvSpPr>
          <p:cNvPr id="206" name="Google Shape;206;p8"/>
          <p:cNvSpPr/>
          <p:nvPr/>
        </p:nvSpPr>
        <p:spPr>
          <a:xfrm>
            <a:off x="7885132" y="5552793"/>
            <a:ext cx="2332987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effect.</a:t>
            </a:r>
            <a:endParaRPr/>
          </a:p>
        </p:txBody>
      </p:sp>
      <p:sp>
        <p:nvSpPr>
          <p:cNvPr id="207" name="Google Shape;207;p8"/>
          <p:cNvSpPr/>
          <p:nvPr/>
        </p:nvSpPr>
        <p:spPr>
          <a:xfrm>
            <a:off x="154907" y="3892396"/>
            <a:ext cx="766427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 because I can learn new things.</a:t>
            </a:r>
            <a:endParaRPr/>
          </a:p>
        </p:txBody>
      </p:sp>
      <p:sp>
        <p:nvSpPr>
          <p:cNvPr id="208" name="Google Shape;208;p8"/>
          <p:cNvSpPr txBox="1"/>
          <p:nvPr/>
        </p:nvSpPr>
        <p:spPr>
          <a:xfrm>
            <a:off x="154906" y="4992591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but sometimes it can make me tired.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173248" y="604646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love reading, so I visit the library often.</a:t>
            </a:r>
            <a:endParaRPr/>
          </a:p>
        </p:txBody>
      </p:sp>
      <p:sp>
        <p:nvSpPr>
          <p:cNvPr id="210" name="Google Shape;210;p8"/>
          <p:cNvSpPr txBox="1"/>
          <p:nvPr/>
        </p:nvSpPr>
        <p:spPr>
          <a:xfrm>
            <a:off x="10203336" y="830491"/>
            <a:ext cx="1988664" cy="295465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 we use a comma?</a:t>
            </a:r>
            <a:endParaRPr/>
          </a:p>
        </p:txBody>
      </p:sp>
      <p:sp>
        <p:nvSpPr>
          <p:cNvPr id="211" name="Google Shape;211;p8"/>
          <p:cNvSpPr txBox="1"/>
          <p:nvPr/>
        </p:nvSpPr>
        <p:spPr>
          <a:xfrm>
            <a:off x="193162" y="47128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comma is needed before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8"/>
          <p:cNvSpPr/>
          <p:nvPr/>
        </p:nvSpPr>
        <p:spPr>
          <a:xfrm>
            <a:off x="136566" y="1858113"/>
            <a:ext cx="6538092" cy="135421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 because</a:t>
            </a:r>
            <a:endParaRPr/>
          </a:p>
        </p:txBody>
      </p:sp>
      <p:sp>
        <p:nvSpPr>
          <p:cNvPr id="218" name="Google Shape;218;p9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19" name="Google Shape;219;p9"/>
          <p:cNvSpPr txBox="1"/>
          <p:nvPr/>
        </p:nvSpPr>
        <p:spPr>
          <a:xfrm>
            <a:off x="1213366" y="3495624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 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was her birthday.</a:t>
            </a:r>
            <a:endParaRPr/>
          </a:p>
        </p:txBody>
      </p:sp>
      <p:sp>
        <p:nvSpPr>
          <p:cNvPr id="220" name="Google Shape;220;p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22" name="Google Shape;222;p9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  <p:pic>
        <p:nvPicPr>
          <p:cNvPr id="223" name="Google Shape;223;p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27" name="Google Shape;227;p9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28" name="Google Shape;228;p9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006977" y="4495003"/>
            <a:ext cx="395901" cy="29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0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house, but</a:t>
            </a:r>
            <a:endParaRPr/>
          </a:p>
        </p:txBody>
      </p:sp>
      <p:sp>
        <p:nvSpPr>
          <p:cNvPr id="234" name="Google Shape;234;p10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35" name="Google Shape;235;p10"/>
          <p:cNvSpPr txBox="1"/>
          <p:nvPr/>
        </p:nvSpPr>
        <p:spPr>
          <a:xfrm>
            <a:off x="1213366" y="3495624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 one was home.</a:t>
            </a:r>
            <a:endParaRPr/>
          </a:p>
        </p:txBody>
      </p:sp>
      <p:sp>
        <p:nvSpPr>
          <p:cNvPr id="236" name="Google Shape;236;p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37" name="Google Shape;237;p1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41" name="Google Shape;241;p10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42" name="Google Shape;242;p10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2345510" y="4502539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10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44" name="Google Shape;244;p10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house, so</a:t>
            </a: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51" name="Google Shape;251;p11"/>
          <p:cNvSpPr txBox="1"/>
          <p:nvPr/>
        </p:nvSpPr>
        <p:spPr>
          <a:xfrm>
            <a:off x="1213366" y="3495624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went to my friend’s house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went in the pool.</a:t>
            </a:r>
            <a:endParaRPr/>
          </a:p>
        </p:txBody>
      </p:sp>
      <p:sp>
        <p:nvSpPr>
          <p:cNvPr id="252" name="Google Shape;252;p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53" name="Google Shape;253;p1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1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58" name="Google Shape;258;p11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9894773" y="4452464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1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60" name="Google Shape;260;p11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2"/>
          <p:cNvSpPr txBox="1"/>
          <p:nvPr/>
        </p:nvSpPr>
        <p:spPr>
          <a:xfrm>
            <a:off x="2345510" y="2477229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 </a:t>
            </a:r>
            <a:r>
              <a:rPr lang="en-AU" sz="32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</p:txBody>
      </p:sp>
      <p:sp>
        <p:nvSpPr>
          <p:cNvPr id="266" name="Google Shape;266;p12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67" name="Google Shape;267;p12"/>
          <p:cNvSpPr txBox="1"/>
          <p:nvPr/>
        </p:nvSpPr>
        <p:spPr>
          <a:xfrm>
            <a:off x="760360" y="3570065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 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it was old and weathered.</a:t>
            </a:r>
            <a:endParaRPr/>
          </a:p>
        </p:txBody>
      </p:sp>
      <p:sp>
        <p:nvSpPr>
          <p:cNvPr id="268" name="Google Shape;268;p1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sp>
        <p:nvSpPr>
          <p:cNvPr id="269" name="Google Shape;269;p12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are the two ideas in the sentence linked?</a:t>
            </a:r>
            <a:endParaRPr/>
          </a:p>
        </p:txBody>
      </p:sp>
      <p:pic>
        <p:nvPicPr>
          <p:cNvPr id="270" name="Google Shape;270;p1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74" name="Google Shape;274;p12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75" name="Google Shape;275;p12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006977" y="4495003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/>
          <p:nvPr/>
        </p:nvSpPr>
        <p:spPr>
          <a:xfrm>
            <a:off x="2892906" y="2469383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creaking, but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83" name="Google Shape;283;p13"/>
          <p:cNvSpPr txBox="1"/>
          <p:nvPr/>
        </p:nvSpPr>
        <p:spPr>
          <a:xfrm>
            <a:off x="1414701" y="3636308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was no one there.</a:t>
            </a:r>
            <a:endParaRPr/>
          </a:p>
        </p:txBody>
      </p:sp>
      <p:sp>
        <p:nvSpPr>
          <p:cNvPr id="284" name="Google Shape;284;p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285" name="Google Shape;285;p13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3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289" name="Google Shape;289;p13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290" name="Google Shape;290;p13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2430477" y="4466982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3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292" name="Google Shape;292;p13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 txBox="1"/>
          <p:nvPr/>
        </p:nvSpPr>
        <p:spPr>
          <a:xfrm>
            <a:off x="2892906" y="2469383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creaking, so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299" name="Google Shape;299;p14"/>
          <p:cNvSpPr txBox="1"/>
          <p:nvPr/>
        </p:nvSpPr>
        <p:spPr>
          <a:xfrm>
            <a:off x="2628427" y="3574535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was creaking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shut it.</a:t>
            </a:r>
            <a:endParaRPr/>
          </a:p>
        </p:txBody>
      </p:sp>
      <p:sp>
        <p:nvSpPr>
          <p:cNvPr id="300" name="Google Shape;300;p1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01" name="Google Shape;301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4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06" name="Google Shape;306;p14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10092724" y="4546093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4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08" name="Google Shape;308;p14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"/>
          <p:cNvSpPr txBox="1"/>
          <p:nvPr/>
        </p:nvSpPr>
        <p:spPr>
          <a:xfrm>
            <a:off x="2736669" y="2473204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 because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1218371" y="3646416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 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there was a cyclone.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1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17" name="Google Shape;317;p15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15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5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21" name="Google Shape;321;p15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22" name="Google Shape;322;p15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6071862" y="4542534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5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24" name="Google Shape;324;p15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"/>
          <p:cNvSpPr txBox="1"/>
          <p:nvPr/>
        </p:nvSpPr>
        <p:spPr>
          <a:xfrm>
            <a:off x="2736669" y="2473204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delayed, but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31" name="Google Shape;331;p16"/>
          <p:cNvSpPr txBox="1"/>
          <p:nvPr/>
        </p:nvSpPr>
        <p:spPr>
          <a:xfrm>
            <a:off x="1218371" y="3646416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still waited at the airport.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2" name="Google Shape;332;p1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33" name="Google Shape;333;p1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16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37" name="Google Shape;337;p16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38" name="Google Shape;338;p16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2232526" y="4469385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6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32839" y="4874453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99121" y="4284569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4065" y="563272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" descr="Logo,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322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89400" y="238996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5322" y="306404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 descr="Icon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89400" y="3049933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85384" y="561802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" descr="Icon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85384" y="4929837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Icon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299121" y="360447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294064" y="4958647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999476" y="2617597"/>
            <a:ext cx="1525356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Multiple Choice 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1026266" y="538194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Vote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2"/>
          <p:cNvSpPr txBox="1"/>
          <p:nvPr/>
        </p:nvSpPr>
        <p:spPr>
          <a:xfrm>
            <a:off x="5005000" y="378255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Pair Share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005000" y="4447989"/>
            <a:ext cx="2630530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Pick a Stick/Answer (non-volunteer)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5005000" y="5113419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Whiteboards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5005000" y="5787509"/>
            <a:ext cx="2485458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In Your Workbook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9834568" y="5527738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Read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11" name="Google Shape;111;p2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391324" y="3607995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9866214" y="4295514"/>
            <a:ext cx="1807327" cy="504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attrocento Sans"/>
              <a:buNone/>
            </a:pPr>
            <a:r>
              <a:rPr lang="en-AU" sz="1800" b="1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Track with me</a:t>
            </a:r>
            <a:endParaRPr sz="2400" b="1" i="0" u="none" strike="noStrike" cap="none">
              <a:solidFill>
                <a:srgbClr val="0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"/>
          <p:cNvSpPr txBox="1"/>
          <p:nvPr/>
        </p:nvSpPr>
        <p:spPr>
          <a:xfrm>
            <a:off x="2736669" y="2473204"/>
            <a:ext cx="75009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delayed, so</a:t>
            </a:r>
            <a:endParaRPr sz="32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7"/>
          <p:cNvSpPr/>
          <p:nvPr/>
        </p:nvSpPr>
        <p:spPr>
          <a:xfrm>
            <a:off x="666839" y="4975686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47" name="Google Shape;347;p17"/>
          <p:cNvSpPr txBox="1"/>
          <p:nvPr/>
        </p:nvSpPr>
        <p:spPr>
          <a:xfrm>
            <a:off x="362852" y="3643949"/>
            <a:ext cx="119025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flight was delayed</a:t>
            </a:r>
            <a:r>
              <a:rPr lang="en-AU" sz="2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 </a:t>
            </a:r>
            <a:r>
              <a:rPr lang="en-AU" sz="2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booked a hotel for the night.</a:t>
            </a:r>
            <a:endParaRPr sz="2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8" name="Google Shape;348;p1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I do</a:t>
            </a:r>
            <a:endParaRPr/>
          </a:p>
        </p:txBody>
      </p:sp>
      <p:pic>
        <p:nvPicPr>
          <p:cNvPr id="349" name="Google Shape;349;p17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17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55685" y="6914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7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359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17"/>
          <p:cNvSpPr/>
          <p:nvPr/>
        </p:nvSpPr>
        <p:spPr>
          <a:xfrm>
            <a:off x="4550514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53" name="Google Shape;353;p17"/>
          <p:cNvSpPr/>
          <p:nvPr/>
        </p:nvSpPr>
        <p:spPr>
          <a:xfrm>
            <a:off x="8474011" y="4975685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pic>
        <p:nvPicPr>
          <p:cNvPr id="354" name="Google Shape;354;p17" descr="https://cdn3.vectorstock.com/i/1000x1000/77/52/yes-tick-icon-vector-22957752.jpg"/>
          <p:cNvPicPr preferRelativeResize="0"/>
          <p:nvPr/>
        </p:nvPicPr>
        <p:blipFill rotWithShape="1">
          <a:blip r:embed="rId6">
            <a:alphaModFix/>
          </a:blip>
          <a:srcRect b="10582"/>
          <a:stretch/>
        </p:blipFill>
        <p:spPr>
          <a:xfrm>
            <a:off x="10056837" y="4521224"/>
            <a:ext cx="395901" cy="29347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7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  <p:sp>
        <p:nvSpPr>
          <p:cNvPr id="356" name="Google Shape;356;p17"/>
          <p:cNvSpPr txBox="1"/>
          <p:nvPr/>
        </p:nvSpPr>
        <p:spPr>
          <a:xfrm>
            <a:off x="10203336" y="913049"/>
            <a:ext cx="1988664" cy="1815882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does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do you need to do to complete the sentence?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8"/>
          <p:cNvSpPr txBox="1"/>
          <p:nvPr/>
        </p:nvSpPr>
        <p:spPr>
          <a:xfrm>
            <a:off x="214843" y="3463046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dinner________I cleared the dishes away.</a:t>
            </a:r>
            <a:endParaRPr/>
          </a:p>
        </p:txBody>
      </p:sp>
      <p:sp>
        <p:nvSpPr>
          <p:cNvPr id="362" name="Google Shape;362;p18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63" name="Google Shape;363;p18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8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18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18"/>
          <p:cNvSpPr txBox="1"/>
          <p:nvPr/>
        </p:nvSpPr>
        <p:spPr>
          <a:xfrm>
            <a:off x="289401" y="2349430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dinner. I cleared the dishes away.</a:t>
            </a: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371354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4377336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8313944" y="5088448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sp>
        <p:nvSpPr>
          <p:cNvPr id="370" name="Google Shape;370;p18"/>
          <p:cNvSpPr txBox="1"/>
          <p:nvPr/>
        </p:nvSpPr>
        <p:spPr>
          <a:xfrm>
            <a:off x="5276675" y="3472246"/>
            <a:ext cx="10737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/>
          <p:nvPr/>
        </p:nvSpPr>
        <p:spPr>
          <a:xfrm>
            <a:off x="1015363" y="3413911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dinner________I was still hungry.</a:t>
            </a:r>
            <a:endParaRPr/>
          </a:p>
        </p:txBody>
      </p:sp>
      <p:sp>
        <p:nvSpPr>
          <p:cNvPr id="377" name="Google Shape;377;p1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78" name="Google Shape;378;p19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19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19"/>
          <p:cNvSpPr txBox="1"/>
          <p:nvPr/>
        </p:nvSpPr>
        <p:spPr>
          <a:xfrm>
            <a:off x="1499636" y="2504379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dinner. I was still hungry.</a:t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371354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>
            <a:off x="4377336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>
            <a:off x="8313944" y="5088448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sp>
        <p:nvSpPr>
          <p:cNvPr id="385" name="Google Shape;385;p19"/>
          <p:cNvSpPr txBox="1"/>
          <p:nvPr/>
        </p:nvSpPr>
        <p:spPr>
          <a:xfrm>
            <a:off x="5966957" y="3429000"/>
            <a:ext cx="10737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</a:t>
            </a:r>
            <a:endParaRPr/>
          </a:p>
        </p:txBody>
      </p:sp>
      <p:sp>
        <p:nvSpPr>
          <p:cNvPr id="386" name="Google Shape;386;p19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0"/>
          <p:cNvSpPr txBox="1"/>
          <p:nvPr/>
        </p:nvSpPr>
        <p:spPr>
          <a:xfrm>
            <a:off x="468516" y="3413911"/>
            <a:ext cx="119025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dinner__________  I hadn’t eaten all day.</a:t>
            </a:r>
            <a:endParaRPr/>
          </a:p>
        </p:txBody>
      </p:sp>
      <p:sp>
        <p:nvSpPr>
          <p:cNvPr id="392" name="Google Shape;392;p2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393" name="Google Shape;393;p20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0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0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20"/>
          <p:cNvSpPr txBox="1"/>
          <p:nvPr/>
        </p:nvSpPr>
        <p:spPr>
          <a:xfrm>
            <a:off x="1499636" y="2504379"/>
            <a:ext cx="1144144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had finished my dinner. I was still hungry.</a:t>
            </a: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371354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4377336" y="5088449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</a:t>
            </a: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8313944" y="5088448"/>
            <a:ext cx="3527277" cy="1384995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i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</a:t>
            </a:r>
            <a:endParaRPr/>
          </a:p>
        </p:txBody>
      </p:sp>
      <p:sp>
        <p:nvSpPr>
          <p:cNvPr id="400" name="Google Shape;400;p20"/>
          <p:cNvSpPr txBox="1"/>
          <p:nvPr/>
        </p:nvSpPr>
        <p:spPr>
          <a:xfrm>
            <a:off x="5379269" y="3429000"/>
            <a:ext cx="19376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1" name="Google Shape;401;p20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07" name="Google Shape;407;p2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21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21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1"/>
          <p:cNvSpPr txBox="1"/>
          <p:nvPr/>
        </p:nvSpPr>
        <p:spPr>
          <a:xfrm>
            <a:off x="222289" y="3816766"/>
            <a:ext cx="40879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My mum was mad</a:t>
            </a:r>
            <a:endParaRPr/>
          </a:p>
        </p:txBody>
      </p:sp>
      <p:sp>
        <p:nvSpPr>
          <p:cNvPr id="411" name="Google Shape;411;p21"/>
          <p:cNvSpPr txBox="1"/>
          <p:nvPr/>
        </p:nvSpPr>
        <p:spPr>
          <a:xfrm>
            <a:off x="7846335" y="2267225"/>
            <a:ext cx="40879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cleaned my room.</a:t>
            </a:r>
            <a:endParaRPr/>
          </a:p>
        </p:txBody>
      </p:sp>
      <p:sp>
        <p:nvSpPr>
          <p:cNvPr id="412" name="Google Shape;412;p21"/>
          <p:cNvSpPr txBox="1"/>
          <p:nvPr/>
        </p:nvSpPr>
        <p:spPr>
          <a:xfrm>
            <a:off x="7913353" y="3570544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didn’t let it ruin her day.</a:t>
            </a:r>
            <a:endParaRPr/>
          </a:p>
        </p:txBody>
      </p:sp>
      <p:sp>
        <p:nvSpPr>
          <p:cNvPr id="413" name="Google Shape;413;p21"/>
          <p:cNvSpPr txBox="1"/>
          <p:nvPr/>
        </p:nvSpPr>
        <p:spPr>
          <a:xfrm>
            <a:off x="7913352" y="5241352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didn’t clean my room.</a:t>
            </a: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5199918" y="2359557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</a:t>
            </a: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4946913" y="3878321"/>
            <a:ext cx="179783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5199917" y="5518351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cxnSp>
        <p:nvCxnSpPr>
          <p:cNvPr id="417" name="Google Shape;417;p21"/>
          <p:cNvCxnSpPr/>
          <p:nvPr/>
        </p:nvCxnSpPr>
        <p:spPr>
          <a:xfrm>
            <a:off x="6532563" y="2651945"/>
            <a:ext cx="1396443" cy="148798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8" name="Google Shape;418;p21"/>
          <p:cNvCxnSpPr>
            <a:endCxn id="413" idx="1"/>
          </p:cNvCxnSpPr>
          <p:nvPr/>
        </p:nvCxnSpPr>
        <p:spPr>
          <a:xfrm>
            <a:off x="6770052" y="4254161"/>
            <a:ext cx="1143300" cy="1525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9" name="Google Shape;419;p21"/>
          <p:cNvCxnSpPr>
            <a:endCxn id="411" idx="1"/>
          </p:cNvCxnSpPr>
          <p:nvPr/>
        </p:nvCxnSpPr>
        <p:spPr>
          <a:xfrm rot="10800000" flipH="1">
            <a:off x="6625935" y="2559613"/>
            <a:ext cx="1220400" cy="3220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21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We do</a:t>
            </a:r>
            <a:endParaRPr/>
          </a:p>
        </p:txBody>
      </p:sp>
      <p:pic>
        <p:nvPicPr>
          <p:cNvPr id="426" name="Google Shape;426;p22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7210" y="6914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2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3589" y="99539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2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19968" y="99538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22"/>
          <p:cNvSpPr txBox="1"/>
          <p:nvPr/>
        </p:nvSpPr>
        <p:spPr>
          <a:xfrm>
            <a:off x="222289" y="3816766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competition was cancelled</a:t>
            </a:r>
            <a:endParaRPr/>
          </a:p>
        </p:txBody>
      </p:sp>
      <p:sp>
        <p:nvSpPr>
          <p:cNvPr id="430" name="Google Shape;430;p22"/>
          <p:cNvSpPr txBox="1"/>
          <p:nvPr/>
        </p:nvSpPr>
        <p:spPr>
          <a:xfrm>
            <a:off x="8141864" y="1875038"/>
            <a:ext cx="429218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wasn’t enough competitors.</a:t>
            </a:r>
            <a:endParaRPr/>
          </a:p>
        </p:txBody>
      </p:sp>
      <p:sp>
        <p:nvSpPr>
          <p:cNvPr id="431" name="Google Shape;431;p22"/>
          <p:cNvSpPr txBox="1"/>
          <p:nvPr/>
        </p:nvSpPr>
        <p:spPr>
          <a:xfrm>
            <a:off x="8141864" y="3530008"/>
            <a:ext cx="4087935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caught the next flight home.</a:t>
            </a:r>
            <a:endParaRPr/>
          </a:p>
        </p:txBody>
      </p:sp>
      <p:sp>
        <p:nvSpPr>
          <p:cNvPr id="432" name="Google Shape;432;p22"/>
          <p:cNvSpPr txBox="1"/>
          <p:nvPr/>
        </p:nvSpPr>
        <p:spPr>
          <a:xfrm>
            <a:off x="8141864" y="5188801"/>
            <a:ext cx="408793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still enjoyed ourselves on the trip.</a:t>
            </a:r>
            <a:endParaRPr/>
          </a:p>
        </p:txBody>
      </p:sp>
      <p:sp>
        <p:nvSpPr>
          <p:cNvPr id="433" name="Google Shape;433;p22"/>
          <p:cNvSpPr/>
          <p:nvPr/>
        </p:nvSpPr>
        <p:spPr>
          <a:xfrm>
            <a:off x="5199918" y="2359557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but</a:t>
            </a:r>
            <a:endParaRPr/>
          </a:p>
        </p:txBody>
      </p:sp>
      <p:sp>
        <p:nvSpPr>
          <p:cNvPr id="434" name="Google Shape;434;p22"/>
          <p:cNvSpPr/>
          <p:nvPr/>
        </p:nvSpPr>
        <p:spPr>
          <a:xfrm>
            <a:off x="4946913" y="3878321"/>
            <a:ext cx="1797836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endParaRPr/>
          </a:p>
        </p:txBody>
      </p:sp>
      <p:sp>
        <p:nvSpPr>
          <p:cNvPr id="435" name="Google Shape;435;p22"/>
          <p:cNvSpPr/>
          <p:nvPr/>
        </p:nvSpPr>
        <p:spPr>
          <a:xfrm>
            <a:off x="5199917" y="5518351"/>
            <a:ext cx="1291825" cy="523220"/>
          </a:xfrm>
          <a:prstGeom prst="rect">
            <a:avLst/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so</a:t>
            </a:r>
            <a:endParaRPr/>
          </a:p>
        </p:txBody>
      </p:sp>
      <p:cxnSp>
        <p:nvCxnSpPr>
          <p:cNvPr id="436" name="Google Shape;436;p22"/>
          <p:cNvCxnSpPr>
            <a:endCxn id="432" idx="1"/>
          </p:cNvCxnSpPr>
          <p:nvPr/>
        </p:nvCxnSpPr>
        <p:spPr>
          <a:xfrm>
            <a:off x="6532664" y="2652031"/>
            <a:ext cx="1609200" cy="33216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7" name="Google Shape;437;p22"/>
          <p:cNvCxnSpPr>
            <a:endCxn id="430" idx="1"/>
          </p:cNvCxnSpPr>
          <p:nvPr/>
        </p:nvCxnSpPr>
        <p:spPr>
          <a:xfrm rot="10800000" flipH="1">
            <a:off x="6871664" y="2382870"/>
            <a:ext cx="1270200" cy="180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8" name="Google Shape;438;p22"/>
          <p:cNvCxnSpPr>
            <a:endCxn id="431" idx="1"/>
          </p:cNvCxnSpPr>
          <p:nvPr/>
        </p:nvCxnSpPr>
        <p:spPr>
          <a:xfrm rot="10800000" flipH="1">
            <a:off x="6643364" y="4068617"/>
            <a:ext cx="1498500" cy="17583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9" name="Google Shape;439;p22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3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heard a mysterious sound because</a:t>
            </a:r>
            <a:endParaRPr/>
          </a:p>
        </p:txBody>
      </p:sp>
      <p:sp>
        <p:nvSpPr>
          <p:cNvPr id="445" name="Google Shape;445;p23"/>
          <p:cNvSpPr txBox="1"/>
          <p:nvPr/>
        </p:nvSpPr>
        <p:spPr>
          <a:xfrm>
            <a:off x="251602" y="364921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heard a mysterious sound, but</a:t>
            </a:r>
            <a:endParaRPr/>
          </a:p>
        </p:txBody>
      </p:sp>
      <p:sp>
        <p:nvSpPr>
          <p:cNvPr id="446" name="Google Shape;446;p2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47" name="Google Shape;447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3"/>
          <p:cNvSpPr txBox="1"/>
          <p:nvPr/>
        </p:nvSpPr>
        <p:spPr>
          <a:xfrm>
            <a:off x="251602" y="452251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heard a mysterious sound, so</a:t>
            </a:r>
            <a:endParaRPr/>
          </a:p>
        </p:txBody>
      </p:sp>
      <p:sp>
        <p:nvSpPr>
          <p:cNvPr id="449" name="Google Shape;449;p23"/>
          <p:cNvSpPr/>
          <p:nvPr/>
        </p:nvSpPr>
        <p:spPr>
          <a:xfrm>
            <a:off x="251602" y="2300435"/>
            <a:ext cx="4859580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sentence stems in your book:</a:t>
            </a:r>
            <a:endParaRPr/>
          </a:p>
        </p:txBody>
      </p:sp>
      <p:sp>
        <p:nvSpPr>
          <p:cNvPr id="450" name="Google Shape;450;p23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doctor got sick because</a:t>
            </a:r>
            <a:endParaRPr/>
          </a:p>
        </p:txBody>
      </p:sp>
      <p:sp>
        <p:nvSpPr>
          <p:cNvPr id="456" name="Google Shape;456;p2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57" name="Google Shape;457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 txBox="1"/>
          <p:nvPr/>
        </p:nvSpPr>
        <p:spPr>
          <a:xfrm>
            <a:off x="251602" y="366460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doctor got sick, but</a:t>
            </a:r>
            <a:endParaRPr/>
          </a:p>
        </p:txBody>
      </p:sp>
      <p:sp>
        <p:nvSpPr>
          <p:cNvPr id="459" name="Google Shape;459;p24"/>
          <p:cNvSpPr txBox="1"/>
          <p:nvPr/>
        </p:nvSpPr>
        <p:spPr>
          <a:xfrm>
            <a:off x="251602" y="455329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doctor got sick, so</a:t>
            </a: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251602" y="2308824"/>
            <a:ext cx="4859580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these sentence stems in your book:</a:t>
            </a: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4"/>
          <p:cNvSpPr txBox="1"/>
          <p:nvPr/>
        </p:nvSpPr>
        <p:spPr>
          <a:xfrm>
            <a:off x="251602" y="2775920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xx</a:t>
            </a:r>
            <a:endParaRPr dirty="0"/>
          </a:p>
        </p:txBody>
      </p:sp>
      <p:sp>
        <p:nvSpPr>
          <p:cNvPr id="456" name="Google Shape;456;p2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Skill development: You do</a:t>
            </a:r>
            <a:endParaRPr/>
          </a:p>
        </p:txBody>
      </p:sp>
      <p:pic>
        <p:nvPicPr>
          <p:cNvPr id="457" name="Google Shape;457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12618" y="184665"/>
            <a:ext cx="674078" cy="674078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24"/>
          <p:cNvSpPr txBox="1"/>
          <p:nvPr/>
        </p:nvSpPr>
        <p:spPr>
          <a:xfrm>
            <a:off x="251602" y="3664606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xx</a:t>
            </a:r>
            <a:endParaRPr dirty="0"/>
          </a:p>
        </p:txBody>
      </p:sp>
      <p:sp>
        <p:nvSpPr>
          <p:cNvPr id="459" name="Google Shape;459;p24"/>
          <p:cNvSpPr txBox="1"/>
          <p:nvPr/>
        </p:nvSpPr>
        <p:spPr>
          <a:xfrm>
            <a:off x="251602" y="4553292"/>
            <a:ext cx="11611397" cy="58477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32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xx</a:t>
            </a:r>
            <a:endParaRPr dirty="0"/>
          </a:p>
        </p:txBody>
      </p:sp>
      <p:sp>
        <p:nvSpPr>
          <p:cNvPr id="460" name="Google Shape;460;p24"/>
          <p:cNvSpPr/>
          <p:nvPr/>
        </p:nvSpPr>
        <p:spPr>
          <a:xfrm>
            <a:off x="251601" y="2308824"/>
            <a:ext cx="7506943" cy="33851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 dirty="0" smtClean="0">
                <a:solidFill>
                  <a:schemeClr val="dk1"/>
                </a:solidFill>
                <a:latin typeface="Century Gothic"/>
                <a:sym typeface="Century Gothic"/>
              </a:rPr>
              <a:t>Add in sentences based on topics/themes/texts using in class. </a:t>
            </a:r>
            <a:endParaRPr dirty="0"/>
          </a:p>
        </p:txBody>
      </p:sp>
      <p:sp>
        <p:nvSpPr>
          <p:cNvPr id="461" name="Google Shape;461;p24"/>
          <p:cNvSpPr/>
          <p:nvPr/>
        </p:nvSpPr>
        <p:spPr>
          <a:xfrm>
            <a:off x="105304" y="563795"/>
            <a:ext cx="6538092" cy="1631216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650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/>
        </p:nvSpPr>
        <p:spPr>
          <a:xfrm>
            <a:off x="923925" y="2190750"/>
            <a:ext cx="10553700" cy="954067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57785" dist="33020" dir="318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 are learning to complete sentences </a:t>
            </a:r>
            <a:r>
              <a:rPr lang="en-AU" sz="2800" b="0" i="0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</a:t>
            </a:r>
            <a:r>
              <a:rPr lang="en-AU" sz="2800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 the conjunctions: </a:t>
            </a:r>
            <a:r>
              <a:rPr lang="en-AU" sz="2800" b="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800" b="0" i="1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because, </a:t>
            </a:r>
            <a:r>
              <a:rPr lang="en-AU" sz="2800" b="0" i="1" u="none" strike="noStrike" cap="none" dirty="0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dirty="0"/>
          </a:p>
        </p:txBody>
      </p:sp>
      <p:sp>
        <p:nvSpPr>
          <p:cNvPr id="118" name="Google Shape;118;p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Learning Objective</a:t>
            </a:r>
            <a:endParaRPr/>
          </a:p>
        </p:txBody>
      </p:sp>
      <p:pic>
        <p:nvPicPr>
          <p:cNvPr id="119" name="Google Shape;119;p3" descr="Ico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061364" y="184665"/>
            <a:ext cx="674079" cy="674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because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10198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AU" sz="4400" dirty="0" smtClean="0"/>
              <a:t>conjunction</a:t>
            </a:r>
            <a:endParaRPr lang="en-AU" sz="4400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4000" i="1" dirty="0" smtClean="0"/>
              <a:t>Tells us </a:t>
            </a:r>
            <a:r>
              <a:rPr lang="en-AU" sz="4000" b="1" i="1" u="sng" dirty="0" smtClean="0"/>
              <a:t>why</a:t>
            </a:r>
            <a:r>
              <a:rPr lang="en-AU" sz="4000" i="1" dirty="0" smtClean="0"/>
              <a:t> something has </a:t>
            </a:r>
            <a:r>
              <a:rPr lang="en-AU" sz="4000" i="1" dirty="0" smtClean="0"/>
              <a:t>happened or why something is true.</a:t>
            </a:r>
            <a:endParaRPr lang="en-AU" sz="4000" i="1" dirty="0" smtClean="0"/>
          </a:p>
          <a:p>
            <a:pPr marL="0" indent="0" algn="ctr">
              <a:buNone/>
            </a:pPr>
            <a:endParaRPr lang="en-AU" sz="4000" i="1" dirty="0"/>
          </a:p>
          <a:p>
            <a:pPr marL="0" indent="0" algn="ctr">
              <a:buNone/>
            </a:pPr>
            <a:r>
              <a:rPr lang="en-AU" sz="4000" i="1" dirty="0" smtClean="0">
                <a:solidFill>
                  <a:srgbClr val="002060"/>
                </a:solidFill>
              </a:rPr>
              <a:t>The dog ran away because the gate was left open.</a:t>
            </a:r>
            <a:endParaRPr lang="en-AU" sz="40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285" y="2475504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756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but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6996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 smtClean="0"/>
              <a:t>conjunction</a:t>
            </a:r>
            <a:endParaRPr lang="en-AU" sz="4400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4000" i="1" dirty="0" smtClean="0"/>
              <a:t>Indicates a </a:t>
            </a:r>
            <a:r>
              <a:rPr lang="en-AU" sz="4000" b="1" i="1" u="sng" dirty="0" smtClean="0"/>
              <a:t>change of direction</a:t>
            </a:r>
          </a:p>
          <a:p>
            <a:pPr marL="0" indent="0" algn="ctr">
              <a:buNone/>
            </a:pPr>
            <a:r>
              <a:rPr lang="en-AU" sz="4000" i="1" dirty="0" smtClean="0"/>
              <a:t> </a:t>
            </a:r>
          </a:p>
          <a:p>
            <a:pPr marL="0" indent="0" algn="ctr">
              <a:buNone/>
            </a:pPr>
            <a:r>
              <a:rPr lang="en-AU" sz="4000" i="1" dirty="0" smtClean="0">
                <a:solidFill>
                  <a:srgbClr val="002060"/>
                </a:solidFill>
              </a:rPr>
              <a:t>I am hungry, but there is no food in the fridge. </a:t>
            </a:r>
            <a:endParaRPr lang="en-AU" sz="40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612" y="2586339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131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/>
              <a:t>so</a:t>
            </a:r>
            <a:endParaRPr lang="en-AU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1486" y="2664169"/>
            <a:ext cx="9753599" cy="3625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dirty="0" smtClean="0"/>
              <a:t>conjunction</a:t>
            </a:r>
            <a:endParaRPr lang="en-AU" sz="4400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 algn="ctr">
              <a:buNone/>
            </a:pPr>
            <a:r>
              <a:rPr lang="en-AU" sz="4000" i="1" dirty="0" smtClean="0"/>
              <a:t>Indicates a </a:t>
            </a:r>
            <a:r>
              <a:rPr lang="en-AU" sz="4000" b="1" i="1" u="sng" dirty="0" smtClean="0"/>
              <a:t>cause and effect</a:t>
            </a:r>
          </a:p>
          <a:p>
            <a:pPr marL="0" indent="0" algn="ctr">
              <a:buNone/>
            </a:pPr>
            <a:endParaRPr lang="en-AU" sz="4000" i="1" dirty="0"/>
          </a:p>
          <a:p>
            <a:pPr marL="0" indent="0" algn="ctr">
              <a:buNone/>
            </a:pPr>
            <a:r>
              <a:rPr lang="en-AU" sz="4000" i="1" dirty="0" smtClean="0">
                <a:solidFill>
                  <a:srgbClr val="002060"/>
                </a:solidFill>
              </a:rPr>
              <a:t>I missed the bus, so I walked to school.</a:t>
            </a:r>
            <a:endParaRPr lang="en-AU" sz="4000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285" y="2664169"/>
            <a:ext cx="811076" cy="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575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25" name="Google Shape;125;p4"/>
          <p:cNvSpPr txBox="1"/>
          <p:nvPr/>
        </p:nvSpPr>
        <p:spPr>
          <a:xfrm>
            <a:off x="106493" y="59544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‘joining word’ that links ideas or sentences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what happens as a result of something else – in other words,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linking ideas using but or so, a comma is needed before the conjunction.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289613" y="3546551"/>
            <a:ext cx="185826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00B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Examples:</a:t>
            </a:r>
            <a:endParaRPr/>
          </a:p>
        </p:txBody>
      </p:sp>
      <p:sp>
        <p:nvSpPr>
          <p:cNvPr id="127" name="Google Shape;127;p4"/>
          <p:cNvSpPr txBox="1"/>
          <p:nvPr/>
        </p:nvSpPr>
        <p:spPr>
          <a:xfrm>
            <a:off x="289613" y="405822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was happy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we raised our hands.</a:t>
            </a:r>
            <a:endParaRPr/>
          </a:p>
        </p:txBody>
      </p:sp>
      <p:sp>
        <p:nvSpPr>
          <p:cNvPr id="128" name="Google Shape;128;p4"/>
          <p:cNvSpPr txBox="1"/>
          <p:nvPr/>
        </p:nvSpPr>
        <p:spPr>
          <a:xfrm>
            <a:off x="289613" y="495193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was happy,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still gave us homework.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346496" y="5819503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teacher was happy, </a:t>
            </a:r>
            <a:r>
              <a:rPr lang="en-AU" sz="20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gave us a longer recess.</a:t>
            </a:r>
            <a:endParaRPr/>
          </a:p>
        </p:txBody>
      </p:sp>
      <p:pic>
        <p:nvPicPr>
          <p:cNvPr id="130" name="Google Shape;130;p4" descr="https://cdn3.vectorstock.com/i/1000x1000/77/52/yes-tick-icon-vector-22957752.jpg"/>
          <p:cNvPicPr preferRelativeResize="0"/>
          <p:nvPr/>
        </p:nvPicPr>
        <p:blipFill rotWithShape="1">
          <a:blip r:embed="rId3">
            <a:alphaModFix/>
          </a:blip>
          <a:srcRect b="10582"/>
          <a:stretch/>
        </p:blipFill>
        <p:spPr>
          <a:xfrm>
            <a:off x="5239789" y="3282688"/>
            <a:ext cx="837870" cy="6210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32" name="Google Shape;132;p4"/>
          <p:cNvSpPr txBox="1"/>
          <p:nvPr/>
        </p:nvSpPr>
        <p:spPr>
          <a:xfrm>
            <a:off x="10181939" y="1250631"/>
            <a:ext cx="1988664" cy="3108543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a conjunction?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3" name="Google Shape;133;p4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71566" y="154632"/>
            <a:ext cx="693813" cy="67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41" name="Google Shape;141;p5"/>
          <p:cNvSpPr/>
          <p:nvPr/>
        </p:nvSpPr>
        <p:spPr>
          <a:xfrm>
            <a:off x="258597" y="3130913"/>
            <a:ext cx="25926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Non-Examples:</a:t>
            </a:r>
            <a:endParaRPr/>
          </a:p>
        </p:txBody>
      </p:sp>
      <p:sp>
        <p:nvSpPr>
          <p:cNvPr id="142" name="Google Shape;142;p5"/>
          <p:cNvSpPr txBox="1"/>
          <p:nvPr/>
        </p:nvSpPr>
        <p:spPr>
          <a:xfrm>
            <a:off x="258597" y="3847321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I’m tired, but I’m going to bed.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258597" y="5189939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AU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is raining outside because you should take your umbrella.</a:t>
            </a:r>
            <a:endParaRPr/>
          </a:p>
        </p:txBody>
      </p:sp>
      <p:sp>
        <p:nvSpPr>
          <p:cNvPr id="144" name="Google Shape;144;p5"/>
          <p:cNvSpPr txBox="1"/>
          <p:nvPr/>
        </p:nvSpPr>
        <p:spPr>
          <a:xfrm>
            <a:off x="1207767" y="4315287"/>
            <a:ext cx="8601295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an incorrect use of the conjunction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direction.  </a:t>
            </a:r>
            <a:endParaRPr/>
          </a:p>
        </p:txBody>
      </p:sp>
      <p:sp>
        <p:nvSpPr>
          <p:cNvPr id="145" name="Google Shape;145;p5"/>
          <p:cNvSpPr txBox="1"/>
          <p:nvPr/>
        </p:nvSpPr>
        <p:spPr>
          <a:xfrm>
            <a:off x="1207767" y="5785869"/>
            <a:ext cx="8555734" cy="64633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sentence contains an incorrect use of the conjunction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 </a:t>
            </a:r>
            <a:r>
              <a:rPr lang="en-AU" sz="18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explains why something is true, not to show a consequence</a:t>
            </a:r>
            <a:r>
              <a:rPr lang="en-AU" sz="1800" i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5" descr="See the source image"/>
          <p:cNvPicPr preferRelativeResize="0"/>
          <p:nvPr/>
        </p:nvPicPr>
        <p:blipFill rotWithShape="1">
          <a:blip r:embed="rId3">
            <a:alphaModFix/>
          </a:blip>
          <a:srcRect l="50750"/>
          <a:stretch/>
        </p:blipFill>
        <p:spPr>
          <a:xfrm>
            <a:off x="5079790" y="2954790"/>
            <a:ext cx="857250" cy="78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48" name="Google Shape;148;p5"/>
          <p:cNvSpPr txBox="1"/>
          <p:nvPr/>
        </p:nvSpPr>
        <p:spPr>
          <a:xfrm>
            <a:off x="10203336" y="1141144"/>
            <a:ext cx="1988664" cy="1231106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Why is this not a correct use of a conjunction?</a:t>
            </a:r>
            <a:endParaRPr/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5" descr="Logo, 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11429" y="111175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04475" y="127102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86282" y="142360"/>
            <a:ext cx="693813" cy="67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/>
          <p:nvPr/>
        </p:nvSpPr>
        <p:spPr>
          <a:xfrm>
            <a:off x="205960" y="56715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conjunction is a ‘joining word’ that links ideas or sentences together.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– similar to a U-turn.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what happens as a result of something else – in other words,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</a:pPr>
            <a:r>
              <a:rPr lang="en-AU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linking ideas using but or so, a comma is needed before the conjunction.</a:t>
            </a:r>
            <a:endParaRPr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body" idx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sp>
        <p:nvSpPr>
          <p:cNvPr id="158" name="Google Shape;158;p6"/>
          <p:cNvSpPr/>
          <p:nvPr/>
        </p:nvSpPr>
        <p:spPr>
          <a:xfrm>
            <a:off x="154907" y="3359863"/>
            <a:ext cx="37208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but</a:t>
            </a:r>
            <a:endParaRPr/>
          </a:p>
        </p:txBody>
      </p:sp>
      <p:sp>
        <p:nvSpPr>
          <p:cNvPr id="159" name="Google Shape;159;p6"/>
          <p:cNvSpPr txBox="1"/>
          <p:nvPr/>
        </p:nvSpPr>
        <p:spPr>
          <a:xfrm>
            <a:off x="154907" y="4497264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 because</a:t>
            </a:r>
            <a:endParaRPr/>
          </a:p>
        </p:txBody>
      </p:sp>
      <p:sp>
        <p:nvSpPr>
          <p:cNvPr id="160" name="Google Shape;160;p6"/>
          <p:cNvSpPr txBox="1"/>
          <p:nvPr/>
        </p:nvSpPr>
        <p:spPr>
          <a:xfrm>
            <a:off x="154907" y="548612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r>
              <a:rPr lang="en-AU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so</a:t>
            </a:r>
            <a:endParaRPr/>
          </a:p>
        </p:txBody>
      </p:sp>
      <p:sp>
        <p:nvSpPr>
          <p:cNvPr id="161" name="Google Shape;161;p6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Concept Development</a:t>
            </a:r>
            <a:endParaRPr/>
          </a:p>
        </p:txBody>
      </p:sp>
      <p:sp>
        <p:nvSpPr>
          <p:cNvPr id="162" name="Google Shape;162;p6"/>
          <p:cNvSpPr txBox="1"/>
          <p:nvPr/>
        </p:nvSpPr>
        <p:spPr>
          <a:xfrm>
            <a:off x="10221800" y="1027753"/>
            <a:ext cx="1988664" cy="2954655"/>
          </a:xfrm>
          <a:prstGeom prst="rect">
            <a:avLst/>
          </a:prstGeom>
          <a:solidFill>
            <a:srgbClr val="79FF9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CFU: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is the purpose of the conjunction </a:t>
            </a:r>
            <a:r>
              <a:rPr lang="en-AU" sz="14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AU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do we use a comma?</a:t>
            </a:r>
            <a:endParaRPr/>
          </a:p>
        </p:txBody>
      </p:sp>
      <p:pic>
        <p:nvPicPr>
          <p:cNvPr id="163" name="Google Shape;163;p6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76594" y="89736"/>
            <a:ext cx="674078" cy="674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6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2166" y="89735"/>
            <a:ext cx="674079" cy="674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6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87738" y="100831"/>
            <a:ext cx="674079" cy="674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93162" y="471288"/>
            <a:ext cx="8858464" cy="234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Because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explains why something is true.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suggests a change of direction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tells us a cause and its effect.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comma is needed before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AU" sz="1600" i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7315351" y="3436807"/>
            <a:ext cx="2235532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Change of direction</a:t>
            </a:r>
            <a:endParaRPr/>
          </a:p>
        </p:txBody>
      </p:sp>
      <p:sp>
        <p:nvSpPr>
          <p:cNvPr id="168" name="Google Shape;168;p6"/>
          <p:cNvSpPr/>
          <p:nvPr/>
        </p:nvSpPr>
        <p:spPr>
          <a:xfrm>
            <a:off x="7903461" y="4517594"/>
            <a:ext cx="3606305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Explanation why something is true.</a:t>
            </a:r>
            <a:endParaRPr/>
          </a:p>
        </p:txBody>
      </p:sp>
      <p:sp>
        <p:nvSpPr>
          <p:cNvPr id="169" name="Google Shape;169;p6"/>
          <p:cNvSpPr/>
          <p:nvPr/>
        </p:nvSpPr>
        <p:spPr>
          <a:xfrm>
            <a:off x="9387738" y="5486125"/>
            <a:ext cx="2332987" cy="338554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Cause and it’s effect.</a:t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54907" y="3888317"/>
            <a:ext cx="76899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but she doesn’t like giraffes.</a:t>
            </a:r>
            <a:endParaRPr/>
          </a:p>
        </p:txBody>
      </p:sp>
      <p:sp>
        <p:nvSpPr>
          <p:cNvPr id="171" name="Google Shape;171;p6"/>
          <p:cNvSpPr txBox="1"/>
          <p:nvPr/>
        </p:nvSpPr>
        <p:spPr>
          <a:xfrm>
            <a:off x="154907" y="4978603"/>
            <a:ext cx="12420517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 because she lives on a farm.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173248" y="5975335"/>
            <a:ext cx="11845504" cy="54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Calibri"/>
              <a:buNone/>
            </a:pPr>
            <a:r>
              <a:rPr lang="en-AU" sz="2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Amy likes animals, so she volunteers at the animal shelter.</a:t>
            </a:r>
            <a:endParaRPr/>
          </a:p>
        </p:txBody>
      </p:sp>
      <p:sp>
        <p:nvSpPr>
          <p:cNvPr id="173" name="Google Shape;173;p6"/>
          <p:cNvSpPr/>
          <p:nvPr/>
        </p:nvSpPr>
        <p:spPr>
          <a:xfrm>
            <a:off x="136566" y="1858113"/>
            <a:ext cx="6538092" cy="1354217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the sentence stem.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the purpose of the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 with an idea that matches the sentence stem and conjunction.</a:t>
            </a:r>
            <a:endParaRPr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n-A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Punctuate with commas where needed.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2249</Words>
  <Application>Microsoft Office PowerPoint</Application>
  <PresentationFormat>Widescreen</PresentationFormat>
  <Paragraphs>367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Rounded</vt:lpstr>
      <vt:lpstr>Arial</vt:lpstr>
      <vt:lpstr>Gill Sans MT</vt:lpstr>
      <vt:lpstr>Quattrocento Sans</vt:lpstr>
      <vt:lpstr>Century Gothic</vt:lpstr>
      <vt:lpstr>Calibri</vt:lpstr>
      <vt:lpstr>Noto Sans Symbols</vt:lpstr>
      <vt:lpstr>Office Theme</vt:lpstr>
      <vt:lpstr>Parcel</vt:lpstr>
      <vt:lpstr>PowerPoint Presentation</vt:lpstr>
      <vt:lpstr>PowerPoint Presentation</vt:lpstr>
      <vt:lpstr>PowerPoint Presentation</vt:lpstr>
      <vt:lpstr>because</vt:lpstr>
      <vt:lpstr>but</vt:lpstr>
      <vt:lpstr>so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LIEVRE Stephanie [Serpentine Primary School]</dc:creator>
  <cp:lastModifiedBy>LE LIEVRE Stephanie [Serpentine Primary School]</cp:lastModifiedBy>
  <cp:revision>2</cp:revision>
  <dcterms:created xsi:type="dcterms:W3CDTF">2021-08-04T08:19:39Z</dcterms:created>
  <dcterms:modified xsi:type="dcterms:W3CDTF">2022-07-17T08:50:44Z</dcterms:modified>
</cp:coreProperties>
</file>