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1" r:id="rId4"/>
    <p:sldId id="278" r:id="rId5"/>
    <p:sldId id="268" r:id="rId6"/>
    <p:sldId id="286" r:id="rId7"/>
    <p:sldId id="284" r:id="rId8"/>
    <p:sldId id="285" r:id="rId9"/>
    <p:sldId id="261" r:id="rId10"/>
    <p:sldId id="263" r:id="rId11"/>
    <p:sldId id="292" r:id="rId12"/>
    <p:sldId id="262" r:id="rId13"/>
    <p:sldId id="294" r:id="rId14"/>
    <p:sldId id="293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4CFB-2CBB-469C-9DE0-F41444728140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9E09-2433-4D21-8709-637836C002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31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Hint:</a:t>
            </a:r>
          </a:p>
          <a:p>
            <a:r>
              <a:rPr lang="en-AU" sz="1200" dirty="0"/>
              <a:t>For young students, explain how the conjunction ‘but’ can indicate a </a:t>
            </a:r>
            <a:r>
              <a:rPr lang="en-AU" sz="1200" b="1" dirty="0"/>
              <a:t>problem</a:t>
            </a:r>
            <a:r>
              <a:rPr lang="en-AU" sz="1200" dirty="0"/>
              <a:t>. This isn’t always the case but it helps young children develop a basic understanding they can use straight away in their sentences.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C6155-93A1-4E30-AAD9-EF793955F6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4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Give</a:t>
            </a:r>
            <a:r>
              <a:rPr lang="en-AU" baseline="0" dirty="0"/>
              <a:t> students sentence-stem activities with but, because, and so to enable them to think critically and to use and understand more complex sentences in their writing and reading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C6155-93A1-4E30-AAD9-EF793955F6D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6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23/03/2023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s://www.stockvault.net/photo/207864/sad-dog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ive.staticflickr.com/4907/46113466101_89f1cf6136_5k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photos/clouds-grey-dark-light-weather-4050451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Foundation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Term 3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Complete sentences when provided with but &amp; because sentence stems (compound and complex sentences)					</a:t>
            </a:r>
            <a:endParaRPr lang="en-AU" b="1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Skye-Anne Cooke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0697" y="4097934"/>
            <a:ext cx="951219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The red flower needed water, </a:t>
            </a:r>
            <a:r>
              <a:rPr lang="en-AU" sz="4000" b="1" dirty="0">
                <a:latin typeface="Century Gothic"/>
              </a:rPr>
              <a:t>but</a:t>
            </a:r>
            <a:r>
              <a:rPr lang="en-AU" sz="4000" dirty="0">
                <a:latin typeface="Century Gothic"/>
              </a:rPr>
              <a:t> it was still growing. </a:t>
            </a:r>
            <a:endParaRPr lang="en-AU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2" y="789273"/>
            <a:ext cx="8868922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Which of these sentences uses ‘but’ or ‘because’ to join 2 sentences together?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80697" y="5790408"/>
            <a:ext cx="11845504" cy="133676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conjunction is a joining word that joins two sentences together.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‘But’ and ‘because’ are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After using a conjunction you need to give more information to finish the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40472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an example of using because and but to join 2 sentences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and have students vote, and then explain their answer.</a:t>
            </a:r>
            <a:endParaRPr lang="en-AU" sz="1100" dirty="0"/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239" y="184665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02" y="1854166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am happy </a:t>
            </a:r>
            <a:r>
              <a:rPr lang="en-AU" sz="4000" b="1" dirty="0">
                <a:latin typeface="Century Gothic" panose="020B0502020202020204" pitchFamily="34" charset="0"/>
              </a:rPr>
              <a:t>because</a:t>
            </a:r>
            <a:r>
              <a:rPr lang="en-AU" sz="4000" dirty="0">
                <a:latin typeface="Century Gothic" panose="020B0502020202020204" pitchFamily="34" charset="0"/>
              </a:rPr>
              <a:t> I won the race. </a:t>
            </a:r>
          </a:p>
        </p:txBody>
      </p:sp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147042" y="2077779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440891" y="4962283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069" y="748752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069" y="60564"/>
            <a:ext cx="674078" cy="67407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9513951" y="512671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02" y="3000642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My tummy felt awful </a:t>
            </a:r>
            <a:r>
              <a:rPr lang="en-AU" sz="4000" b="1" dirty="0">
                <a:latin typeface="Century Gothic" panose="020B0502020202020204" pitchFamily="34" charset="0"/>
              </a:rPr>
              <a:t>because.</a:t>
            </a:r>
          </a:p>
        </p:txBody>
      </p:sp>
      <p:pic>
        <p:nvPicPr>
          <p:cNvPr id="16" name="Picture 6" descr="See the source image">
            <a:extLst>
              <a:ext uri="{FF2B5EF4-FFF2-40B4-BE49-F238E27FC236}">
                <a16:creationId xmlns:a16="http://schemas.microsoft.com/office/drawing/2014/main" id="{6D44D936-6508-44CD-9AAB-79BC954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834074" y="3177092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10066893" cy="91124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2 ideas together.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After using a conjunction you need to give more information or your sentence is not finished.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25" y="2663883"/>
            <a:ext cx="1188218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AU" sz="4400" dirty="0">
                <a:latin typeface="Century Gothic"/>
              </a:rPr>
              <a:t>I was tired, </a:t>
            </a:r>
            <a:r>
              <a:rPr lang="en-AU" sz="4400" b="1" dirty="0">
                <a:latin typeface="Century Gothic"/>
              </a:rPr>
              <a:t>but</a:t>
            </a:r>
            <a:r>
              <a:rPr lang="en-AU" sz="4400" dirty="0">
                <a:latin typeface="Century Gothic"/>
              </a:rPr>
              <a:t> I had to keep running to win the race.</a:t>
            </a:r>
            <a:endParaRPr kumimoji="0" lang="en-AU" sz="4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483497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AU" sz="4400" dirty="0">
                <a:latin typeface="Century Gothic" panose="020B0502020202020204" pitchFamily="34" charset="0"/>
              </a:rPr>
              <a:t>I was tired </a:t>
            </a:r>
            <a:r>
              <a:rPr lang="en-AU" sz="4400" b="1" dirty="0">
                <a:latin typeface="Century Gothic" panose="020B0502020202020204" pitchFamily="34" charset="0"/>
              </a:rPr>
              <a:t>because </a:t>
            </a:r>
            <a:r>
              <a:rPr lang="en-AU" sz="4400" dirty="0">
                <a:latin typeface="Century Gothic" panose="020B0502020202020204" pitchFamily="34" charset="0"/>
              </a:rPr>
              <a:t>I went to bed late last night.</a:t>
            </a:r>
            <a:endParaRPr kumimoji="0" lang="en-AU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48472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Development: re-explanation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72798" y="809297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What does the conjunction show in each sentence? </a:t>
            </a:r>
            <a:r>
              <a:rPr lang="en-AU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Why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or </a:t>
            </a:r>
            <a:r>
              <a:rPr lang="en-AU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change of direction?</a:t>
            </a:r>
            <a:endParaRPr kumimoji="0" lang="en-AU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360" y="89735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54" y="8973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7988" y="1936953"/>
            <a:ext cx="6814686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The dog is miserable, </a:t>
            </a:r>
            <a:r>
              <a:rPr lang="en-AU" sz="4000" b="1" dirty="0">
                <a:latin typeface="Century Gothic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32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313" y="99251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076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272" y="114853"/>
            <a:ext cx="693813" cy="679158"/>
          </a:xfrm>
          <a:prstGeom prst="rect">
            <a:avLst/>
          </a:prstGeom>
        </p:spPr>
      </p:pic>
      <p:pic>
        <p:nvPicPr>
          <p:cNvPr id="1026" name="Picture 2" descr="Sad Dog - Free Stock Photo by Pixabay on Stockvault.n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r="3845" b="2682"/>
          <a:stretch/>
        </p:blipFill>
        <p:spPr bwMode="auto">
          <a:xfrm>
            <a:off x="8923500" y="3908808"/>
            <a:ext cx="2891852" cy="27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1424B4-FE3B-47DA-8C83-74B4B46A1A59}"/>
              </a:ext>
            </a:extLst>
          </p:cNvPr>
          <p:cNvSpPr/>
          <p:nvPr/>
        </p:nvSpPr>
        <p:spPr>
          <a:xfrm>
            <a:off x="0" y="4410394"/>
            <a:ext cx="8210902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The dog is miserable </a:t>
            </a:r>
            <a:r>
              <a:rPr lang="en-AU" sz="4000" b="1" dirty="0">
                <a:latin typeface="Century Gothic"/>
              </a:rPr>
              <a:t>because…</a:t>
            </a:r>
          </a:p>
        </p:txBody>
      </p:sp>
      <p:sp>
        <p:nvSpPr>
          <p:cNvPr id="15" name="Google Shape;210;p9">
            <a:extLst>
              <a:ext uri="{FF2B5EF4-FFF2-40B4-BE49-F238E27FC236}">
                <a16:creationId xmlns:a16="http://schemas.microsoft.com/office/drawing/2014/main" id="{90FBF42C-5A7D-4AB4-A21D-AEEA570AAE84}"/>
              </a:ext>
            </a:extLst>
          </p:cNvPr>
          <p:cNvSpPr/>
          <p:nvPr/>
        </p:nvSpPr>
        <p:spPr>
          <a:xfrm>
            <a:off x="0" y="369331"/>
            <a:ext cx="780253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that fits the conjunction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7988" y="1936953"/>
            <a:ext cx="4666662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I like soccer, </a:t>
            </a:r>
            <a:r>
              <a:rPr lang="en-AU" sz="4000" b="1" dirty="0">
                <a:latin typeface="Century Gothic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32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 (written)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51" y="107138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825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660" y="104598"/>
            <a:ext cx="693813" cy="6791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1424B4-FE3B-47DA-8C83-74B4B46A1A59}"/>
              </a:ext>
            </a:extLst>
          </p:cNvPr>
          <p:cNvSpPr/>
          <p:nvPr/>
        </p:nvSpPr>
        <p:spPr>
          <a:xfrm>
            <a:off x="0" y="4410394"/>
            <a:ext cx="5920210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I like soccer </a:t>
            </a:r>
            <a:r>
              <a:rPr lang="en-AU" sz="4000" b="1" dirty="0">
                <a:latin typeface="Century Gothic"/>
              </a:rPr>
              <a:t>because…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8E29B44-B26D-474D-9B93-12382E74C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677" y="92276"/>
            <a:ext cx="674078" cy="674078"/>
          </a:xfrm>
          <a:prstGeom prst="rect">
            <a:avLst/>
          </a:prstGeom>
        </p:spPr>
      </p:pic>
      <p:pic>
        <p:nvPicPr>
          <p:cNvPr id="17" name="Picture 2" descr="Football On Fresh Grass | Football On Fresh Grass Thank you … | Flickr">
            <a:hlinkClick r:id="rId6"/>
            <a:extLst>
              <a:ext uri="{FF2B5EF4-FFF2-40B4-BE49-F238E27FC236}">
                <a16:creationId xmlns:a16="http://schemas.microsoft.com/office/drawing/2014/main" id="{1D0519E6-F30F-4B53-A5D2-98AED3DF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53" y="4037950"/>
            <a:ext cx="4228011" cy="28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10;p9">
            <a:extLst>
              <a:ext uri="{FF2B5EF4-FFF2-40B4-BE49-F238E27FC236}">
                <a16:creationId xmlns:a16="http://schemas.microsoft.com/office/drawing/2014/main" id="{69BDF155-F733-4C36-A1E3-1C16AD9549EF}"/>
              </a:ext>
            </a:extLst>
          </p:cNvPr>
          <p:cNvSpPr/>
          <p:nvPr/>
        </p:nvSpPr>
        <p:spPr>
          <a:xfrm>
            <a:off x="0" y="369331"/>
            <a:ext cx="780253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that fits the conjunction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7988" y="1936953"/>
            <a:ext cx="6654386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The clouds are grey, </a:t>
            </a:r>
            <a:r>
              <a:rPr lang="en-AU" sz="4000" b="1" dirty="0">
                <a:latin typeface="Century Gothic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32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 (written)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51" y="107138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825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660" y="104598"/>
            <a:ext cx="693813" cy="6791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1424B4-FE3B-47DA-8C83-74B4B46A1A59}"/>
              </a:ext>
            </a:extLst>
          </p:cNvPr>
          <p:cNvSpPr/>
          <p:nvPr/>
        </p:nvSpPr>
        <p:spPr>
          <a:xfrm>
            <a:off x="0" y="4410394"/>
            <a:ext cx="8050602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The clouds are grey </a:t>
            </a:r>
            <a:r>
              <a:rPr lang="en-AU" sz="4000" b="1" dirty="0">
                <a:latin typeface="Century Gothic"/>
              </a:rPr>
              <a:t>because…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8E29B44-B26D-474D-9B93-12382E74C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677" y="92276"/>
            <a:ext cx="674078" cy="674078"/>
          </a:xfrm>
          <a:prstGeom prst="rect">
            <a:avLst/>
          </a:prstGeom>
        </p:spPr>
      </p:pic>
      <p:pic>
        <p:nvPicPr>
          <p:cNvPr id="16" name="Picture 2" descr="Clouds Grey Dark - Free photo on Pixabay">
            <a:hlinkClick r:id="rId6"/>
            <a:extLst>
              <a:ext uri="{FF2B5EF4-FFF2-40B4-BE49-F238E27FC236}">
                <a16:creationId xmlns:a16="http://schemas.microsoft.com/office/drawing/2014/main" id="{76795F8B-EB3A-457B-A278-04B5CB05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33" y="4067174"/>
            <a:ext cx="3763978" cy="2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10;p9">
            <a:extLst>
              <a:ext uri="{FF2B5EF4-FFF2-40B4-BE49-F238E27FC236}">
                <a16:creationId xmlns:a16="http://schemas.microsoft.com/office/drawing/2014/main" id="{8B0F8018-F949-4527-ADC0-121B403254E9}"/>
              </a:ext>
            </a:extLst>
          </p:cNvPr>
          <p:cNvSpPr/>
          <p:nvPr/>
        </p:nvSpPr>
        <p:spPr>
          <a:xfrm>
            <a:off x="0" y="369331"/>
            <a:ext cx="780253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that fits the conjunction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7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7988" y="1936953"/>
            <a:ext cx="5367175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He was happy, </a:t>
            </a:r>
            <a:r>
              <a:rPr lang="en-AU" sz="4000" b="1" dirty="0">
                <a:latin typeface="Century Gothic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32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 (written)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03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642" y="87196"/>
            <a:ext cx="693813" cy="6791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1424B4-FE3B-47DA-8C83-74B4B46A1A59}"/>
              </a:ext>
            </a:extLst>
          </p:cNvPr>
          <p:cNvSpPr/>
          <p:nvPr/>
        </p:nvSpPr>
        <p:spPr>
          <a:xfrm>
            <a:off x="0" y="4410394"/>
            <a:ext cx="6620723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4000" dirty="0">
                <a:latin typeface="Century Gothic"/>
              </a:rPr>
              <a:t>He was happy </a:t>
            </a:r>
            <a:r>
              <a:rPr lang="en-AU" sz="4000" b="1" dirty="0">
                <a:latin typeface="Century Gothic"/>
              </a:rPr>
              <a:t>because…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8E29B44-B26D-474D-9B93-12382E7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677" y="92276"/>
            <a:ext cx="674078" cy="674078"/>
          </a:xfrm>
          <a:prstGeom prst="rect">
            <a:avLst/>
          </a:prstGeom>
        </p:spPr>
      </p:pic>
      <p:pic>
        <p:nvPicPr>
          <p:cNvPr id="16" name="Picture 2" descr="An Upset Little Child Crying 2617518 Vector Art at Vecteezy">
            <a:extLst>
              <a:ext uri="{FF2B5EF4-FFF2-40B4-BE49-F238E27FC236}">
                <a16:creationId xmlns:a16="http://schemas.microsoft.com/office/drawing/2014/main" id="{D63C4928-9BF5-4691-A1EC-F4A91985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7246" y="4845528"/>
            <a:ext cx="1969438" cy="19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y Holding A Green Balloon Illustrations, Royalty-Free Vector Graphics ...">
            <a:extLst>
              <a:ext uri="{FF2B5EF4-FFF2-40B4-BE49-F238E27FC236}">
                <a16:creationId xmlns:a16="http://schemas.microsoft.com/office/drawing/2014/main" id="{AFD17EF9-58FA-4430-94BE-A1F01504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64" y="3787294"/>
            <a:ext cx="1969438" cy="29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10;p9">
            <a:extLst>
              <a:ext uri="{FF2B5EF4-FFF2-40B4-BE49-F238E27FC236}">
                <a16:creationId xmlns:a16="http://schemas.microsoft.com/office/drawing/2014/main" id="{0CAC2517-7B00-4BE0-956C-EE278F3FF07F}"/>
              </a:ext>
            </a:extLst>
          </p:cNvPr>
          <p:cNvSpPr/>
          <p:nvPr/>
        </p:nvSpPr>
        <p:spPr>
          <a:xfrm>
            <a:off x="0" y="369331"/>
            <a:ext cx="780253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that fits the conjunction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32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 (written)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03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642" y="87196"/>
            <a:ext cx="693813" cy="67915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8E29B44-B26D-474D-9B93-12382E7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677" y="92276"/>
            <a:ext cx="674078" cy="674078"/>
          </a:xfrm>
          <a:prstGeom prst="rect">
            <a:avLst/>
          </a:prstGeom>
        </p:spPr>
      </p:pic>
      <p:sp>
        <p:nvSpPr>
          <p:cNvPr id="17" name="Google Shape;207;p9">
            <a:extLst>
              <a:ext uri="{FF2B5EF4-FFF2-40B4-BE49-F238E27FC236}">
                <a16:creationId xmlns:a16="http://schemas.microsoft.com/office/drawing/2014/main" id="{CC39935C-6A7E-4D1D-BBA7-413089A8536D}"/>
              </a:ext>
            </a:extLst>
          </p:cNvPr>
          <p:cNvSpPr/>
          <p:nvPr/>
        </p:nvSpPr>
        <p:spPr>
          <a:xfrm>
            <a:off x="49880" y="2584271"/>
            <a:ext cx="845309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from class texts/topics/knowledge units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0;p9">
            <a:extLst>
              <a:ext uri="{FF2B5EF4-FFF2-40B4-BE49-F238E27FC236}">
                <a16:creationId xmlns:a16="http://schemas.microsoft.com/office/drawing/2014/main" id="{2F43C50D-11E0-4D7D-93EB-6F47FFDC3613}"/>
              </a:ext>
            </a:extLst>
          </p:cNvPr>
          <p:cNvSpPr/>
          <p:nvPr/>
        </p:nvSpPr>
        <p:spPr>
          <a:xfrm>
            <a:off x="0" y="369331"/>
            <a:ext cx="780253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that fits the conjunction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7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387" y="2088274"/>
            <a:ext cx="10553700" cy="34163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entury Gothic" panose="020B0502020202020204" pitchFamily="34" charset="0"/>
              </a:rPr>
              <a:t>We are learning to complete a sentence stem using the conjunctions ‘but’ and ‘because’.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2087" y="184665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800" y="179586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701" y="1234871"/>
            <a:ext cx="10515600" cy="1325563"/>
          </a:xfrm>
        </p:spPr>
        <p:txBody>
          <a:bodyPr>
            <a:normAutofit/>
          </a:bodyPr>
          <a:lstStyle/>
          <a:p>
            <a:r>
              <a:rPr lang="en-AU" sz="7200" b="1" dirty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996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400" dirty="0"/>
              <a:t>Is a 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Indicates a </a:t>
            </a:r>
            <a:r>
              <a:rPr lang="en-AU" sz="4000" b="1" i="1" u="sng" dirty="0"/>
              <a:t>change of direction.</a:t>
            </a:r>
          </a:p>
          <a:p>
            <a:pPr marL="0" indent="0" algn="ctr">
              <a:buNone/>
            </a:pPr>
            <a:r>
              <a:rPr lang="en-AU" sz="4000" i="1" dirty="0"/>
              <a:t> </a:t>
            </a:r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I am hungry, but there is no food in the fridge.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32" y="2496581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6E988-8177-4BF4-971F-C5ED26CA7708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10" name="Google Shape;133;p4">
            <a:extLst>
              <a:ext uri="{FF2B5EF4-FFF2-40B4-BE49-F238E27FC236}">
                <a16:creationId xmlns:a16="http://schemas.microsoft.com/office/drawing/2014/main" id="{2CED84A3-67C9-4BA8-AC0A-FDE52F2B5D67}"/>
              </a:ext>
            </a:extLst>
          </p:cNvPr>
          <p:cNvSpPr txBox="1"/>
          <p:nvPr/>
        </p:nvSpPr>
        <p:spPr>
          <a:xfrm>
            <a:off x="10181939" y="1250631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word </a:t>
            </a:r>
            <a:r>
              <a:rPr lang="en-AU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show?</a:t>
            </a:r>
            <a:endParaRPr dirty="0"/>
          </a:p>
        </p:txBody>
      </p:sp>
      <p:pic>
        <p:nvPicPr>
          <p:cNvPr id="11" name="Google Shape;200;p8" descr="Logo, icon&#10;&#10;Description automatically generated">
            <a:extLst>
              <a:ext uri="{FF2B5EF4-FFF2-40B4-BE49-F238E27FC236}">
                <a16:creationId xmlns:a16="http://schemas.microsoft.com/office/drawing/2014/main" id="{C059819A-559F-4B7C-BA4F-0A254F01B1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526" y="2808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1;p8" descr="Icon&#10;&#10;Description automatically generated">
            <a:extLst>
              <a:ext uri="{FF2B5EF4-FFF2-40B4-BE49-F238E27FC236}">
                <a16:creationId xmlns:a16="http://schemas.microsoft.com/office/drawing/2014/main" id="{84E7A36C-C6E2-4E11-9A3D-811269F66E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62" y="5695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5;p4" descr="Icon&#10;&#10;Description automatically generated">
            <a:extLst>
              <a:ext uri="{FF2B5EF4-FFF2-40B4-BE49-F238E27FC236}">
                <a16:creationId xmlns:a16="http://schemas.microsoft.com/office/drawing/2014/main" id="{104E4269-CF7A-43DA-899B-A802B477E6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5032" y="84733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140" y="1009498"/>
            <a:ext cx="10515600" cy="1325563"/>
          </a:xfrm>
        </p:spPr>
        <p:txBody>
          <a:bodyPr>
            <a:normAutofit/>
          </a:bodyPr>
          <a:lstStyle/>
          <a:p>
            <a:r>
              <a:rPr lang="en-AU" sz="7200" b="1" dirty="0"/>
              <a:t>because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101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4400" dirty="0"/>
              <a:t>is a 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Tells us </a:t>
            </a:r>
            <a:r>
              <a:rPr lang="en-AU" sz="4000" b="1" i="1" u="sng" dirty="0"/>
              <a:t>why</a:t>
            </a:r>
            <a:r>
              <a:rPr lang="en-AU" sz="4000" i="1" dirty="0"/>
              <a:t> something has happened</a:t>
            </a:r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The dog ran away because the gate was left open.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64" y="2464282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32;p4">
            <a:extLst>
              <a:ext uri="{FF2B5EF4-FFF2-40B4-BE49-F238E27FC236}">
                <a16:creationId xmlns:a16="http://schemas.microsoft.com/office/drawing/2014/main" id="{E578C3D9-5919-4E48-A2F9-BB26C2D6A358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0" name="Google Shape;133;p4">
            <a:extLst>
              <a:ext uri="{FF2B5EF4-FFF2-40B4-BE49-F238E27FC236}">
                <a16:creationId xmlns:a16="http://schemas.microsoft.com/office/drawing/2014/main" id="{CF5772CD-B11A-4B6A-87F0-61D36BF602E0}"/>
              </a:ext>
            </a:extLst>
          </p:cNvPr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word </a:t>
            </a:r>
            <a:r>
              <a:rPr lang="en-AU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show?</a:t>
            </a:r>
            <a:endParaRPr lang="en-AU" sz="1400" dirty="0"/>
          </a:p>
        </p:txBody>
      </p:sp>
      <p:pic>
        <p:nvPicPr>
          <p:cNvPr id="13" name="Google Shape;200;p8" descr="Logo, icon&#10;&#10;Description automatically generated">
            <a:extLst>
              <a:ext uri="{FF2B5EF4-FFF2-40B4-BE49-F238E27FC236}">
                <a16:creationId xmlns:a16="http://schemas.microsoft.com/office/drawing/2014/main" id="{B369FD76-504E-4E84-BDA3-43EF085A45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526" y="2808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1;p8" descr="Icon&#10;&#10;Description automatically generated">
            <a:extLst>
              <a:ext uri="{FF2B5EF4-FFF2-40B4-BE49-F238E27FC236}">
                <a16:creationId xmlns:a16="http://schemas.microsoft.com/office/drawing/2014/main" id="{CF8D8ACC-C670-4703-BB0C-EBD9D82D78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62" y="5695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5;p4" descr="Icon&#10;&#10;Description automatically generated">
            <a:extLst>
              <a:ext uri="{FF2B5EF4-FFF2-40B4-BE49-F238E27FC236}">
                <a16:creationId xmlns:a16="http://schemas.microsoft.com/office/drawing/2014/main" id="{60026C32-0AEE-4D64-89B8-DCFA65BA4C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5032" y="84733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244" y="547659"/>
            <a:ext cx="9531272" cy="114965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‘But’ is a conjunction that shows a change in direction.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44" y="2652103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27926" y="3361942"/>
            <a:ext cx="12366776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I like pizza</a:t>
            </a:r>
            <a:r>
              <a:rPr lang="en-AU" sz="4000" dirty="0">
                <a:latin typeface="Century Gothic"/>
                <a:ea typeface="Verdana"/>
              </a:rPr>
              <a:t> 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but </a:t>
            </a:r>
            <a:r>
              <a:rPr kumimoji="0" lang="en-AU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only with a thick crust.</a:t>
            </a:r>
            <a:r>
              <a:rPr lang="en-AU" sz="4000" b="1" u="sng" dirty="0">
                <a:latin typeface="Century Gothic"/>
                <a:ea typeface="Verdana"/>
              </a:rPr>
              <a:t> </a:t>
            </a:r>
            <a:endParaRPr kumimoji="0" lang="en-AU" sz="4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473444" y="257239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1" y="867876"/>
            <a:ext cx="2173029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a conjunction?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the conjunction ‘but’ tell the reader?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7393513-E6E2-443D-8576-5F6AC1160777}"/>
              </a:ext>
            </a:extLst>
          </p:cNvPr>
          <p:cNvSpPr txBox="1">
            <a:spLocks/>
          </p:cNvSpPr>
          <p:nvPr/>
        </p:nvSpPr>
        <p:spPr>
          <a:xfrm>
            <a:off x="134113" y="4958607"/>
            <a:ext cx="120578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</a:t>
            </a: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playground was beautiful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 </a:t>
            </a:r>
            <a:r>
              <a:rPr kumimoji="0" lang="en-AU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we did not get time to play on it.</a:t>
            </a:r>
          </a:p>
        </p:txBody>
      </p:sp>
    </p:spTree>
    <p:extLst>
      <p:ext uri="{BB962C8B-B14F-4D97-AF65-F5344CB8AC3E}">
        <p14:creationId xmlns:p14="http://schemas.microsoft.com/office/powerpoint/2010/main" val="2606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244" y="547659"/>
            <a:ext cx="9531272" cy="114965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‘Because’ is a conjunction that tells the reader </a:t>
            </a:r>
            <a:r>
              <a:rPr kumimoji="0" lang="en-A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why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44" y="2222093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21469" y="3398857"/>
            <a:ext cx="11970531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He was wailing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because </a:t>
            </a:r>
            <a:r>
              <a:rPr kumimoji="0" lang="en-AU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he hurt his leg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58130" y="2563603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1" y="867876"/>
            <a:ext cx="2173029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the conjunction ‘because’ tell</a:t>
            </a:r>
            <a:r>
              <a:rPr kumimoji="0" lang="en-A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reader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Why was he wailing?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did they have to stay inside?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F571E1A-FDAC-4553-B18F-49F3CC7108B3}"/>
              </a:ext>
            </a:extLst>
          </p:cNvPr>
          <p:cNvSpPr txBox="1">
            <a:spLocks/>
          </p:cNvSpPr>
          <p:nvPr/>
        </p:nvSpPr>
        <p:spPr>
          <a:xfrm>
            <a:off x="191244" y="5169524"/>
            <a:ext cx="11970531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We had to stay inside</a:t>
            </a:r>
            <a:r>
              <a:rPr kumimoji="0" lang="en-AU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today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because </a:t>
            </a:r>
            <a:r>
              <a:rPr kumimoji="0" lang="en-AU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weather was</a:t>
            </a:r>
            <a:r>
              <a:rPr kumimoji="0" lang="en-AU" sz="40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horrible</a:t>
            </a: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6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244" y="547659"/>
            <a:ext cx="9531272" cy="114965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‘Because’ and ‘but’ are both examples of conjunctions.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44" y="296733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05167" y="3832703"/>
            <a:ext cx="12310246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ran fast,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</a:t>
            </a: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couldn’t catch my dog.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196370" y="273846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2" y="867876"/>
            <a:ext cx="2066536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a conjunction do?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2 examples of a conjunction?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What conjunction is being used to join this sentence together?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D00158C-52EC-47ED-B640-3780AC9F9A47}"/>
              </a:ext>
            </a:extLst>
          </p:cNvPr>
          <p:cNvSpPr txBox="1">
            <a:spLocks/>
          </p:cNvSpPr>
          <p:nvPr/>
        </p:nvSpPr>
        <p:spPr>
          <a:xfrm>
            <a:off x="305167" y="5160686"/>
            <a:ext cx="12310246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really needed a tissue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because</a:t>
            </a: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my nose was dripping with snot. </a:t>
            </a:r>
          </a:p>
        </p:txBody>
      </p:sp>
    </p:spTree>
    <p:extLst>
      <p:ext uri="{BB962C8B-B14F-4D97-AF65-F5344CB8AC3E}">
        <p14:creationId xmlns:p14="http://schemas.microsoft.com/office/powerpoint/2010/main" val="18995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01656"/>
            <a:ext cx="9297003" cy="14426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After using a conjunction you need to give more information to complete the sentence.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03" y="2152946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305306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dirty="0">
                <a:latin typeface="Century Gothic" panose="020B0502020202020204" pitchFamily="34" charset="0"/>
              </a:rPr>
              <a:t>I am starving!</a:t>
            </a:r>
            <a:endParaRPr lang="en-AU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811" y="49639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4400" dirty="0">
                <a:latin typeface="Century Gothic" panose="020B0502020202020204" pitchFamily="34" charset="0"/>
              </a:rPr>
              <a:t>I said it because.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03" y="3862047"/>
            <a:ext cx="54040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does not use a conjunction and only has one idea.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907" y="5756167"/>
            <a:ext cx="548914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uses the word because but there is no more additional information.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982960" y="2061514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using a conjunction to join two sentence together?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967</Words>
  <Application>Microsoft Office PowerPoint</Application>
  <PresentationFormat>Widescreen</PresentationFormat>
  <Paragraphs>148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but</vt:lpstr>
      <vt:lpstr>because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89</cp:revision>
  <dcterms:created xsi:type="dcterms:W3CDTF">2021-08-04T08:19:39Z</dcterms:created>
  <dcterms:modified xsi:type="dcterms:W3CDTF">2023-03-23T23:56:37Z</dcterms:modified>
</cp:coreProperties>
</file>