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86" r:id="rId6"/>
    <p:sldId id="284" r:id="rId7"/>
    <p:sldId id="274" r:id="rId8"/>
    <p:sldId id="278" r:id="rId9"/>
    <p:sldId id="263" r:id="rId10"/>
    <p:sldId id="265" r:id="rId11"/>
    <p:sldId id="279" r:id="rId12"/>
    <p:sldId id="280" r:id="rId13"/>
    <p:sldId id="287" r:id="rId14"/>
    <p:sldId id="283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entury Gothic" panose="020B0502020202020204" pitchFamily="34" charset="0"/>
      <p:regular r:id="rId21"/>
      <p:bold r:id="rId22"/>
      <p:italic r:id="rId23"/>
      <p:boldItalic r:id="rId24"/>
    </p:embeddedFont>
    <p:embeddedFont>
      <p:font typeface="Quattrocento Sans" panose="020B0502050000020003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3" roundtripDataSignature="AMtx7mjzXxvAMW7immn/QDHX6w+c0czSv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28C2CC4-749D-4740-9442-927E5F76C9C1}">
  <a:tblStyle styleId="{C28C2CC4-749D-4740-9442-927E5F76C9C1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>
          <a:top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bottom>
        </a:tcBdr>
      </a:tcStyle>
    </a:band1H>
    <a:band2H>
      <a:tcTxStyle/>
      <a:tcStyle>
        <a:tcBdr/>
      </a:tcStyle>
    </a:band2H>
    <a:band1V>
      <a:tcTxStyle/>
      <a:tcStyle>
        <a:tcBdr>
          <a:lef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1V>
    <a:band2V>
      <a:tcTxStyle/>
      <a:tcStyle>
        <a:tcBdr>
          <a:lef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</a:tcBdr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6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0C25779-D2B6-4495-B9DE-1880F7A0A0B5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301" y="3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5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61" name="Google Shape;26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61" name="Google Shape;26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928114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61" name="Google Shape;26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870710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61" name="Google Shape;26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578887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61" name="Google Shape;26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1833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980678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853187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670666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08812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ceptual Understanding">
  <p:cSld name="1_Conceptual Understanding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3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2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2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4" name="Google Shape;6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3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1" name="Google Shape;7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5.png"/><Relationship Id="rId4" Type="http://schemas.openxmlformats.org/officeDocument/2006/relationships/image" Target="../media/image5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"/>
          <p:cNvSpPr txBox="1">
            <a:spLocks noGrp="1"/>
          </p:cNvSpPr>
          <p:nvPr>
            <p:ph type="subTitle" idx="1"/>
          </p:nvPr>
        </p:nvSpPr>
        <p:spPr>
          <a:xfrm>
            <a:off x="1561323" y="1773238"/>
            <a:ext cx="9144000" cy="3190648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b="1" dirty="0"/>
              <a:t>Year: </a:t>
            </a:r>
            <a:r>
              <a:rPr lang="en-US" dirty="0"/>
              <a:t>2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b="1" dirty="0"/>
              <a:t>Term: </a:t>
            </a:r>
            <a:r>
              <a:rPr lang="en-US" dirty="0"/>
              <a:t>3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b="1" dirty="0"/>
              <a:t>Objective: </a:t>
            </a:r>
            <a:r>
              <a:rPr lang="en-US" dirty="0"/>
              <a:t>Identify and use subject and object pronouns within a sentence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b="1" dirty="0"/>
              <a:t>Author: </a:t>
            </a:r>
            <a:r>
              <a:rPr lang="en-US" dirty="0"/>
              <a:t>Stephanie Le Lievre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0"/>
          <p:cNvSpPr txBox="1"/>
          <p:nvPr/>
        </p:nvSpPr>
        <p:spPr>
          <a:xfrm>
            <a:off x="1388768" y="4542577"/>
            <a:ext cx="9414464" cy="584775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</a:pPr>
            <a:r>
              <a:rPr lang="en-AU" sz="3200" u="sng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Mila </a:t>
            </a:r>
            <a:r>
              <a:rPr lang="en-AU" sz="3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loves to eat fish.</a:t>
            </a:r>
            <a:endParaRPr sz="3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4" name="Google Shape;264;p10"/>
          <p:cNvSpPr txBox="1"/>
          <p:nvPr/>
        </p:nvSpPr>
        <p:spPr>
          <a:xfrm>
            <a:off x="1388768" y="5592641"/>
            <a:ext cx="941446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She loves to eat fish.</a:t>
            </a:r>
            <a:endParaRPr sz="3200" b="1" u="sng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5" name="Google Shape;265;p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r>
              <a:rPr lang="en-US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I do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10"/>
          <p:cNvSpPr/>
          <p:nvPr/>
        </p:nvSpPr>
        <p:spPr>
          <a:xfrm>
            <a:off x="0" y="382965"/>
            <a:ext cx="4717774" cy="132339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Select a pronoun to replace the underlined noun.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Write the sentence using the pronoun you have chosen.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7" name="Google Shape;267;p10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10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00291" y="11060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0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63751" y="110605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10"/>
          <p:cNvSpPr txBox="1"/>
          <p:nvPr/>
        </p:nvSpPr>
        <p:spPr>
          <a:xfrm>
            <a:off x="10203336" y="946762"/>
            <a:ext cx="1988664" cy="1600398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</a:pPr>
            <a:r>
              <a:rPr lang="en-US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does a pronoun take the place of?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did you choose that pronoun?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B2234B-4BE2-4850-9C09-E3C924283B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8010" y="484679"/>
            <a:ext cx="2765505" cy="3060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0"/>
          <p:cNvSpPr txBox="1"/>
          <p:nvPr/>
        </p:nvSpPr>
        <p:spPr>
          <a:xfrm>
            <a:off x="1388768" y="4542577"/>
            <a:ext cx="9414464" cy="584775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</a:pPr>
            <a:r>
              <a:rPr lang="en-AU" sz="3200" u="sng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Jake and Lily </a:t>
            </a:r>
            <a:r>
              <a:rPr lang="en-AU" sz="3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walked to the shops.</a:t>
            </a:r>
            <a:endParaRPr sz="3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4" name="Google Shape;264;p10"/>
          <p:cNvSpPr txBox="1"/>
          <p:nvPr/>
        </p:nvSpPr>
        <p:spPr>
          <a:xfrm>
            <a:off x="1388768" y="5592641"/>
            <a:ext cx="941446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They walked to the shops.</a:t>
            </a:r>
            <a:endParaRPr sz="3200" b="1" u="sng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5" name="Google Shape;265;p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r>
              <a:rPr lang="en-US" sz="1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10"/>
          <p:cNvSpPr/>
          <p:nvPr/>
        </p:nvSpPr>
        <p:spPr>
          <a:xfrm>
            <a:off x="0" y="382965"/>
            <a:ext cx="4717774" cy="132339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Select a pronoun to replace the underlined noun.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Write the sentence using the pronoun you have chosen.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7" name="Google Shape;267;p10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10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09387" y="11060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0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10371" y="110605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10"/>
          <p:cNvSpPr txBox="1"/>
          <p:nvPr/>
        </p:nvSpPr>
        <p:spPr>
          <a:xfrm>
            <a:off x="10203336" y="946762"/>
            <a:ext cx="1988664" cy="1600398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</a:pPr>
            <a:r>
              <a:rPr lang="en-US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does a pronoun take the place of?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did you choose that pronoun?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Google Shape;194;p10" descr="Icon&#10;&#10;Description automatically generated">
            <a:extLst>
              <a:ext uri="{FF2B5EF4-FFF2-40B4-BE49-F238E27FC236}">
                <a16:creationId xmlns:a16="http://schemas.microsoft.com/office/drawing/2014/main" id="{2F5C9698-6F35-4C59-8C4D-8300828839E9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523589" y="99539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E5C87FD-1D38-4F32-858B-3B7F3834D1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8010" y="484679"/>
            <a:ext cx="2765505" cy="306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86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0"/>
          <p:cNvSpPr txBox="1"/>
          <p:nvPr/>
        </p:nvSpPr>
        <p:spPr>
          <a:xfrm>
            <a:off x="1388768" y="4542577"/>
            <a:ext cx="9414464" cy="584775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</a:pPr>
            <a:r>
              <a:rPr lang="en-AU" sz="3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They invited </a:t>
            </a:r>
            <a:r>
              <a:rPr lang="en-AU" sz="3200" u="sng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my family </a:t>
            </a:r>
            <a:r>
              <a:rPr lang="en-AU" sz="3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dinner.</a:t>
            </a:r>
            <a:endParaRPr sz="3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4" name="Google Shape;264;p10"/>
          <p:cNvSpPr txBox="1"/>
          <p:nvPr/>
        </p:nvSpPr>
        <p:spPr>
          <a:xfrm>
            <a:off x="1388768" y="5592641"/>
            <a:ext cx="941446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They invited us to dinner.</a:t>
            </a:r>
            <a:endParaRPr sz="3200" b="1" u="sng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5" name="Google Shape;265;p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r>
              <a:rPr lang="en-US" sz="1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10"/>
          <p:cNvSpPr/>
          <p:nvPr/>
        </p:nvSpPr>
        <p:spPr>
          <a:xfrm>
            <a:off x="0" y="382965"/>
            <a:ext cx="4717774" cy="132339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Select a pronoun to replace the underlined noun.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Write the sentence using the pronoun you have chosen.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7" name="Google Shape;267;p10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10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09387" y="11060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0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10371" y="110605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10"/>
          <p:cNvSpPr txBox="1"/>
          <p:nvPr/>
        </p:nvSpPr>
        <p:spPr>
          <a:xfrm>
            <a:off x="10203336" y="946762"/>
            <a:ext cx="1988664" cy="1600398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</a:pPr>
            <a:r>
              <a:rPr lang="en-US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does a pronoun take the place of?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did you choose that pronoun?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Google Shape;194;p10" descr="Icon&#10;&#10;Description automatically generated">
            <a:extLst>
              <a:ext uri="{FF2B5EF4-FFF2-40B4-BE49-F238E27FC236}">
                <a16:creationId xmlns:a16="http://schemas.microsoft.com/office/drawing/2014/main" id="{2F5C9698-6F35-4C59-8C4D-8300828839E9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523589" y="99539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D019F68-E41C-40E1-A8EE-E8CA995EC4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8010" y="484679"/>
            <a:ext cx="2765505" cy="306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456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0"/>
          <p:cNvSpPr txBox="1"/>
          <p:nvPr/>
        </p:nvSpPr>
        <p:spPr>
          <a:xfrm>
            <a:off x="1388768" y="4542577"/>
            <a:ext cx="9414464" cy="584775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</a:pPr>
            <a:r>
              <a:rPr lang="en-AU" sz="3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Brent cooked dinner for________.</a:t>
            </a:r>
            <a:endParaRPr sz="3200" u="sng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4" name="Google Shape;264;p10"/>
          <p:cNvSpPr txBox="1"/>
          <p:nvPr/>
        </p:nvSpPr>
        <p:spPr>
          <a:xfrm>
            <a:off x="1388768" y="5592641"/>
            <a:ext cx="941446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Brent cooked dinner for them/us/me…</a:t>
            </a:r>
            <a:endParaRPr sz="3200" b="1" u="sng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5" name="Google Shape;265;p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r>
              <a:rPr lang="en-US" sz="1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10"/>
          <p:cNvSpPr/>
          <p:nvPr/>
        </p:nvSpPr>
        <p:spPr>
          <a:xfrm>
            <a:off x="0" y="382965"/>
            <a:ext cx="4717774" cy="132339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Select a pronoun to replace the underlined noun.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Write the sentence using the pronoun you have chosen.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7" name="Google Shape;267;p10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10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09387" y="11060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0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10371" y="110605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10"/>
          <p:cNvSpPr txBox="1"/>
          <p:nvPr/>
        </p:nvSpPr>
        <p:spPr>
          <a:xfrm>
            <a:off x="10203336" y="946762"/>
            <a:ext cx="1988664" cy="1600398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</a:pPr>
            <a:r>
              <a:rPr lang="en-US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does a pronoun take the place of?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did you choose that pronoun?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Google Shape;194;p10" descr="Icon&#10;&#10;Description automatically generated">
            <a:extLst>
              <a:ext uri="{FF2B5EF4-FFF2-40B4-BE49-F238E27FC236}">
                <a16:creationId xmlns:a16="http://schemas.microsoft.com/office/drawing/2014/main" id="{2F5C9698-6F35-4C59-8C4D-8300828839E9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523589" y="99539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C77A9A3-95DD-47C4-BEE2-34AB538A7E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8010" y="484679"/>
            <a:ext cx="2765505" cy="306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29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0"/>
          <p:cNvSpPr txBox="1"/>
          <p:nvPr/>
        </p:nvSpPr>
        <p:spPr>
          <a:xfrm>
            <a:off x="1388768" y="4542577"/>
            <a:ext cx="9414464" cy="584775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</a:pPr>
            <a:r>
              <a:rPr lang="en-AU" sz="3200" u="sng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Insert sentences based on topics/books/units</a:t>
            </a:r>
            <a:r>
              <a:rPr lang="en-AU" sz="3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3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5" name="Google Shape;265;p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r>
              <a:rPr lang="en-US" sz="1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You do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10"/>
          <p:cNvSpPr/>
          <p:nvPr/>
        </p:nvSpPr>
        <p:spPr>
          <a:xfrm>
            <a:off x="0" y="382965"/>
            <a:ext cx="4717774" cy="132339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Select a pronoun to replace the underlined noun.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Write the sentence using the pronoun you have chosen.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7" name="Google Shape;267;p10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10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12702" y="99111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10"/>
          <p:cNvSpPr txBox="1"/>
          <p:nvPr/>
        </p:nvSpPr>
        <p:spPr>
          <a:xfrm>
            <a:off x="10203336" y="946762"/>
            <a:ext cx="1988664" cy="1600398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</a:pPr>
            <a:r>
              <a:rPr lang="en-US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does a pronoun take the place of?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did you choose that pronoun?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Google Shape;205;p16" descr="Icon&#10;&#10;Description automatically generated">
            <a:extLst>
              <a:ext uri="{FF2B5EF4-FFF2-40B4-BE49-F238E27FC236}">
                <a16:creationId xmlns:a16="http://schemas.microsoft.com/office/drawing/2014/main" id="{78C7ED73-1ADF-441E-8F18-3594D0FACED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99863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AE3EB05-85E1-4642-B701-D3BE1CDEFC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8010" y="484679"/>
            <a:ext cx="2765505" cy="306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10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" descr="Ico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432839" y="4874453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99121" y="4284569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94065" y="563272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 descr="Logo, 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5322" y="238996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 descr="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389400" y="238996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 descr="Ico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15322" y="306404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 descr="Icon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389400" y="304993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85384" y="561802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" descr="Icon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85384" y="4929837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" descr="Icon&#10;&#10;Description automatically generated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299121" y="360447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" descr="Icon&#10;&#10;Description automatically generated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294064" y="4958647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"/>
          <p:cNvSpPr txBox="1"/>
          <p:nvPr/>
        </p:nvSpPr>
        <p:spPr>
          <a:xfrm>
            <a:off x="1999476" y="2617597"/>
            <a:ext cx="1525356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Multiple Choice 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9" name="Google Shape;109;p2"/>
          <p:cNvSpPr txBox="1"/>
          <p:nvPr/>
        </p:nvSpPr>
        <p:spPr>
          <a:xfrm>
            <a:off x="1026266" y="5381944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Vote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0" name="Google Shape;110;p2"/>
          <p:cNvSpPr txBox="1"/>
          <p:nvPr/>
        </p:nvSpPr>
        <p:spPr>
          <a:xfrm>
            <a:off x="5005000" y="3782559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Pair Share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1" name="Google Shape;111;p2"/>
          <p:cNvSpPr txBox="1"/>
          <p:nvPr/>
        </p:nvSpPr>
        <p:spPr>
          <a:xfrm>
            <a:off x="5005000" y="4447989"/>
            <a:ext cx="2630530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Pick a Stick/Answer (non-volunteer)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2" name="Google Shape;112;p2"/>
          <p:cNvSpPr txBox="1"/>
          <p:nvPr/>
        </p:nvSpPr>
        <p:spPr>
          <a:xfrm>
            <a:off x="5005000" y="5113419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Whiteboards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3" name="Google Shape;113;p2"/>
          <p:cNvSpPr txBox="1"/>
          <p:nvPr/>
        </p:nvSpPr>
        <p:spPr>
          <a:xfrm>
            <a:off x="5005000" y="5787509"/>
            <a:ext cx="2485458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 Your Workbook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9834568" y="5527738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Read with me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15" name="Google Shape;115;p2" descr="Icon&#10;&#10;Description automatically generated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391324" y="3607995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"/>
          <p:cNvSpPr txBox="1"/>
          <p:nvPr/>
        </p:nvSpPr>
        <p:spPr>
          <a:xfrm>
            <a:off x="9866214" y="4295514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Track with me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"/>
          <p:cNvSpPr txBox="1"/>
          <p:nvPr/>
        </p:nvSpPr>
        <p:spPr>
          <a:xfrm>
            <a:off x="923925" y="2190750"/>
            <a:ext cx="10553700" cy="954067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>
            <a:outerShdw blurRad="57785" dist="33020" dir="3180000" algn="ctr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are learning to identify and use subject and object pronouns within a sentence</a:t>
            </a:r>
            <a:endParaRPr lang="en-AU" dirty="0"/>
          </a:p>
        </p:txBody>
      </p:sp>
      <p:sp>
        <p:nvSpPr>
          <p:cNvPr id="122" name="Google Shape;122;p3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Learning Objective</a:t>
            </a:r>
            <a:endParaRPr/>
          </a:p>
        </p:txBody>
      </p:sp>
      <p:pic>
        <p:nvPicPr>
          <p:cNvPr id="123" name="Google Shape;123;p3" descr="Ico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061364" y="184665"/>
            <a:ext cx="674079" cy="674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</p:txBody>
      </p:sp>
      <p:sp>
        <p:nvSpPr>
          <p:cNvPr id="131" name="Google Shape;131;p4"/>
          <p:cNvSpPr txBox="1"/>
          <p:nvPr/>
        </p:nvSpPr>
        <p:spPr>
          <a:xfrm>
            <a:off x="10110" y="386716"/>
            <a:ext cx="8858464" cy="1233226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noun names a person, place, thing or idea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US" sz="2000" dirty="0">
                <a:solidFill>
                  <a:schemeClr val="dk1"/>
                </a:solidFill>
                <a:latin typeface="Century Gothic"/>
                <a:sym typeface="Century Gothic"/>
              </a:rPr>
              <a:t>Subject are the doer of a sentence (the one who does the action)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US" sz="2000" dirty="0">
                <a:solidFill>
                  <a:schemeClr val="dk1"/>
                </a:solidFill>
                <a:latin typeface="Century Gothic"/>
                <a:sym typeface="Century Gothic"/>
              </a:rPr>
              <a:t>Objects are the receiver of the action</a:t>
            </a:r>
            <a:endParaRPr dirty="0"/>
          </a:p>
        </p:txBody>
      </p:sp>
      <p:sp>
        <p:nvSpPr>
          <p:cNvPr id="137" name="Google Shape;137;p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 dirty="0"/>
          </a:p>
        </p:txBody>
      </p:sp>
      <p:sp>
        <p:nvSpPr>
          <p:cNvPr id="138" name="Google Shape;138;p4"/>
          <p:cNvSpPr txBox="1"/>
          <p:nvPr/>
        </p:nvSpPr>
        <p:spPr>
          <a:xfrm>
            <a:off x="10181939" y="1250631"/>
            <a:ext cx="1988664" cy="2246729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Century Gothic"/>
                <a:sym typeface="Century Gothic"/>
              </a:rPr>
              <a:t>Identify the nouns in the sentence.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dk1"/>
              </a:solidFill>
              <a:latin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Century Gothic"/>
                <a:sym typeface="Century Gothic"/>
              </a:rPr>
              <a:t>In each sentence: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Century Gothic"/>
                <a:sym typeface="Century Gothic"/>
              </a:rPr>
              <a:t>Which is the subject?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Century Gothic"/>
                <a:sym typeface="Century Gothic"/>
              </a:rPr>
              <a:t>Which is the object?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Century Gothic"/>
                <a:sym typeface="Century Gothic"/>
              </a:rPr>
              <a:t>How do you know (link to the doer and the receiver).</a:t>
            </a:r>
          </a:p>
        </p:txBody>
      </p:sp>
      <p:pic>
        <p:nvPicPr>
          <p:cNvPr id="139" name="Google Shape;139;p4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4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4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71566" y="154632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1FDB3D0-830E-48A9-8CF6-C7D35E31DCB0}"/>
              </a:ext>
            </a:extLst>
          </p:cNvPr>
          <p:cNvSpPr txBox="1"/>
          <p:nvPr/>
        </p:nvSpPr>
        <p:spPr>
          <a:xfrm>
            <a:off x="354496" y="1944750"/>
            <a:ext cx="5357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latin typeface="Century Gothic" panose="020B0502020202020204" pitchFamily="34" charset="0"/>
              </a:rPr>
              <a:t>Mary</a:t>
            </a:r>
            <a:r>
              <a:rPr lang="en-AU" sz="2800" dirty="0">
                <a:latin typeface="Century Gothic" panose="020B0502020202020204" pitchFamily="34" charset="0"/>
              </a:rPr>
              <a:t> laughed at </a:t>
            </a:r>
            <a:r>
              <a:rPr lang="en-AU" sz="2800" b="1" dirty="0">
                <a:latin typeface="Century Gothic" panose="020B0502020202020204" pitchFamily="34" charset="0"/>
              </a:rPr>
              <a:t>John.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671C93E-1722-4AD8-AACF-73CD93BD8547}"/>
              </a:ext>
            </a:extLst>
          </p:cNvPr>
          <p:cNvSpPr txBox="1"/>
          <p:nvPr/>
        </p:nvSpPr>
        <p:spPr>
          <a:xfrm>
            <a:off x="354496" y="3043305"/>
            <a:ext cx="5357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latin typeface="Century Gothic" panose="020B0502020202020204" pitchFamily="34" charset="0"/>
              </a:rPr>
              <a:t>Sam</a:t>
            </a:r>
            <a:r>
              <a:rPr lang="en-AU" sz="2800" dirty="0">
                <a:latin typeface="Century Gothic" panose="020B0502020202020204" pitchFamily="34" charset="0"/>
              </a:rPr>
              <a:t> kicked the </a:t>
            </a:r>
            <a:r>
              <a:rPr lang="en-AU" sz="2800" b="1" dirty="0">
                <a:latin typeface="Century Gothic" panose="020B0502020202020204" pitchFamily="34" charset="0"/>
              </a:rPr>
              <a:t>ball.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C63770B-FA2A-4A19-8CDB-1953BE74D560}"/>
              </a:ext>
            </a:extLst>
          </p:cNvPr>
          <p:cNvSpPr txBox="1"/>
          <p:nvPr/>
        </p:nvSpPr>
        <p:spPr>
          <a:xfrm>
            <a:off x="487018" y="4230906"/>
            <a:ext cx="5357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latin typeface="Century Gothic" panose="020B0502020202020204" pitchFamily="34" charset="0"/>
              </a:rPr>
              <a:t>Henry</a:t>
            </a:r>
            <a:r>
              <a:rPr lang="en-AU" sz="2800" dirty="0">
                <a:latin typeface="Century Gothic" panose="020B0502020202020204" pitchFamily="34" charset="0"/>
              </a:rPr>
              <a:t> picked up </a:t>
            </a:r>
            <a:r>
              <a:rPr lang="en-AU" sz="2800" b="1" dirty="0">
                <a:latin typeface="Century Gothic" panose="020B0502020202020204" pitchFamily="34" charset="0"/>
              </a:rPr>
              <a:t>the paper.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5BDC6F4-4976-4D39-8FD6-79832C5171BD}"/>
              </a:ext>
            </a:extLst>
          </p:cNvPr>
          <p:cNvSpPr txBox="1"/>
          <p:nvPr/>
        </p:nvSpPr>
        <p:spPr>
          <a:xfrm>
            <a:off x="487018" y="5568426"/>
            <a:ext cx="5357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latin typeface="Century Gothic" panose="020B0502020202020204" pitchFamily="34" charset="0"/>
              </a:rPr>
              <a:t>Mel </a:t>
            </a:r>
            <a:r>
              <a:rPr lang="en-AU" sz="2800" dirty="0">
                <a:latin typeface="Century Gothic" panose="020B0502020202020204" pitchFamily="34" charset="0"/>
              </a:rPr>
              <a:t>gave </a:t>
            </a:r>
            <a:r>
              <a:rPr lang="en-AU" sz="2800" b="1" dirty="0">
                <a:latin typeface="Century Gothic" panose="020B0502020202020204" pitchFamily="34" charset="0"/>
              </a:rPr>
              <a:t>the dogs </a:t>
            </a:r>
            <a:r>
              <a:rPr lang="en-AU" sz="2800" dirty="0">
                <a:latin typeface="Century Gothic" panose="020B0502020202020204" pitchFamily="34" charset="0"/>
              </a:rPr>
              <a:t>a pat.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</p:txBody>
      </p:sp>
      <p:sp>
        <p:nvSpPr>
          <p:cNvPr id="131" name="Google Shape;131;p4"/>
          <p:cNvSpPr txBox="1"/>
          <p:nvPr/>
        </p:nvSpPr>
        <p:spPr>
          <a:xfrm>
            <a:off x="10110" y="386716"/>
            <a:ext cx="8858464" cy="1233226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noun names a person, place, thing or idea</a:t>
            </a:r>
            <a:endParaRPr lang="en-AU" sz="2000"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Pronouns replace nouns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 dirty="0">
                <a:solidFill>
                  <a:schemeClr val="dk1"/>
                </a:solidFill>
                <a:latin typeface="Century Gothic"/>
                <a:sym typeface="Century Gothic"/>
              </a:rPr>
              <a:t>Pronouns can replace a subject or an object noun</a:t>
            </a:r>
            <a:endParaRPr lang="en-AU" sz="2000" dirty="0"/>
          </a:p>
        </p:txBody>
      </p:sp>
      <p:sp>
        <p:nvSpPr>
          <p:cNvPr id="137" name="Google Shape;137;p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 dirty="0"/>
          </a:p>
        </p:txBody>
      </p:sp>
      <p:sp>
        <p:nvSpPr>
          <p:cNvPr id="138" name="Google Shape;138;p4"/>
          <p:cNvSpPr txBox="1"/>
          <p:nvPr/>
        </p:nvSpPr>
        <p:spPr>
          <a:xfrm>
            <a:off x="10181939" y="1250631"/>
            <a:ext cx="1988664" cy="954067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Century Gothic"/>
                <a:sym typeface="Century Gothic"/>
              </a:rPr>
              <a:t>Can you tell me one subject pronoun?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Century Gothic"/>
                <a:sym typeface="Century Gothic"/>
              </a:rPr>
              <a:t>Object pronouns?</a:t>
            </a:r>
            <a:endParaRPr dirty="0"/>
          </a:p>
        </p:txBody>
      </p:sp>
      <p:pic>
        <p:nvPicPr>
          <p:cNvPr id="139" name="Google Shape;139;p4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4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4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71566" y="154632"/>
            <a:ext cx="693813" cy="67915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5" name="Google Shape;271;p10">
            <a:extLst>
              <a:ext uri="{FF2B5EF4-FFF2-40B4-BE49-F238E27FC236}">
                <a16:creationId xmlns:a16="http://schemas.microsoft.com/office/drawing/2014/main" id="{08544574-126F-47E2-8AC4-7D73B1AEE3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5313942"/>
              </p:ext>
            </p:extLst>
          </p:nvPr>
        </p:nvGraphicFramePr>
        <p:xfrm>
          <a:off x="1503496" y="2127875"/>
          <a:ext cx="2059370" cy="453980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059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485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Pronouns (</a:t>
                      </a:r>
                      <a:r>
                        <a:rPr lang="en-US" sz="2000" b="1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subject-</a:t>
                      </a: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the doer)</a:t>
                      </a:r>
                      <a:endParaRPr sz="20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85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</a:t>
                      </a:r>
                      <a:endParaRPr sz="20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85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</a:t>
                      </a:r>
                      <a:endParaRPr sz="20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85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she</a:t>
                      </a:r>
                      <a:endParaRPr sz="20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85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they</a:t>
                      </a:r>
                      <a:endParaRPr sz="20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85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it</a:t>
                      </a:r>
                      <a:endParaRPr sz="20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85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we</a:t>
                      </a:r>
                      <a:endParaRPr sz="20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485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AU" sz="2000" u="none" strike="noStrike" cap="non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you</a:t>
                      </a:r>
                      <a:endParaRPr sz="20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610187"/>
                  </a:ext>
                </a:extLst>
              </a:tr>
            </a:tbl>
          </a:graphicData>
        </a:graphic>
      </p:graphicFrame>
      <p:graphicFrame>
        <p:nvGraphicFramePr>
          <p:cNvPr id="10" name="Google Shape;271;p10">
            <a:extLst>
              <a:ext uri="{FF2B5EF4-FFF2-40B4-BE49-F238E27FC236}">
                <a16:creationId xmlns:a16="http://schemas.microsoft.com/office/drawing/2014/main" id="{85824111-F3AC-4A1D-BF2E-07B1BE2B47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4889298"/>
              </p:ext>
            </p:extLst>
          </p:nvPr>
        </p:nvGraphicFramePr>
        <p:xfrm>
          <a:off x="3562866" y="2127875"/>
          <a:ext cx="2059370" cy="453980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059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485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Pronouns (</a:t>
                      </a:r>
                      <a:r>
                        <a:rPr lang="en-US" sz="2000" b="1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object</a:t>
                      </a: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 the receiver)</a:t>
                      </a:r>
                      <a:endParaRPr sz="20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85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me</a:t>
                      </a:r>
                      <a:endParaRPr sz="20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85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him</a:t>
                      </a:r>
                      <a:endParaRPr sz="20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85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her</a:t>
                      </a:r>
                      <a:endParaRPr sz="20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85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them</a:t>
                      </a:r>
                      <a:endParaRPr sz="20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85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it</a:t>
                      </a:r>
                      <a:endParaRPr sz="20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85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2000" u="none" strike="noStrike" cap="non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us</a:t>
                      </a:r>
                      <a:endParaRPr sz="20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485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AU" sz="2000" u="none" strike="noStrike" cap="non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you</a:t>
                      </a:r>
                      <a:endParaRPr sz="20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88597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1FDB3D0-830E-48A9-8CF6-C7D35E31DCB0}"/>
              </a:ext>
            </a:extLst>
          </p:cNvPr>
          <p:cNvSpPr txBox="1"/>
          <p:nvPr/>
        </p:nvSpPr>
        <p:spPr>
          <a:xfrm>
            <a:off x="6569765" y="3718559"/>
            <a:ext cx="53571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latin typeface="Century Gothic" panose="020B0502020202020204" pitchFamily="34" charset="0"/>
              </a:rPr>
              <a:t>Mary</a:t>
            </a:r>
            <a:r>
              <a:rPr lang="en-AU" sz="2800" dirty="0">
                <a:latin typeface="Century Gothic" panose="020B0502020202020204" pitchFamily="34" charset="0"/>
              </a:rPr>
              <a:t> laughed at </a:t>
            </a:r>
            <a:r>
              <a:rPr lang="en-AU" sz="2800" b="1" dirty="0">
                <a:latin typeface="Century Gothic" panose="020B0502020202020204" pitchFamily="34" charset="0"/>
              </a:rPr>
              <a:t>John.</a:t>
            </a:r>
          </a:p>
          <a:p>
            <a:endParaRPr lang="en-AU" sz="2800" dirty="0">
              <a:latin typeface="Century Gothic" panose="020B0502020202020204" pitchFamily="34" charset="0"/>
            </a:endParaRPr>
          </a:p>
          <a:p>
            <a:endParaRPr lang="en-AU" sz="2800" dirty="0">
              <a:latin typeface="Century Gothic" panose="020B0502020202020204" pitchFamily="34" charset="0"/>
            </a:endParaRPr>
          </a:p>
          <a:p>
            <a:r>
              <a:rPr lang="en-AU" sz="2800" u="sng" dirty="0">
                <a:latin typeface="Century Gothic" panose="020B0502020202020204" pitchFamily="34" charset="0"/>
              </a:rPr>
              <a:t>She</a:t>
            </a:r>
            <a:r>
              <a:rPr lang="en-AU" sz="2800" dirty="0">
                <a:latin typeface="Century Gothic" panose="020B0502020202020204" pitchFamily="34" charset="0"/>
              </a:rPr>
              <a:t> laughed at </a:t>
            </a:r>
            <a:r>
              <a:rPr lang="en-AU" sz="2800" u="sng" dirty="0">
                <a:latin typeface="Century Gothic" panose="020B0502020202020204" pitchFamily="34" charset="0"/>
              </a:rPr>
              <a:t>him</a:t>
            </a:r>
            <a:r>
              <a:rPr lang="en-AU" sz="2800" dirty="0">
                <a:latin typeface="Century Gothic" panose="020B0502020202020204" pitchFamily="34" charset="0"/>
              </a:rPr>
              <a:t>.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7A515F2-EAF7-4277-8685-E9A178C726D8}"/>
              </a:ext>
            </a:extLst>
          </p:cNvPr>
          <p:cNvCxnSpPr/>
          <p:nvPr/>
        </p:nvCxnSpPr>
        <p:spPr>
          <a:xfrm>
            <a:off x="6977270" y="4204252"/>
            <a:ext cx="0" cy="9144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834F647-F441-468B-B69B-64DF2AA9EC56}"/>
              </a:ext>
            </a:extLst>
          </p:cNvPr>
          <p:cNvCxnSpPr>
            <a:cxnSpLocks/>
          </p:cNvCxnSpPr>
          <p:nvPr/>
        </p:nvCxnSpPr>
        <p:spPr>
          <a:xfrm>
            <a:off x="9962322" y="4204252"/>
            <a:ext cx="0" cy="9144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666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</p:txBody>
      </p:sp>
      <p:sp>
        <p:nvSpPr>
          <p:cNvPr id="132" name="Google Shape;132;p4"/>
          <p:cNvSpPr/>
          <p:nvPr/>
        </p:nvSpPr>
        <p:spPr>
          <a:xfrm>
            <a:off x="325099" y="2412958"/>
            <a:ext cx="185826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Examples:</a:t>
            </a:r>
            <a:endParaRPr dirty="0"/>
          </a:p>
        </p:txBody>
      </p:sp>
      <p:pic>
        <p:nvPicPr>
          <p:cNvPr id="136" name="Google Shape;136;p4" descr="https://cdn3.vectorstock.com/i/1000x1000/77/52/yes-tick-icon-vector-22957752.jpg"/>
          <p:cNvPicPr preferRelativeResize="0"/>
          <p:nvPr/>
        </p:nvPicPr>
        <p:blipFill rotWithShape="1">
          <a:blip r:embed="rId3">
            <a:alphaModFix/>
          </a:blip>
          <a:srcRect b="10582"/>
          <a:stretch/>
        </p:blipFill>
        <p:spPr>
          <a:xfrm>
            <a:off x="4749488" y="2412958"/>
            <a:ext cx="837870" cy="621089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138" name="Google Shape;138;p4"/>
          <p:cNvSpPr txBox="1"/>
          <p:nvPr/>
        </p:nvSpPr>
        <p:spPr>
          <a:xfrm>
            <a:off x="10181939" y="1250631"/>
            <a:ext cx="1988664" cy="1384954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a pronoun? 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noun that the pronoun is replacing?</a:t>
            </a:r>
            <a:endParaRPr dirty="0"/>
          </a:p>
        </p:txBody>
      </p:sp>
      <p:pic>
        <p:nvPicPr>
          <p:cNvPr id="139" name="Google Shape;139;p4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4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4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71566" y="154632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133;p4">
            <a:extLst>
              <a:ext uri="{FF2B5EF4-FFF2-40B4-BE49-F238E27FC236}">
                <a16:creationId xmlns:a16="http://schemas.microsoft.com/office/drawing/2014/main" id="{06225822-C9B1-42D4-BE22-CC11CDA94F20}"/>
              </a:ext>
            </a:extLst>
          </p:cNvPr>
          <p:cNvSpPr txBox="1"/>
          <p:nvPr/>
        </p:nvSpPr>
        <p:spPr>
          <a:xfrm>
            <a:off x="289613" y="4116257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3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Tim went to school today.</a:t>
            </a:r>
            <a:endParaRPr sz="2400"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endParaRPr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4D67FC6-8D3B-47C3-9E0D-EDFC8C1E7375}"/>
              </a:ext>
            </a:extLst>
          </p:cNvPr>
          <p:cNvCxnSpPr/>
          <p:nvPr/>
        </p:nvCxnSpPr>
        <p:spPr>
          <a:xfrm flipV="1">
            <a:off x="405353" y="4176074"/>
            <a:ext cx="716437" cy="53732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E725EC2-A55C-42DA-92FA-9CDEEE91D757}"/>
              </a:ext>
            </a:extLst>
          </p:cNvPr>
          <p:cNvSpPr txBox="1"/>
          <p:nvPr/>
        </p:nvSpPr>
        <p:spPr>
          <a:xfrm>
            <a:off x="421404" y="3525022"/>
            <a:ext cx="10491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>
                <a:solidFill>
                  <a:srgbClr val="FF0000"/>
                </a:solidFill>
                <a:latin typeface="Century Gothic" panose="020B0502020202020204" pitchFamily="34" charset="0"/>
              </a:rPr>
              <a:t>He</a:t>
            </a:r>
          </a:p>
        </p:txBody>
      </p:sp>
      <p:sp>
        <p:nvSpPr>
          <p:cNvPr id="28" name="Google Shape;133;p4">
            <a:extLst>
              <a:ext uri="{FF2B5EF4-FFF2-40B4-BE49-F238E27FC236}">
                <a16:creationId xmlns:a16="http://schemas.microsoft.com/office/drawing/2014/main" id="{AE289991-088A-46CA-B113-0000A7D20012}"/>
              </a:ext>
            </a:extLst>
          </p:cNvPr>
          <p:cNvSpPr txBox="1"/>
          <p:nvPr/>
        </p:nvSpPr>
        <p:spPr>
          <a:xfrm>
            <a:off x="325099" y="5043579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3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 went to school today.</a:t>
            </a:r>
            <a:endParaRPr sz="2400"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endParaRPr dirty="0"/>
          </a:p>
        </p:txBody>
      </p:sp>
      <p:sp>
        <p:nvSpPr>
          <p:cNvPr id="15" name="Google Shape;131;p4">
            <a:extLst>
              <a:ext uri="{FF2B5EF4-FFF2-40B4-BE49-F238E27FC236}">
                <a16:creationId xmlns:a16="http://schemas.microsoft.com/office/drawing/2014/main" id="{635E9289-FA13-44D6-9A6E-0AA74EF61C65}"/>
              </a:ext>
            </a:extLst>
          </p:cNvPr>
          <p:cNvSpPr txBox="1"/>
          <p:nvPr/>
        </p:nvSpPr>
        <p:spPr>
          <a:xfrm>
            <a:off x="10110" y="386716"/>
            <a:ext cx="8858464" cy="1233226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noun names a person, place, thing or idea</a:t>
            </a:r>
            <a:endParaRPr lang="en-AU" sz="2000"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Pronouns replace nouns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 dirty="0">
                <a:solidFill>
                  <a:schemeClr val="dk1"/>
                </a:solidFill>
                <a:latin typeface="Century Gothic"/>
                <a:sym typeface="Century Gothic"/>
              </a:rPr>
              <a:t>Pronouns can replace a subject or an object noun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1590645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</p:txBody>
      </p:sp>
      <p:sp>
        <p:nvSpPr>
          <p:cNvPr id="132" name="Google Shape;132;p4"/>
          <p:cNvSpPr/>
          <p:nvPr/>
        </p:nvSpPr>
        <p:spPr>
          <a:xfrm>
            <a:off x="325099" y="2412958"/>
            <a:ext cx="185826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Examples:</a:t>
            </a:r>
            <a:endParaRPr dirty="0"/>
          </a:p>
        </p:txBody>
      </p:sp>
      <p:pic>
        <p:nvPicPr>
          <p:cNvPr id="136" name="Google Shape;136;p4" descr="https://cdn3.vectorstock.com/i/1000x1000/77/52/yes-tick-icon-vector-22957752.jpg"/>
          <p:cNvPicPr preferRelativeResize="0"/>
          <p:nvPr/>
        </p:nvPicPr>
        <p:blipFill rotWithShape="1">
          <a:blip r:embed="rId3">
            <a:alphaModFix/>
          </a:blip>
          <a:srcRect b="10582"/>
          <a:stretch/>
        </p:blipFill>
        <p:spPr>
          <a:xfrm>
            <a:off x="4749488" y="2412958"/>
            <a:ext cx="837870" cy="621089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138" name="Google Shape;138;p4"/>
          <p:cNvSpPr txBox="1"/>
          <p:nvPr/>
        </p:nvSpPr>
        <p:spPr>
          <a:xfrm>
            <a:off x="10181939" y="1250631"/>
            <a:ext cx="1988664" cy="1384954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a pronoun? 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noun that the pronoun is replacing?</a:t>
            </a:r>
            <a:endParaRPr dirty="0"/>
          </a:p>
        </p:txBody>
      </p:sp>
      <p:pic>
        <p:nvPicPr>
          <p:cNvPr id="139" name="Google Shape;139;p4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4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4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71566" y="154632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133;p4">
            <a:extLst>
              <a:ext uri="{FF2B5EF4-FFF2-40B4-BE49-F238E27FC236}">
                <a16:creationId xmlns:a16="http://schemas.microsoft.com/office/drawing/2014/main" id="{06225822-C9B1-42D4-BE22-CC11CDA94F20}"/>
              </a:ext>
            </a:extLst>
          </p:cNvPr>
          <p:cNvSpPr txBox="1"/>
          <p:nvPr/>
        </p:nvSpPr>
        <p:spPr>
          <a:xfrm>
            <a:off x="289613" y="4116257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3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Sally hugged her friends.</a:t>
            </a:r>
            <a:endParaRPr sz="2400"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endParaRPr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4D67FC6-8D3B-47C3-9E0D-EDFC8C1E7375}"/>
              </a:ext>
            </a:extLst>
          </p:cNvPr>
          <p:cNvCxnSpPr>
            <a:cxnSpLocks/>
          </p:cNvCxnSpPr>
          <p:nvPr/>
        </p:nvCxnSpPr>
        <p:spPr>
          <a:xfrm flipV="1">
            <a:off x="3406971" y="4388400"/>
            <a:ext cx="2347786" cy="38502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E725EC2-A55C-42DA-92FA-9CDEEE91D757}"/>
              </a:ext>
            </a:extLst>
          </p:cNvPr>
          <p:cNvSpPr txBox="1"/>
          <p:nvPr/>
        </p:nvSpPr>
        <p:spPr>
          <a:xfrm>
            <a:off x="4056275" y="3666670"/>
            <a:ext cx="1843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>
                <a:solidFill>
                  <a:srgbClr val="FF0000"/>
                </a:solidFill>
                <a:latin typeface="Century Gothic" panose="020B0502020202020204" pitchFamily="34" charset="0"/>
              </a:rPr>
              <a:t>them</a:t>
            </a:r>
          </a:p>
        </p:txBody>
      </p:sp>
      <p:sp>
        <p:nvSpPr>
          <p:cNvPr id="15" name="Google Shape;133;p4">
            <a:extLst>
              <a:ext uri="{FF2B5EF4-FFF2-40B4-BE49-F238E27FC236}">
                <a16:creationId xmlns:a16="http://schemas.microsoft.com/office/drawing/2014/main" id="{C75D9866-FCFA-43D8-850F-2AE6918FCD7E}"/>
              </a:ext>
            </a:extLst>
          </p:cNvPr>
          <p:cNvSpPr txBox="1"/>
          <p:nvPr/>
        </p:nvSpPr>
        <p:spPr>
          <a:xfrm>
            <a:off x="289613" y="5079288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3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Sally hugged them.</a:t>
            </a:r>
            <a:endParaRPr sz="2400"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endParaRPr dirty="0"/>
          </a:p>
        </p:txBody>
      </p:sp>
      <p:sp>
        <p:nvSpPr>
          <p:cNvPr id="16" name="Google Shape;131;p4">
            <a:extLst>
              <a:ext uri="{FF2B5EF4-FFF2-40B4-BE49-F238E27FC236}">
                <a16:creationId xmlns:a16="http://schemas.microsoft.com/office/drawing/2014/main" id="{404A26B6-1F66-4347-9219-92F0F0667A67}"/>
              </a:ext>
            </a:extLst>
          </p:cNvPr>
          <p:cNvSpPr txBox="1"/>
          <p:nvPr/>
        </p:nvSpPr>
        <p:spPr>
          <a:xfrm>
            <a:off x="10110" y="386716"/>
            <a:ext cx="8858464" cy="1233226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noun names a person, place, thing or idea</a:t>
            </a:r>
            <a:endParaRPr lang="en-AU" sz="2000"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Pronouns replace nouns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 dirty="0">
                <a:solidFill>
                  <a:schemeClr val="dk1"/>
                </a:solidFill>
                <a:latin typeface="Century Gothic"/>
                <a:sym typeface="Century Gothic"/>
              </a:rPr>
              <a:t>Pronouns can replace a subject or an object noun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3534203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</p:txBody>
      </p:sp>
      <p:sp>
        <p:nvSpPr>
          <p:cNvPr id="131" name="Google Shape;131;p4"/>
          <p:cNvSpPr txBox="1"/>
          <p:nvPr/>
        </p:nvSpPr>
        <p:spPr>
          <a:xfrm>
            <a:off x="154907" y="766354"/>
            <a:ext cx="8858464" cy="836203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noun names a person, place, thing or idea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Pronouns replace nouns</a:t>
            </a:r>
            <a:endParaRPr dirty="0"/>
          </a:p>
        </p:txBody>
      </p:sp>
      <p:sp>
        <p:nvSpPr>
          <p:cNvPr id="132" name="Google Shape;132;p4"/>
          <p:cNvSpPr/>
          <p:nvPr/>
        </p:nvSpPr>
        <p:spPr>
          <a:xfrm>
            <a:off x="325099" y="2412958"/>
            <a:ext cx="185826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Examples:</a:t>
            </a:r>
            <a:endParaRPr dirty="0"/>
          </a:p>
        </p:txBody>
      </p:sp>
      <p:pic>
        <p:nvPicPr>
          <p:cNvPr id="136" name="Google Shape;136;p4" descr="https://cdn3.vectorstock.com/i/1000x1000/77/52/yes-tick-icon-vector-22957752.jpg"/>
          <p:cNvPicPr preferRelativeResize="0"/>
          <p:nvPr/>
        </p:nvPicPr>
        <p:blipFill rotWithShape="1">
          <a:blip r:embed="rId3">
            <a:alphaModFix/>
          </a:blip>
          <a:srcRect b="10582"/>
          <a:stretch/>
        </p:blipFill>
        <p:spPr>
          <a:xfrm>
            <a:off x="4749488" y="2412958"/>
            <a:ext cx="837870" cy="621089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138" name="Google Shape;138;p4"/>
          <p:cNvSpPr txBox="1"/>
          <p:nvPr/>
        </p:nvSpPr>
        <p:spPr>
          <a:xfrm>
            <a:off x="10181939" y="1250631"/>
            <a:ext cx="1988664" cy="1384954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a pronoun? 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noun that the pronoun is replacing?</a:t>
            </a:r>
            <a:endParaRPr dirty="0"/>
          </a:p>
        </p:txBody>
      </p:sp>
      <p:pic>
        <p:nvPicPr>
          <p:cNvPr id="139" name="Google Shape;139;p4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4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4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71566" y="154632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133;p4">
            <a:extLst>
              <a:ext uri="{FF2B5EF4-FFF2-40B4-BE49-F238E27FC236}">
                <a16:creationId xmlns:a16="http://schemas.microsoft.com/office/drawing/2014/main" id="{06225822-C9B1-42D4-BE22-CC11CDA94F20}"/>
              </a:ext>
            </a:extLst>
          </p:cNvPr>
          <p:cNvSpPr txBox="1"/>
          <p:nvPr/>
        </p:nvSpPr>
        <p:spPr>
          <a:xfrm>
            <a:off x="289613" y="4116257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3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gave the keys to the kids.</a:t>
            </a:r>
            <a:endParaRPr sz="2400"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endParaRPr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4D67FC6-8D3B-47C3-9E0D-EDFC8C1E7375}"/>
              </a:ext>
            </a:extLst>
          </p:cNvPr>
          <p:cNvCxnSpPr>
            <a:cxnSpLocks/>
          </p:cNvCxnSpPr>
          <p:nvPr/>
        </p:nvCxnSpPr>
        <p:spPr>
          <a:xfrm flipV="1">
            <a:off x="4299046" y="4174983"/>
            <a:ext cx="2069478" cy="31478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E725EC2-A55C-42DA-92FA-9CDEEE91D757}"/>
              </a:ext>
            </a:extLst>
          </p:cNvPr>
          <p:cNvSpPr txBox="1"/>
          <p:nvPr/>
        </p:nvSpPr>
        <p:spPr>
          <a:xfrm>
            <a:off x="4681934" y="3645769"/>
            <a:ext cx="13037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>
                <a:solidFill>
                  <a:srgbClr val="FF0000"/>
                </a:solidFill>
                <a:latin typeface="Century Gothic" panose="020B0502020202020204" pitchFamily="34" charset="0"/>
              </a:rPr>
              <a:t>them</a:t>
            </a:r>
          </a:p>
        </p:txBody>
      </p:sp>
      <p:sp>
        <p:nvSpPr>
          <p:cNvPr id="14" name="Google Shape;133;p4">
            <a:extLst>
              <a:ext uri="{FF2B5EF4-FFF2-40B4-BE49-F238E27FC236}">
                <a16:creationId xmlns:a16="http://schemas.microsoft.com/office/drawing/2014/main" id="{1982F254-9D0E-4178-AC36-4BCA8F42C077}"/>
              </a:ext>
            </a:extLst>
          </p:cNvPr>
          <p:cNvSpPr txBox="1"/>
          <p:nvPr/>
        </p:nvSpPr>
        <p:spPr>
          <a:xfrm>
            <a:off x="346496" y="4952460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3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gave the keys to them.</a:t>
            </a:r>
            <a:endParaRPr sz="2400"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38484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8"/>
          <p:cNvSpPr txBox="1">
            <a:spLocks noGrp="1"/>
          </p:cNvSpPr>
          <p:nvPr>
            <p:ph type="body" idx="1"/>
          </p:nvPr>
        </p:nvSpPr>
        <p:spPr>
          <a:xfrm>
            <a:off x="79738" y="957501"/>
            <a:ext cx="8863797" cy="493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 sz="2600"/>
              <a:t>What sentences contain pronouns?</a:t>
            </a:r>
            <a:endParaRPr sz="2600"/>
          </a:p>
        </p:txBody>
      </p:sp>
      <p:sp>
        <p:nvSpPr>
          <p:cNvPr id="220" name="Google Shape;220;p8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Hinge Point Question</a:t>
            </a:r>
            <a:endParaRPr/>
          </a:p>
        </p:txBody>
      </p:sp>
      <p:sp>
        <p:nvSpPr>
          <p:cNvPr id="221" name="Google Shape;221;p8"/>
          <p:cNvSpPr txBox="1"/>
          <p:nvPr/>
        </p:nvSpPr>
        <p:spPr>
          <a:xfrm>
            <a:off x="10203336" y="917628"/>
            <a:ext cx="1988664" cy="1600398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entury Gothic"/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it/ isn’t it a an example of a pronoun?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type of pronoun- subject or object?</a:t>
            </a:r>
            <a:endParaRPr dirty="0"/>
          </a:p>
        </p:txBody>
      </p:sp>
      <p:pic>
        <p:nvPicPr>
          <p:cNvPr id="222" name="Google Shape;222;p8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1547" y="193438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8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9362" y="2712950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8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9362" y="352135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8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69362" y="434718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8" descr="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90845" y="89736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8" descr="Logo, ico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976594" y="8973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649869" y="2153143"/>
            <a:ext cx="523601" cy="387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727197" y="2835178"/>
            <a:ext cx="429805" cy="393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764833" y="3643991"/>
            <a:ext cx="523601" cy="38701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133;p4">
            <a:extLst>
              <a:ext uri="{FF2B5EF4-FFF2-40B4-BE49-F238E27FC236}">
                <a16:creationId xmlns:a16="http://schemas.microsoft.com/office/drawing/2014/main" id="{3F2D7405-4BD6-42FB-9A7A-CE2BA2739800}"/>
              </a:ext>
            </a:extLst>
          </p:cNvPr>
          <p:cNvSpPr txBox="1"/>
          <p:nvPr/>
        </p:nvSpPr>
        <p:spPr>
          <a:xfrm>
            <a:off x="1147775" y="2039311"/>
            <a:ext cx="676131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3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She went for a run.</a:t>
            </a:r>
            <a:endParaRPr sz="2400"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endParaRPr dirty="0"/>
          </a:p>
        </p:txBody>
      </p:sp>
      <p:sp>
        <p:nvSpPr>
          <p:cNvPr id="23" name="Google Shape;133;p4">
            <a:extLst>
              <a:ext uri="{FF2B5EF4-FFF2-40B4-BE49-F238E27FC236}">
                <a16:creationId xmlns:a16="http://schemas.microsoft.com/office/drawing/2014/main" id="{1FDE4139-6478-41BA-97CC-92CB947A5E3C}"/>
              </a:ext>
            </a:extLst>
          </p:cNvPr>
          <p:cNvSpPr txBox="1"/>
          <p:nvPr/>
        </p:nvSpPr>
        <p:spPr>
          <a:xfrm>
            <a:off x="1243440" y="2842742"/>
            <a:ext cx="7287818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36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Sanna</a:t>
            </a:r>
            <a:r>
              <a:rPr lang="en-AU" sz="3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likes eating chips.</a:t>
            </a:r>
            <a:endParaRPr sz="2400"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endParaRPr dirty="0"/>
          </a:p>
        </p:txBody>
      </p:sp>
      <p:sp>
        <p:nvSpPr>
          <p:cNvPr id="24" name="Google Shape;133;p4">
            <a:extLst>
              <a:ext uri="{FF2B5EF4-FFF2-40B4-BE49-F238E27FC236}">
                <a16:creationId xmlns:a16="http://schemas.microsoft.com/office/drawing/2014/main" id="{D836FCD6-82EC-4886-AB91-13DA936D7F32}"/>
              </a:ext>
            </a:extLst>
          </p:cNvPr>
          <p:cNvSpPr txBox="1"/>
          <p:nvPr/>
        </p:nvSpPr>
        <p:spPr>
          <a:xfrm>
            <a:off x="1243440" y="3589565"/>
            <a:ext cx="7523488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3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Chase threw the ball to her.</a:t>
            </a:r>
            <a:endParaRPr sz="2400"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endParaRPr dirty="0"/>
          </a:p>
        </p:txBody>
      </p:sp>
      <p:sp>
        <p:nvSpPr>
          <p:cNvPr id="25" name="Google Shape;133;p4">
            <a:extLst>
              <a:ext uri="{FF2B5EF4-FFF2-40B4-BE49-F238E27FC236}">
                <a16:creationId xmlns:a16="http://schemas.microsoft.com/office/drawing/2014/main" id="{6A19C9A7-4896-4FEB-BDBE-2745E3DE4A5A}"/>
              </a:ext>
            </a:extLst>
          </p:cNvPr>
          <p:cNvSpPr txBox="1"/>
          <p:nvPr/>
        </p:nvSpPr>
        <p:spPr>
          <a:xfrm>
            <a:off x="1235625" y="4412079"/>
            <a:ext cx="6579196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3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Macy found a dog.</a:t>
            </a:r>
            <a:endParaRPr sz="2400"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endParaRPr dirty="0"/>
          </a:p>
        </p:txBody>
      </p:sp>
      <p:pic>
        <p:nvPicPr>
          <p:cNvPr id="21" name="Google Shape;234;p8">
            <a:extLst>
              <a:ext uri="{FF2B5EF4-FFF2-40B4-BE49-F238E27FC236}">
                <a16:creationId xmlns:a16="http://schemas.microsoft.com/office/drawing/2014/main" id="{FC1B034B-903D-40C0-8D2A-3AF623935173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824134" y="4469675"/>
            <a:ext cx="429805" cy="393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740</Words>
  <Application>Microsoft Office PowerPoint</Application>
  <PresentationFormat>Widescreen</PresentationFormat>
  <Paragraphs>154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Noto Sans Symbols</vt:lpstr>
      <vt:lpstr>Century Gothic</vt:lpstr>
      <vt:lpstr>Calibri</vt:lpstr>
      <vt:lpstr>Quattrocento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LIEVRE Stephanie [Serpentine Primary School]</dc:creator>
  <cp:lastModifiedBy>LE LIEVRE Stephanie [Serpentine Primary School]</cp:lastModifiedBy>
  <cp:revision>4</cp:revision>
  <dcterms:created xsi:type="dcterms:W3CDTF">2021-08-04T08:19:39Z</dcterms:created>
  <dcterms:modified xsi:type="dcterms:W3CDTF">2023-04-04T16:02:52Z</dcterms:modified>
</cp:coreProperties>
</file>