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73" r:id="rId13"/>
    <p:sldId id="266" r:id="rId14"/>
    <p:sldId id="275" r:id="rId15"/>
    <p:sldId id="267" r:id="rId16"/>
    <p:sldId id="271" r:id="rId17"/>
    <p:sldId id="26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attrocento Sans" panose="020B08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XDPryfJBle/JzcON97865VqpR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62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216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12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8" name="Google Shape;30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23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AU" b="1" dirty="0"/>
              <a:t>Year: </a:t>
            </a:r>
            <a:r>
              <a:rPr lang="en-AU" dirty="0"/>
              <a:t>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AU" b="1" dirty="0"/>
              <a:t>Objective: </a:t>
            </a: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upgrade action and speaking verbs within a sentence.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AU" b="1" dirty="0"/>
              <a:t>Author: </a:t>
            </a:r>
            <a:r>
              <a:rPr lang="en-AU" dirty="0" err="1"/>
              <a:t>Wiehann</a:t>
            </a:r>
            <a:r>
              <a:rPr lang="en-AU" dirty="0"/>
              <a:t> </a:t>
            </a:r>
            <a:r>
              <a:rPr lang="en-AU" dirty="0" err="1"/>
              <a:t>Nel</a:t>
            </a:r>
            <a:r>
              <a:rPr lang="en-AU" dirty="0"/>
              <a:t> &amp; Stephanie Le Lievre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16" name="Google Shape;216;p3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dirty="0"/>
          </a:p>
        </p:txBody>
      </p:sp>
      <p:pic>
        <p:nvPicPr>
          <p:cNvPr id="217" name="Google Shape;217;p3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9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39"/>
          <p:cNvGrpSpPr/>
          <p:nvPr/>
        </p:nvGrpSpPr>
        <p:grpSpPr>
          <a:xfrm>
            <a:off x="2013658" y="2724727"/>
            <a:ext cx="7204233" cy="4133272"/>
            <a:chOff x="-1" y="0"/>
            <a:chExt cx="7204233" cy="4133272"/>
          </a:xfrm>
        </p:grpSpPr>
        <p:sp>
          <p:nvSpPr>
            <p:cNvPr id="222" name="Google Shape;222;p39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9"/>
            <p:cNvSpPr txBox="1"/>
            <p:nvPr/>
          </p:nvSpPr>
          <p:spPr>
            <a:xfrm>
              <a:off x="2881692" y="0"/>
              <a:ext cx="1440846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studied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9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9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examined</a:t>
              </a:r>
              <a:endParaRPr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9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9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inspected</a:t>
              </a:r>
              <a:endParaRPr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9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9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surveyed </a:t>
              </a:r>
              <a:endParaRPr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9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9"/>
            <p:cNvSpPr txBox="1"/>
            <p:nvPr/>
          </p:nvSpPr>
          <p:spPr>
            <a:xfrm>
              <a:off x="-1" y="3306618"/>
              <a:ext cx="6898848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looked (around)</a:t>
              </a:r>
              <a:endParaRPr sz="5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39"/>
          <p:cNvSpPr txBox="1"/>
          <p:nvPr/>
        </p:nvSpPr>
        <p:spPr>
          <a:xfrm>
            <a:off x="605524" y="1654725"/>
            <a:ext cx="95129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looked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the room.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2" name="6-Point Star 2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763" y="4216461"/>
              <a:ext cx="156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Century Gothic" panose="020B0502020202020204" pitchFamily="34" charset="0"/>
                </a:rPr>
                <a:t>Action verb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F22EB2-D385-4C8C-B1FA-F90DB0F36E80}"/>
              </a:ext>
            </a:extLst>
          </p:cNvPr>
          <p:cNvSpPr txBox="1"/>
          <p:nvPr/>
        </p:nvSpPr>
        <p:spPr>
          <a:xfrm>
            <a:off x="0" y="369290"/>
            <a:ext cx="963247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40" name="Google Shape;240;p4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dirty="0"/>
          </a:p>
        </p:txBody>
      </p:sp>
      <p:pic>
        <p:nvPicPr>
          <p:cNvPr id="241" name="Google Shape;241;p4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0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40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246" name="Google Shape;246;p40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 txBox="1"/>
            <p:nvPr/>
          </p:nvSpPr>
          <p:spPr>
            <a:xfrm>
              <a:off x="2881692" y="0"/>
              <a:ext cx="1440846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devoured</a:t>
              </a:r>
              <a:endParaRPr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5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inhaled</a:t>
              </a:r>
              <a:endParaRPr sz="25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scoffed</a:t>
              </a:r>
              <a:endParaRPr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gobbled up</a:t>
              </a:r>
              <a:endParaRPr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ate</a:t>
              </a:r>
              <a:endParaRPr sz="5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40"/>
          <p:cNvSpPr txBox="1"/>
          <p:nvPr/>
        </p:nvSpPr>
        <p:spPr>
          <a:xfrm>
            <a:off x="605524" y="2110801"/>
            <a:ext cx="95129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 </a:t>
            </a:r>
            <a:r>
              <a:rPr lang="en-AU" sz="3200" u="sng" dirty="0">
                <a:latin typeface="Century Gothic"/>
                <a:ea typeface="Century Gothic"/>
                <a:cs typeface="Century Gothic"/>
                <a:sym typeface="Century Gothic"/>
              </a:rPr>
              <a:t>ate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chocolate cake.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2" name="6-Point Star 2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763" y="4216461"/>
              <a:ext cx="156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Century Gothic" panose="020B0502020202020204" pitchFamily="34" charset="0"/>
                </a:rPr>
                <a:t>Action verb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0A52AC2-DBAD-4998-942D-6EA8B04AAF5F}"/>
              </a:ext>
            </a:extLst>
          </p:cNvPr>
          <p:cNvSpPr txBox="1"/>
          <p:nvPr/>
        </p:nvSpPr>
        <p:spPr>
          <a:xfrm>
            <a:off x="0" y="369290"/>
            <a:ext cx="963247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 to replace the adverb + 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40" name="Google Shape;240;p4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dirty="0"/>
          </a:p>
        </p:txBody>
      </p:sp>
      <p:pic>
        <p:nvPicPr>
          <p:cNvPr id="241" name="Google Shape;241;p4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0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40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246" name="Google Shape;246;p40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grazed</a:t>
              </a:r>
              <a:endParaRPr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pecked (at)</a:t>
              </a:r>
              <a:endParaRPr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500" dirty="0">
                  <a:solidFill>
                    <a:schemeClr val="tx1"/>
                  </a:solidFill>
                </a:rPr>
                <a:t>consumed</a:t>
              </a:r>
              <a:endParaRPr sz="2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5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ate</a:t>
              </a:r>
              <a:endParaRPr sz="5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40"/>
          <p:cNvSpPr txBox="1"/>
          <p:nvPr/>
        </p:nvSpPr>
        <p:spPr>
          <a:xfrm>
            <a:off x="605524" y="1881884"/>
            <a:ext cx="95129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slowly </a:t>
            </a:r>
            <a:r>
              <a:rPr lang="en-AU" sz="3200" u="sng" dirty="0">
                <a:latin typeface="Century Gothic"/>
                <a:ea typeface="Century Gothic"/>
                <a:cs typeface="Century Gothic"/>
                <a:sym typeface="Century Gothic"/>
              </a:rPr>
              <a:t>ate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chocolate cake.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2" name="6-Point Star 2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763" y="4216461"/>
              <a:ext cx="156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Century Gothic" panose="020B0502020202020204" pitchFamily="34" charset="0"/>
                </a:rPr>
                <a:t>Action verb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0B81EC-0286-4A83-AE43-B0C02CA060F9}"/>
              </a:ext>
            </a:extLst>
          </p:cNvPr>
          <p:cNvSpPr txBox="1"/>
          <p:nvPr/>
        </p:nvSpPr>
        <p:spPr>
          <a:xfrm>
            <a:off x="0" y="369290"/>
            <a:ext cx="963247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 to replace the adverb + 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314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64" name="Google Shape;264;p4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dirty="0"/>
          </a:p>
        </p:txBody>
      </p:sp>
      <p:pic>
        <p:nvPicPr>
          <p:cNvPr id="265" name="Google Shape;265;p4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41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270" name="Google Shape;270;p41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1"/>
            <p:cNvSpPr txBox="1"/>
            <p:nvPr/>
          </p:nvSpPr>
          <p:spPr>
            <a:xfrm>
              <a:off x="2910666" y="216200"/>
              <a:ext cx="1440846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bellowed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1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yelled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1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demanded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1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dirty="0">
                  <a:solidFill>
                    <a:schemeClr val="tx1"/>
                  </a:solidFill>
                </a:rPr>
                <a:t>questioned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1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6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asked</a:t>
              </a:r>
              <a:endParaRPr sz="6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1"/>
          <p:cNvSpPr txBox="1"/>
          <p:nvPr/>
        </p:nvSpPr>
        <p:spPr>
          <a:xfrm>
            <a:off x="137214" y="1879392"/>
            <a:ext cx="10182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“Who’s there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asked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Lucy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loudly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she heard a knock at the door.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2" name="6-Point Star 2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601" y="4201063"/>
              <a:ext cx="181956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700" dirty="0">
                  <a:latin typeface="Century Gothic" panose="020B0502020202020204" pitchFamily="34" charset="0"/>
                </a:rPr>
                <a:t>Speaking verb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983D53-E24D-465C-9534-FCB8DB994EC9}"/>
              </a:ext>
            </a:extLst>
          </p:cNvPr>
          <p:cNvSpPr txBox="1"/>
          <p:nvPr/>
        </p:nvSpPr>
        <p:spPr>
          <a:xfrm>
            <a:off x="0" y="369290"/>
            <a:ext cx="963247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 to replace the verb + adverb.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64" name="Google Shape;264;p4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dirty="0"/>
          </a:p>
        </p:txBody>
      </p:sp>
      <p:pic>
        <p:nvPicPr>
          <p:cNvPr id="265" name="Google Shape;265;p4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41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270" name="Google Shape;270;p41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1"/>
            <p:cNvSpPr txBox="1"/>
            <p:nvPr/>
          </p:nvSpPr>
          <p:spPr>
            <a:xfrm>
              <a:off x="2553978" y="215579"/>
              <a:ext cx="2096274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squeaked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1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whimpered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1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whispere</a:t>
              </a:r>
              <a:r>
                <a:rPr lang="en-AU" sz="2700" dirty="0">
                  <a:solidFill>
                    <a:schemeClr val="tx1"/>
                  </a:solidFill>
                </a:rPr>
                <a:t>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1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dirty="0">
                  <a:solidFill>
                    <a:schemeClr val="tx1"/>
                  </a:solidFill>
                </a:rPr>
                <a:t>questioned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1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6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asked</a:t>
              </a:r>
              <a:endParaRPr sz="6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1"/>
          <p:cNvSpPr txBox="1"/>
          <p:nvPr/>
        </p:nvSpPr>
        <p:spPr>
          <a:xfrm>
            <a:off x="137214" y="1879392"/>
            <a:ext cx="1018208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“Who’s there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asked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Lucy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softly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she heard a knock at the door.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2" name="6-Point Star 2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601" y="4201063"/>
              <a:ext cx="181956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700" dirty="0">
                  <a:latin typeface="Century Gothic" panose="020B0502020202020204" pitchFamily="34" charset="0"/>
                </a:rPr>
                <a:t>Speaking verb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983D53-E24D-465C-9534-FCB8DB994EC9}"/>
              </a:ext>
            </a:extLst>
          </p:cNvPr>
          <p:cNvSpPr txBox="1"/>
          <p:nvPr/>
        </p:nvSpPr>
        <p:spPr>
          <a:xfrm>
            <a:off x="0" y="369290"/>
            <a:ext cx="963247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 to replace the verb + adverb.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013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88" name="Google Shape;288;p4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dirty="0"/>
          </a:p>
        </p:txBody>
      </p:sp>
      <p:pic>
        <p:nvPicPr>
          <p:cNvPr id="289" name="Google Shape;289;p4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42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294" name="Google Shape;294;p42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2"/>
            <p:cNvSpPr txBox="1"/>
            <p:nvPr/>
          </p:nvSpPr>
          <p:spPr>
            <a:xfrm>
              <a:off x="2881692" y="0"/>
              <a:ext cx="1440846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9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begged</a:t>
              </a:r>
              <a:endParaRPr sz="2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2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9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demanded</a:t>
              </a:r>
              <a:endParaRPr sz="2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2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9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pleaded</a:t>
              </a:r>
              <a:endParaRPr sz="2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2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9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snapped</a:t>
              </a:r>
              <a:endParaRPr sz="2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2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6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said</a:t>
              </a:r>
              <a:endParaRPr sz="6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42"/>
          <p:cNvSpPr txBox="1"/>
          <p:nvPr/>
        </p:nvSpPr>
        <p:spPr>
          <a:xfrm>
            <a:off x="480630" y="1649093"/>
            <a:ext cx="95129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want an ice-cream!”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said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small child.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387927" y="3205018"/>
            <a:ext cx="2261059" cy="2392218"/>
          </a:xfrm>
          <a:prstGeom prst="star6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664601" y="4201063"/>
            <a:ext cx="18195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>
                <a:latin typeface="Century Gothic" panose="020B0502020202020204" pitchFamily="34" charset="0"/>
              </a:rPr>
              <a:t>Speaking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DFBAD3-286A-438C-89BE-114B805C4321}"/>
              </a:ext>
            </a:extLst>
          </p:cNvPr>
          <p:cNvSpPr txBox="1"/>
          <p:nvPr/>
        </p:nvSpPr>
        <p:spPr>
          <a:xfrm>
            <a:off x="0" y="369290"/>
            <a:ext cx="963247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88" name="Google Shape;288;p4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dirty="0"/>
          </a:p>
        </p:txBody>
      </p:sp>
      <p:pic>
        <p:nvPicPr>
          <p:cNvPr id="289" name="Google Shape;289;p4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42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294" name="Google Shape;294;p42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2"/>
            <p:cNvSpPr txBox="1"/>
            <p:nvPr/>
          </p:nvSpPr>
          <p:spPr>
            <a:xfrm>
              <a:off x="2881692" y="0"/>
              <a:ext cx="1440846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2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2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2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2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42"/>
          <p:cNvSpPr txBox="1"/>
          <p:nvPr/>
        </p:nvSpPr>
        <p:spPr>
          <a:xfrm>
            <a:off x="369936" y="2154820"/>
            <a:ext cx="95129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in own words 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40AB08-A525-4E0F-9EF9-E0628BD1F50A}"/>
              </a:ext>
            </a:extLst>
          </p:cNvPr>
          <p:cNvSpPr txBox="1"/>
          <p:nvPr/>
        </p:nvSpPr>
        <p:spPr>
          <a:xfrm>
            <a:off x="-1" y="369290"/>
            <a:ext cx="8945217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22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</p:txBody>
      </p:sp>
      <p:sp>
        <p:nvSpPr>
          <p:cNvPr id="311" name="Google Shape;311;p8"/>
          <p:cNvSpPr txBox="1"/>
          <p:nvPr/>
        </p:nvSpPr>
        <p:spPr>
          <a:xfrm>
            <a:off x="0" y="-1"/>
            <a:ext cx="3600450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do,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919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600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"/>
          <p:cNvSpPr/>
          <p:nvPr/>
        </p:nvSpPr>
        <p:spPr>
          <a:xfrm>
            <a:off x="34633" y="369318"/>
            <a:ext cx="10027200" cy="12136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sentence.</a:t>
            </a:r>
            <a:endParaRPr dirty="0"/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verb. You can use a suggested one or choose your own.</a:t>
            </a:r>
            <a:endParaRPr sz="2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154907" y="1583017"/>
            <a:ext cx="10945091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</a:t>
            </a:r>
            <a:r>
              <a:rPr lang="en-AU" sz="24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24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(plopped/relaxed)</a:t>
            </a: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the couch after having a snack.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 </a:t>
            </a:r>
            <a:r>
              <a:rPr lang="en-AU" sz="24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24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(dashed/sprinted) </a:t>
            </a: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the finish line.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Anthony </a:t>
            </a:r>
            <a:r>
              <a:rPr lang="en-AU" sz="24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threw</a:t>
            </a:r>
            <a:r>
              <a:rPr lang="en-AU" sz="24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(hurled/lobbed)</a:t>
            </a: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football to his teammate.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</a:t>
            </a:r>
            <a:r>
              <a:rPr lang="en-AU" sz="24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asked</a:t>
            </a:r>
            <a:r>
              <a:rPr lang="en-AU" sz="24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(quizzed/queried) 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 about his recent behaviour. 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256" y="89736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6" name="Google Shape;116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upgrade action and speaking verbs within a sentence.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6;p4">
            <a:extLst>
              <a:ext uri="{FF2B5EF4-FFF2-40B4-BE49-F238E27FC236}">
                <a16:creationId xmlns:a16="http://schemas.microsoft.com/office/drawing/2014/main" id="{8A0E7BBC-2BAB-4897-B897-1374AFECFA76}"/>
              </a:ext>
            </a:extLst>
          </p:cNvPr>
          <p:cNvSpPr txBox="1"/>
          <p:nvPr/>
        </p:nvSpPr>
        <p:spPr>
          <a:xfrm>
            <a:off x="1800225" y="5570555"/>
            <a:ext cx="9241017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lesson is best taught in the context of a narrative unit. Adapt the slides to fit the model texts as needed.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rgbClr val="000000"/>
                </a:solidFill>
                <a:latin typeface="Century Gothic"/>
                <a:ea typeface="Arial"/>
                <a:cs typeface="Arial"/>
                <a:sym typeface="Century Gothic"/>
              </a:rPr>
              <a:t>Use specific upgraded verbs to teach as tier 2 vocabulary.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0" y="369331"/>
            <a:ext cx="9446467" cy="235539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 verb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action verb is a </a:t>
            </a:r>
            <a:r>
              <a:rPr lang="en-AU" sz="2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that describes an action</a:t>
            </a: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like run, jump, kick, eat, break, cry, smile, or think.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Speaking verb: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Speaking verbs give the reader information about the thoughts and feelings of the characters who are speaking. 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837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0319301" y="1139157"/>
            <a:ext cx="1872699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action verb?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570183" y="3482110"/>
            <a:ext cx="924101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we </a:t>
            </a:r>
            <a:r>
              <a:rPr lang="en-AU" sz="280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upgrade</a:t>
            </a:r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verb- we are making it more specific!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/>
        </p:nvSpPr>
        <p:spPr>
          <a:xfrm>
            <a:off x="0" y="369331"/>
            <a:ext cx="9446467" cy="137634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Upgraded verb: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upgraded verb adds more specificity to writing. Some verbs are more powerful than others.</a:t>
            </a:r>
            <a:r>
              <a:rPr lang="en-AU" sz="2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Upgrading verbs makes your writing more interesting and engaging to the reader.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3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5"/>
          <p:cNvSpPr txBox="1"/>
          <p:nvPr/>
        </p:nvSpPr>
        <p:spPr>
          <a:xfrm>
            <a:off x="10319301" y="1139157"/>
            <a:ext cx="1872699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an upgraded verb for went?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saw?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said?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35"/>
          <p:cNvSpPr txBox="1"/>
          <p:nvPr/>
        </p:nvSpPr>
        <p:spPr>
          <a:xfrm>
            <a:off x="812801" y="3078632"/>
            <a:ext cx="99984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went</a:t>
            </a:r>
            <a:r>
              <a:rPr lang="en-AU" sz="28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ran, jogged, scurried, dashed, meandered,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saw:</a:t>
            </a:r>
            <a:r>
              <a:rPr lang="en-AU" sz="2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spied, observed, spotted, witnessed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said:</a:t>
            </a:r>
            <a:r>
              <a:rPr lang="en-AU" sz="2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yelled, whispered, bellowed, muttered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/>
          <p:nvPr/>
        </p:nvSpPr>
        <p:spPr>
          <a:xfrm>
            <a:off x="0" y="369331"/>
            <a:ext cx="9446467" cy="137634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Upgraded verb: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upgraded verb adds more specificity to writing. Some verbs are more powerful than others.</a:t>
            </a:r>
            <a:r>
              <a:rPr lang="en-AU" sz="2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Upgrading verbs makes your writing more interesting and engaging to the reader.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3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116024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6"/>
          <p:cNvSpPr txBox="1"/>
          <p:nvPr/>
        </p:nvSpPr>
        <p:spPr>
          <a:xfrm>
            <a:off x="91440" y="1928553"/>
            <a:ext cx="1192876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</a:t>
            </a:r>
            <a:r>
              <a:rPr lang="en-AU" sz="20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asked</a:t>
            </a: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them to return to class.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Upgraded speaking verb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</a:t>
            </a:r>
            <a:r>
              <a:rPr lang="en-AU" sz="20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yelled</a:t>
            </a: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them to return to class.</a:t>
            </a: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6"/>
          <p:cNvSpPr/>
          <p:nvPr/>
        </p:nvSpPr>
        <p:spPr>
          <a:xfrm>
            <a:off x="7407564" y="2115005"/>
            <a:ext cx="498764" cy="130232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6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346125" y="12110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7;p36">
            <a:extLst>
              <a:ext uri="{FF2B5EF4-FFF2-40B4-BE49-F238E27FC236}">
                <a16:creationId xmlns:a16="http://schemas.microsoft.com/office/drawing/2014/main" id="{68805D6C-B6DA-4CBE-B88D-4BF57803D5FE}"/>
              </a:ext>
            </a:extLst>
          </p:cNvPr>
          <p:cNvSpPr txBox="1"/>
          <p:nvPr/>
        </p:nvSpPr>
        <p:spPr>
          <a:xfrm>
            <a:off x="171796" y="4606169"/>
            <a:ext cx="1192876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 </a:t>
            </a:r>
            <a:r>
              <a:rPr lang="en-AU" sz="20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across the field to reach the canteen before it closed.</a:t>
            </a:r>
            <a:endParaRPr dirty="0"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Upgraded action verb</a:t>
            </a:r>
            <a:endParaRPr dirty="0"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 </a:t>
            </a:r>
            <a:r>
              <a:rPr lang="en-AU" sz="2000" b="0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bolted</a:t>
            </a: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across the field to reach the canteen before it closed. </a:t>
            </a: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58;p36">
            <a:extLst>
              <a:ext uri="{FF2B5EF4-FFF2-40B4-BE49-F238E27FC236}">
                <a16:creationId xmlns:a16="http://schemas.microsoft.com/office/drawing/2014/main" id="{5E8CFE59-4869-41EC-BA74-F30366313AAC}"/>
              </a:ext>
            </a:extLst>
          </p:cNvPr>
          <p:cNvSpPr/>
          <p:nvPr/>
        </p:nvSpPr>
        <p:spPr>
          <a:xfrm>
            <a:off x="9738720" y="4789049"/>
            <a:ext cx="498764" cy="130232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68" name="Google Shape;168;p37"/>
          <p:cNvSpPr txBox="1"/>
          <p:nvPr/>
        </p:nvSpPr>
        <p:spPr>
          <a:xfrm>
            <a:off x="-1" y="-1"/>
            <a:ext cx="4802909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I do,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7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37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174" name="Google Shape;174;p37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7"/>
            <p:cNvSpPr txBox="1"/>
            <p:nvPr/>
          </p:nvSpPr>
          <p:spPr>
            <a:xfrm>
              <a:off x="2881692" y="0"/>
              <a:ext cx="1440846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dashed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7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7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bolted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7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7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scurried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7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7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shot 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7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7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6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went</a:t>
              </a:r>
              <a:endParaRPr sz="6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37"/>
          <p:cNvSpPr txBox="1"/>
          <p:nvPr/>
        </p:nvSpPr>
        <p:spPr>
          <a:xfrm>
            <a:off x="806353" y="2021486"/>
            <a:ext cx="95129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went quickly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the door.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" name="6-Point Star 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9763" y="4216461"/>
              <a:ext cx="156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Century Gothic" panose="020B0502020202020204" pitchFamily="34" charset="0"/>
                </a:rPr>
                <a:t>Action verb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0A3ADA3-2DB2-469A-B766-B60E06A3DDA7}"/>
              </a:ext>
            </a:extLst>
          </p:cNvPr>
          <p:cNvSpPr txBox="1"/>
          <p:nvPr/>
        </p:nvSpPr>
        <p:spPr>
          <a:xfrm>
            <a:off x="0" y="369290"/>
            <a:ext cx="963247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 to replace the verb + adverb.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68" name="Google Shape;168;p37"/>
          <p:cNvSpPr txBox="1"/>
          <p:nvPr/>
        </p:nvSpPr>
        <p:spPr>
          <a:xfrm>
            <a:off x="-1" y="-1"/>
            <a:ext cx="4802909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I do,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7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37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174" name="Google Shape;174;p37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7"/>
            <p:cNvSpPr txBox="1"/>
            <p:nvPr/>
          </p:nvSpPr>
          <p:spPr>
            <a:xfrm>
              <a:off x="2660925" y="14828"/>
              <a:ext cx="2161269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meandered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7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7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drifted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7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7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ambled</a:t>
              </a:r>
              <a:endParaRPr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7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7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2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crept </a:t>
              </a:r>
              <a:endParaRPr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7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7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6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went</a:t>
              </a:r>
              <a:endParaRPr sz="6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37"/>
          <p:cNvSpPr txBox="1"/>
          <p:nvPr/>
        </p:nvSpPr>
        <p:spPr>
          <a:xfrm>
            <a:off x="806353" y="2021486"/>
            <a:ext cx="95129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went slowly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the door.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" name="6-Point Star 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9763" y="4216461"/>
              <a:ext cx="156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Century Gothic" panose="020B0502020202020204" pitchFamily="34" charset="0"/>
                </a:rPr>
                <a:t>Action verb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C63E2E1-2584-476A-9CBE-60A46B689543}"/>
              </a:ext>
            </a:extLst>
          </p:cNvPr>
          <p:cNvSpPr txBox="1"/>
          <p:nvPr/>
        </p:nvSpPr>
        <p:spPr>
          <a:xfrm>
            <a:off x="0" y="369290"/>
            <a:ext cx="963247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 to replace the verb + adverb.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56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92" name="Google Shape;192;p3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8"/>
          <p:cNvSpPr txBox="1"/>
          <p:nvPr/>
        </p:nvSpPr>
        <p:spPr>
          <a:xfrm>
            <a:off x="10319301" y="1139157"/>
            <a:ext cx="1872699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effect do these different verbs have on our understanding of the subject (character)?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38"/>
          <p:cNvGrpSpPr/>
          <p:nvPr/>
        </p:nvGrpSpPr>
        <p:grpSpPr>
          <a:xfrm>
            <a:off x="2013659" y="2724727"/>
            <a:ext cx="7204232" cy="4133272"/>
            <a:chOff x="0" y="0"/>
            <a:chExt cx="7204232" cy="4133272"/>
          </a:xfrm>
        </p:grpSpPr>
        <p:sp>
          <p:nvSpPr>
            <p:cNvPr id="198" name="Google Shape;198;p38"/>
            <p:cNvSpPr/>
            <p:nvPr/>
          </p:nvSpPr>
          <p:spPr>
            <a:xfrm>
              <a:off x="2881692" y="0"/>
              <a:ext cx="1440846" cy="826654"/>
            </a:xfrm>
            <a:prstGeom prst="trapezoid">
              <a:avLst>
                <a:gd name="adj" fmla="val 87149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8"/>
            <p:cNvSpPr txBox="1"/>
            <p:nvPr/>
          </p:nvSpPr>
          <p:spPr>
            <a:xfrm>
              <a:off x="2881692" y="0"/>
              <a:ext cx="1440846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glimpsed</a:t>
              </a:r>
              <a:endParaRPr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8"/>
            <p:cNvSpPr/>
            <p:nvPr/>
          </p:nvSpPr>
          <p:spPr>
            <a:xfrm>
              <a:off x="2161269" y="826654"/>
              <a:ext cx="2881692" cy="826654"/>
            </a:xfrm>
            <a:prstGeom prst="trapezoid">
              <a:avLst>
                <a:gd name="adj" fmla="val 87149"/>
              </a:avLst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8"/>
            <p:cNvSpPr txBox="1"/>
            <p:nvPr/>
          </p:nvSpPr>
          <p:spPr>
            <a:xfrm>
              <a:off x="2665565" y="826654"/>
              <a:ext cx="18731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spied</a:t>
              </a:r>
              <a:endParaRPr sz="2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8"/>
            <p:cNvSpPr/>
            <p:nvPr/>
          </p:nvSpPr>
          <p:spPr>
            <a:xfrm>
              <a:off x="1440846" y="1653309"/>
              <a:ext cx="4322539" cy="826654"/>
            </a:xfrm>
            <a:prstGeom prst="trapezoid">
              <a:avLst>
                <a:gd name="adj" fmla="val 87149"/>
              </a:avLst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8"/>
            <p:cNvSpPr txBox="1"/>
            <p:nvPr/>
          </p:nvSpPr>
          <p:spPr>
            <a:xfrm>
              <a:off x="2197290" y="1653309"/>
              <a:ext cx="28096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noticed</a:t>
              </a:r>
              <a:endParaRPr sz="2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8"/>
            <p:cNvSpPr/>
            <p:nvPr/>
          </p:nvSpPr>
          <p:spPr>
            <a:xfrm>
              <a:off x="720423" y="2479963"/>
              <a:ext cx="5763385" cy="826654"/>
            </a:xfrm>
            <a:prstGeom prst="trapezoid">
              <a:avLst>
                <a:gd name="adj" fmla="val 87149"/>
              </a:avLst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8"/>
            <p:cNvSpPr txBox="1"/>
            <p:nvPr/>
          </p:nvSpPr>
          <p:spPr>
            <a:xfrm>
              <a:off x="1729015" y="2479963"/>
              <a:ext cx="374620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7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located </a:t>
              </a:r>
              <a:endParaRPr sz="2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8"/>
            <p:cNvSpPr/>
            <p:nvPr/>
          </p:nvSpPr>
          <p:spPr>
            <a:xfrm>
              <a:off x="0" y="3306618"/>
              <a:ext cx="7204232" cy="826654"/>
            </a:xfrm>
            <a:prstGeom prst="trapezoid">
              <a:avLst>
                <a:gd name="adj" fmla="val 87149"/>
              </a:avLst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8"/>
            <p:cNvSpPr txBox="1"/>
            <p:nvPr/>
          </p:nvSpPr>
          <p:spPr>
            <a:xfrm>
              <a:off x="1260740" y="3306618"/>
              <a:ext cx="4682750" cy="826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6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saw</a:t>
              </a:r>
              <a:endParaRPr sz="6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38"/>
          <p:cNvSpPr txBox="1"/>
          <p:nvPr/>
        </p:nvSpPr>
        <p:spPr>
          <a:xfrm>
            <a:off x="503779" y="1569619"/>
            <a:ext cx="95129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saw</a:t>
            </a:r>
            <a:r>
              <a:rPr lang="en-AU" sz="3200" b="0" i="0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keys from across the room.</a:t>
            </a:r>
            <a:endParaRPr sz="32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7927" y="3205018"/>
            <a:ext cx="2261059" cy="2392218"/>
            <a:chOff x="387927" y="3205018"/>
            <a:chExt cx="2261059" cy="2392218"/>
          </a:xfrm>
        </p:grpSpPr>
        <p:sp>
          <p:nvSpPr>
            <p:cNvPr id="22" name="6-Point Star 21"/>
            <p:cNvSpPr/>
            <p:nvPr/>
          </p:nvSpPr>
          <p:spPr>
            <a:xfrm>
              <a:off x="387927" y="3205018"/>
              <a:ext cx="2261059" cy="2392218"/>
            </a:xfrm>
            <a:prstGeom prst="star6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763" y="4216461"/>
              <a:ext cx="156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Century Gothic" panose="020B0502020202020204" pitchFamily="34" charset="0"/>
                </a:rPr>
                <a:t>Action verb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72714D-76D6-46B8-B06B-482EB53BA59A}"/>
              </a:ext>
            </a:extLst>
          </p:cNvPr>
          <p:cNvSpPr txBox="1"/>
          <p:nvPr/>
        </p:nvSpPr>
        <p:spPr>
          <a:xfrm>
            <a:off x="0" y="369290"/>
            <a:ext cx="963247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>
                <a:latin typeface="Century Gothic" panose="020B0502020202020204" pitchFamily="34" charset="0"/>
              </a:rPr>
              <a:t>Read the sentence.</a:t>
            </a:r>
          </a:p>
          <a:p>
            <a:pPr marL="5270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eriod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Re-write the sentence with an upgraded verb. You can use a suggested one or choose your own.</a:t>
            </a:r>
            <a:endParaRPr lang="en-AU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1123</Words>
  <Application>Microsoft Office PowerPoint</Application>
  <PresentationFormat>Widescreen</PresentationFormat>
  <Paragraphs>211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Noto Sans Symbols</vt:lpstr>
      <vt:lpstr>Quattrocento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2023-03-10T06:19:37Z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0x010100B63E8551B7C9C74B8DCC7CC4E4715430</vt:lpwstr>
  </property>
</Properties>
</file>