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99" r:id="rId5"/>
    <p:sldId id="259" r:id="rId6"/>
    <p:sldId id="260" r:id="rId7"/>
    <p:sldId id="261" r:id="rId8"/>
    <p:sldId id="262" r:id="rId9"/>
    <p:sldId id="272" r:id="rId10"/>
    <p:sldId id="263" r:id="rId11"/>
    <p:sldId id="264" r:id="rId12"/>
    <p:sldId id="265" r:id="rId13"/>
    <p:sldId id="273" r:id="rId14"/>
    <p:sldId id="266" r:id="rId15"/>
    <p:sldId id="275" r:id="rId16"/>
    <p:sldId id="267" r:id="rId17"/>
    <p:sldId id="276" r:id="rId18"/>
    <p:sldId id="271" r:id="rId19"/>
    <p:sldId id="268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entury Gothic" panose="020B0502020202020204" pitchFamily="34" charset="0"/>
      <p:regular r:id="rId26"/>
      <p:bold r:id="rId27"/>
      <p:italic r:id="rId28"/>
      <p:boldItalic r:id="rId29"/>
    </p:embeddedFont>
    <p:embeddedFont>
      <p:font typeface="Quattrocento Sans" panose="020B0502050000020003" pitchFamily="3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iXDPryfJBle/JzcON97865VqpR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79" autoAdjust="0"/>
    <p:restoredTop sz="94660"/>
  </p:normalViewPr>
  <p:slideViewPr>
    <p:cSldViewPr snapToGrid="0">
      <p:cViewPr varScale="1">
        <p:scale>
          <a:sx n="81" d="100"/>
          <a:sy n="81" d="100"/>
        </p:scale>
        <p:origin x="98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A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2" name="Google Shape;212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11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6" name="Google Shape;236;p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12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6" name="Google Shape;236;p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96296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0" name="Google Shape;260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14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0" name="Google Shape;260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1216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4" name="Google Shape;284;p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16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4" name="Google Shape;284;p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47603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4" name="Google Shape;284;p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11200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308" name="Google Shape;308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1" name="Google Shape;12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9" name="Google Shape;129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5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0" name="Google Shape;140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6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2" name="Google Shape;152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7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4" name="Google Shape;164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8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4" name="Google Shape;164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4233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8" name="Google Shape;188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10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entury Gothic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ceptual Understanding">
  <p:cSld name="1_Conceptual Understanding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4"/>
          <p:cNvSpPr txBox="1">
            <a:spLocks noGrp="1"/>
          </p:cNvSpPr>
          <p:nvPr>
            <p:ph type="body" idx="1"/>
          </p:nvPr>
        </p:nvSpPr>
        <p:spPr>
          <a:xfrm>
            <a:off x="154907" y="766354"/>
            <a:ext cx="11845504" cy="5904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ceptual Understanding">
  <p:cSld name="Conceptual Understanding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4"/>
          <p:cNvSpPr txBox="1">
            <a:spLocks noGrp="1"/>
          </p:cNvSpPr>
          <p:nvPr>
            <p:ph type="body" idx="1"/>
          </p:nvPr>
        </p:nvSpPr>
        <p:spPr>
          <a:xfrm>
            <a:off x="154907" y="766354"/>
            <a:ext cx="11845504" cy="5904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entury Gothic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  <a:defRPr sz="4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"/>
          <p:cNvSpPr txBox="1">
            <a:spLocks noGrp="1"/>
          </p:cNvSpPr>
          <p:nvPr>
            <p:ph type="subTitle" idx="1"/>
          </p:nvPr>
        </p:nvSpPr>
        <p:spPr>
          <a:xfrm>
            <a:off x="1561323" y="1773238"/>
            <a:ext cx="9144000" cy="3190648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8108"/>
              <a:buNone/>
            </a:pPr>
            <a:r>
              <a:rPr lang="en-AU" b="1" dirty="0"/>
              <a:t>Year: </a:t>
            </a:r>
            <a:r>
              <a:rPr lang="en-AU" dirty="0"/>
              <a:t>3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8108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8108"/>
              <a:buNone/>
            </a:pPr>
            <a:r>
              <a:rPr lang="en-AU" b="1" dirty="0"/>
              <a:t>Term: </a:t>
            </a:r>
            <a:r>
              <a:rPr lang="en-AU" dirty="0"/>
              <a:t>1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8108"/>
              <a:buNone/>
            </a:pPr>
            <a:endParaRPr b="1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8108"/>
              <a:buNone/>
            </a:pPr>
            <a:r>
              <a:rPr lang="en-AU" b="1" dirty="0"/>
              <a:t>Objective: </a:t>
            </a:r>
            <a:r>
              <a:rPr lang="en-AU" dirty="0">
                <a:latin typeface="Century Gothic"/>
                <a:ea typeface="Century Gothic"/>
                <a:cs typeface="Century Gothic"/>
                <a:sym typeface="Century Gothic"/>
              </a:rPr>
              <a:t>upgrade action and speaking verbs within a sentence.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8108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8108"/>
              <a:buNone/>
            </a:pPr>
            <a:r>
              <a:rPr lang="en-AU" b="1" dirty="0"/>
              <a:t>Author: </a:t>
            </a:r>
            <a:r>
              <a:rPr lang="en-AU" dirty="0" err="1"/>
              <a:t>Wiehann</a:t>
            </a:r>
            <a:r>
              <a:rPr lang="en-AU" dirty="0"/>
              <a:t> </a:t>
            </a:r>
            <a:r>
              <a:rPr lang="en-AU" dirty="0" err="1"/>
              <a:t>Nel</a:t>
            </a:r>
            <a:r>
              <a:rPr lang="en-AU" dirty="0"/>
              <a:t> &amp; Stephanie Le Lievre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8"/>
          <p:cNvSpPr txBox="1">
            <a:spLocks noGrp="1"/>
          </p:cNvSpPr>
          <p:nvPr>
            <p:ph type="body" idx="1"/>
          </p:nvPr>
        </p:nvSpPr>
        <p:spPr>
          <a:xfrm>
            <a:off x="154907" y="766354"/>
            <a:ext cx="11845504" cy="5904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dirty="0"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/>
          </a:p>
        </p:txBody>
      </p:sp>
      <p:sp>
        <p:nvSpPr>
          <p:cNvPr id="192" name="Google Shape;192;p38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AU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Concept Development: We do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" name="Google Shape;193;p38" descr="Logo,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11429" y="111175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8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04475" y="127102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8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71566" y="154632"/>
            <a:ext cx="693813" cy="679158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8"/>
          <p:cNvSpPr txBox="1"/>
          <p:nvPr/>
        </p:nvSpPr>
        <p:spPr>
          <a:xfrm>
            <a:off x="10319301" y="1139157"/>
            <a:ext cx="1872699" cy="1600398"/>
          </a:xfrm>
          <a:prstGeom prst="rect">
            <a:avLst/>
          </a:prstGeom>
          <a:solidFill>
            <a:srgbClr val="79FF9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AU" sz="14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CFU: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effect do these different verbs have on our understanding of the subject (character)?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7" name="Google Shape;197;p38"/>
          <p:cNvGrpSpPr/>
          <p:nvPr/>
        </p:nvGrpSpPr>
        <p:grpSpPr>
          <a:xfrm>
            <a:off x="2013659" y="2724727"/>
            <a:ext cx="7204232" cy="4133272"/>
            <a:chOff x="0" y="0"/>
            <a:chExt cx="7204232" cy="4133272"/>
          </a:xfrm>
        </p:grpSpPr>
        <p:sp>
          <p:nvSpPr>
            <p:cNvPr id="198" name="Google Shape;198;p38"/>
            <p:cNvSpPr/>
            <p:nvPr/>
          </p:nvSpPr>
          <p:spPr>
            <a:xfrm>
              <a:off x="2881692" y="0"/>
              <a:ext cx="1440846" cy="826654"/>
            </a:xfrm>
            <a:prstGeom prst="trapezoid">
              <a:avLst>
                <a:gd name="adj" fmla="val 87149"/>
              </a:avLst>
            </a:prstGeom>
            <a:solidFill>
              <a:schemeClr val="accent4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8"/>
            <p:cNvSpPr txBox="1"/>
            <p:nvPr/>
          </p:nvSpPr>
          <p:spPr>
            <a:xfrm>
              <a:off x="2881692" y="0"/>
              <a:ext cx="1440846" cy="826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2700" b="0" i="0" u="none" strike="noStrike" cap="none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glimpsed</a:t>
              </a:r>
              <a:endParaRPr sz="27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38"/>
            <p:cNvSpPr/>
            <p:nvPr/>
          </p:nvSpPr>
          <p:spPr>
            <a:xfrm>
              <a:off x="2161269" y="826654"/>
              <a:ext cx="2881692" cy="826654"/>
            </a:xfrm>
            <a:prstGeom prst="trapezoid">
              <a:avLst>
                <a:gd name="adj" fmla="val 87149"/>
              </a:avLst>
            </a:prstGeom>
            <a:solidFill>
              <a:srgbClr val="85F01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8"/>
            <p:cNvSpPr txBox="1"/>
            <p:nvPr/>
          </p:nvSpPr>
          <p:spPr>
            <a:xfrm>
              <a:off x="2665565" y="826654"/>
              <a:ext cx="1873100" cy="826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2700" b="0" i="0" u="none" strike="noStrike" cap="none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spied</a:t>
              </a:r>
              <a:endParaRPr sz="27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38"/>
            <p:cNvSpPr/>
            <p:nvPr/>
          </p:nvSpPr>
          <p:spPr>
            <a:xfrm>
              <a:off x="1440846" y="1653309"/>
              <a:ext cx="4322539" cy="826654"/>
            </a:xfrm>
            <a:prstGeom prst="trapezoid">
              <a:avLst>
                <a:gd name="adj" fmla="val 87149"/>
              </a:avLst>
            </a:prstGeom>
            <a:solidFill>
              <a:srgbClr val="21E146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8"/>
            <p:cNvSpPr txBox="1"/>
            <p:nvPr/>
          </p:nvSpPr>
          <p:spPr>
            <a:xfrm>
              <a:off x="2197290" y="1653309"/>
              <a:ext cx="2809650" cy="826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2700" b="0" i="0" u="none" strike="noStrike" cap="none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noticed</a:t>
              </a:r>
              <a:endParaRPr sz="27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38"/>
            <p:cNvSpPr/>
            <p:nvPr/>
          </p:nvSpPr>
          <p:spPr>
            <a:xfrm>
              <a:off x="720423" y="2479963"/>
              <a:ext cx="5763385" cy="826654"/>
            </a:xfrm>
            <a:prstGeom prst="trapezoid">
              <a:avLst>
                <a:gd name="adj" fmla="val 87149"/>
              </a:avLst>
            </a:prstGeom>
            <a:solidFill>
              <a:srgbClr val="31D2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8"/>
            <p:cNvSpPr txBox="1"/>
            <p:nvPr/>
          </p:nvSpPr>
          <p:spPr>
            <a:xfrm>
              <a:off x="1729015" y="2479963"/>
              <a:ext cx="3746200" cy="826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2700" b="0" i="0" u="none" strike="noStrike" cap="none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located </a:t>
              </a:r>
              <a:endParaRPr sz="27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38"/>
            <p:cNvSpPr/>
            <p:nvPr/>
          </p:nvSpPr>
          <p:spPr>
            <a:xfrm>
              <a:off x="0" y="3306618"/>
              <a:ext cx="7204232" cy="826654"/>
            </a:xfrm>
            <a:prstGeom prst="trapezoid">
              <a:avLst>
                <a:gd name="adj" fmla="val 87149"/>
              </a:avLst>
            </a:prstGeom>
            <a:solidFill>
              <a:srgbClr val="4371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8"/>
            <p:cNvSpPr txBox="1"/>
            <p:nvPr/>
          </p:nvSpPr>
          <p:spPr>
            <a:xfrm>
              <a:off x="1260740" y="3306618"/>
              <a:ext cx="4682750" cy="826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6600" b="0" i="0" u="none" strike="noStrike" cap="none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saw</a:t>
              </a:r>
              <a:endParaRPr sz="66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8" name="Google Shape;208;p38"/>
          <p:cNvSpPr txBox="1"/>
          <p:nvPr/>
        </p:nvSpPr>
        <p:spPr>
          <a:xfrm>
            <a:off x="503779" y="1569619"/>
            <a:ext cx="951294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2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 </a:t>
            </a:r>
            <a:r>
              <a:rPr lang="en-AU" sz="3200" b="0" i="0" u="sng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saw</a:t>
            </a:r>
            <a:r>
              <a:rPr lang="en-AU" sz="3200" b="0" i="0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AU" sz="32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keys from across the room.</a:t>
            </a:r>
            <a:endParaRPr sz="32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87927" y="3205018"/>
            <a:ext cx="2261059" cy="2392218"/>
            <a:chOff x="387927" y="3205018"/>
            <a:chExt cx="2261059" cy="2392218"/>
          </a:xfrm>
        </p:grpSpPr>
        <p:sp>
          <p:nvSpPr>
            <p:cNvPr id="22" name="6-Point Star 21"/>
            <p:cNvSpPr/>
            <p:nvPr/>
          </p:nvSpPr>
          <p:spPr>
            <a:xfrm>
              <a:off x="387927" y="3205018"/>
              <a:ext cx="2261059" cy="2392218"/>
            </a:xfrm>
            <a:prstGeom prst="star6">
              <a:avLst/>
            </a:prstGeom>
            <a:solidFill>
              <a:srgbClr val="00B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39763" y="4216461"/>
              <a:ext cx="15696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800" dirty="0">
                  <a:latin typeface="Century Gothic" panose="020B0502020202020204" pitchFamily="34" charset="0"/>
                </a:rPr>
                <a:t>Action verb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772714D-76D6-46B8-B06B-482EB53BA59A}"/>
              </a:ext>
            </a:extLst>
          </p:cNvPr>
          <p:cNvSpPr txBox="1"/>
          <p:nvPr/>
        </p:nvSpPr>
        <p:spPr>
          <a:xfrm>
            <a:off x="0" y="369290"/>
            <a:ext cx="9632470" cy="1200329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AU" sz="2400" dirty="0">
                <a:latin typeface="Century Gothic" panose="020B0502020202020204" pitchFamily="34" charset="0"/>
              </a:rPr>
              <a:t>Read the sentence.</a:t>
            </a:r>
          </a:p>
          <a:p>
            <a:pPr marL="52705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AutoNum type="arabicPeriod"/>
            </a:pPr>
            <a:r>
              <a:rPr lang="en-AU" sz="24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Re-write the sentence with an upgraded verb. You can use a suggested one or choose your own.</a:t>
            </a:r>
            <a:endParaRPr lang="en-AU" sz="2000" b="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9"/>
          <p:cNvSpPr txBox="1">
            <a:spLocks noGrp="1"/>
          </p:cNvSpPr>
          <p:nvPr>
            <p:ph type="body" idx="1"/>
          </p:nvPr>
        </p:nvSpPr>
        <p:spPr>
          <a:xfrm>
            <a:off x="154907" y="766354"/>
            <a:ext cx="11845504" cy="5904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dirty="0"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/>
          </a:p>
        </p:txBody>
      </p:sp>
      <p:sp>
        <p:nvSpPr>
          <p:cNvPr id="216" name="Google Shape;216;p39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800"/>
            </a:pPr>
            <a:r>
              <a:rPr lang="en-AU" sz="1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Concept Development: We do</a:t>
            </a:r>
            <a:endParaRPr lang="en-AU" dirty="0"/>
          </a:p>
        </p:txBody>
      </p:sp>
      <p:pic>
        <p:nvPicPr>
          <p:cNvPr id="217" name="Google Shape;217;p39" descr="Logo,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11429" y="111175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9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04475" y="127102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9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71566" y="154632"/>
            <a:ext cx="693813" cy="679158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9"/>
          <p:cNvSpPr txBox="1"/>
          <p:nvPr/>
        </p:nvSpPr>
        <p:spPr>
          <a:xfrm>
            <a:off x="10319301" y="1139157"/>
            <a:ext cx="1872699" cy="1600398"/>
          </a:xfrm>
          <a:prstGeom prst="rect">
            <a:avLst/>
          </a:prstGeom>
          <a:solidFill>
            <a:srgbClr val="79FF9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AU" sz="14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CFU: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effect do these different verbs have on our understanding of the subject (character)?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1" name="Google Shape;221;p39"/>
          <p:cNvGrpSpPr/>
          <p:nvPr/>
        </p:nvGrpSpPr>
        <p:grpSpPr>
          <a:xfrm>
            <a:off x="2013658" y="2724727"/>
            <a:ext cx="7204233" cy="4133272"/>
            <a:chOff x="-1" y="0"/>
            <a:chExt cx="7204233" cy="4133272"/>
          </a:xfrm>
        </p:grpSpPr>
        <p:sp>
          <p:nvSpPr>
            <p:cNvPr id="222" name="Google Shape;222;p39"/>
            <p:cNvSpPr/>
            <p:nvPr/>
          </p:nvSpPr>
          <p:spPr>
            <a:xfrm>
              <a:off x="2881692" y="0"/>
              <a:ext cx="1440846" cy="826654"/>
            </a:xfrm>
            <a:prstGeom prst="trapezoid">
              <a:avLst>
                <a:gd name="adj" fmla="val 87149"/>
              </a:avLst>
            </a:prstGeom>
            <a:solidFill>
              <a:schemeClr val="accent4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9"/>
            <p:cNvSpPr txBox="1"/>
            <p:nvPr/>
          </p:nvSpPr>
          <p:spPr>
            <a:xfrm>
              <a:off x="2881692" y="0"/>
              <a:ext cx="1440846" cy="826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625" tIns="40625" rIns="40625" bIns="40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3200" b="0" i="0" u="none" strike="noStrike" cap="none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studied</a:t>
              </a:r>
              <a:endParaRPr sz="3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39"/>
            <p:cNvSpPr/>
            <p:nvPr/>
          </p:nvSpPr>
          <p:spPr>
            <a:xfrm>
              <a:off x="2161269" y="826654"/>
              <a:ext cx="2881692" cy="826654"/>
            </a:xfrm>
            <a:prstGeom prst="trapezoid">
              <a:avLst>
                <a:gd name="adj" fmla="val 87149"/>
              </a:avLst>
            </a:prstGeom>
            <a:solidFill>
              <a:srgbClr val="85F01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9"/>
            <p:cNvSpPr txBox="1"/>
            <p:nvPr/>
          </p:nvSpPr>
          <p:spPr>
            <a:xfrm>
              <a:off x="2665565" y="826654"/>
              <a:ext cx="1873100" cy="826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625" tIns="40625" rIns="40625" bIns="40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3200" b="0" i="0" u="none" strike="noStrike" cap="none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examined</a:t>
              </a:r>
              <a:endParaRPr sz="32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39"/>
            <p:cNvSpPr/>
            <p:nvPr/>
          </p:nvSpPr>
          <p:spPr>
            <a:xfrm>
              <a:off x="1440846" y="1653309"/>
              <a:ext cx="4322539" cy="826654"/>
            </a:xfrm>
            <a:prstGeom prst="trapezoid">
              <a:avLst>
                <a:gd name="adj" fmla="val 87149"/>
              </a:avLst>
            </a:prstGeom>
            <a:solidFill>
              <a:srgbClr val="21E146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9"/>
            <p:cNvSpPr txBox="1"/>
            <p:nvPr/>
          </p:nvSpPr>
          <p:spPr>
            <a:xfrm>
              <a:off x="2197290" y="1653309"/>
              <a:ext cx="2809650" cy="826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625" tIns="40625" rIns="40625" bIns="40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3200" b="0" i="0" u="none" strike="noStrike" cap="none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inspected</a:t>
              </a:r>
              <a:endParaRPr sz="32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39"/>
            <p:cNvSpPr/>
            <p:nvPr/>
          </p:nvSpPr>
          <p:spPr>
            <a:xfrm>
              <a:off x="720423" y="2479963"/>
              <a:ext cx="5763385" cy="826654"/>
            </a:xfrm>
            <a:prstGeom prst="trapezoid">
              <a:avLst>
                <a:gd name="adj" fmla="val 87149"/>
              </a:avLst>
            </a:prstGeom>
            <a:solidFill>
              <a:srgbClr val="31D2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9"/>
            <p:cNvSpPr txBox="1"/>
            <p:nvPr/>
          </p:nvSpPr>
          <p:spPr>
            <a:xfrm>
              <a:off x="1729015" y="2479963"/>
              <a:ext cx="3746200" cy="826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625" tIns="40625" rIns="40625" bIns="40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3200" b="0" i="0" u="none" strike="noStrike" cap="none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surveyed </a:t>
              </a:r>
              <a:endParaRPr sz="32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39"/>
            <p:cNvSpPr/>
            <p:nvPr/>
          </p:nvSpPr>
          <p:spPr>
            <a:xfrm>
              <a:off x="0" y="3306618"/>
              <a:ext cx="7204232" cy="826654"/>
            </a:xfrm>
            <a:prstGeom prst="trapezoid">
              <a:avLst>
                <a:gd name="adj" fmla="val 87149"/>
              </a:avLst>
            </a:prstGeom>
            <a:solidFill>
              <a:srgbClr val="4371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9"/>
            <p:cNvSpPr txBox="1"/>
            <p:nvPr/>
          </p:nvSpPr>
          <p:spPr>
            <a:xfrm>
              <a:off x="-1" y="3306618"/>
              <a:ext cx="6898848" cy="826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625" tIns="40625" rIns="40625" bIns="40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5500" b="0" i="0" u="none" strike="noStrike" cap="none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looked (around)</a:t>
              </a:r>
              <a:endParaRPr sz="55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2" name="Google Shape;232;p39"/>
          <p:cNvSpPr txBox="1"/>
          <p:nvPr/>
        </p:nvSpPr>
        <p:spPr>
          <a:xfrm>
            <a:off x="605524" y="1654725"/>
            <a:ext cx="951294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2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They </a:t>
            </a:r>
            <a:r>
              <a:rPr lang="en-AU" sz="3200" b="0" i="0" u="sng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looked </a:t>
            </a:r>
            <a:r>
              <a:rPr lang="en-AU" sz="32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around the room.</a:t>
            </a:r>
            <a:endParaRPr sz="32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87927" y="3205018"/>
            <a:ext cx="2261059" cy="2392218"/>
            <a:chOff x="387927" y="3205018"/>
            <a:chExt cx="2261059" cy="2392218"/>
          </a:xfrm>
        </p:grpSpPr>
        <p:sp>
          <p:nvSpPr>
            <p:cNvPr id="22" name="6-Point Star 21"/>
            <p:cNvSpPr/>
            <p:nvPr/>
          </p:nvSpPr>
          <p:spPr>
            <a:xfrm>
              <a:off x="387927" y="3205018"/>
              <a:ext cx="2261059" cy="2392218"/>
            </a:xfrm>
            <a:prstGeom prst="star6">
              <a:avLst/>
            </a:prstGeom>
            <a:solidFill>
              <a:srgbClr val="00B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39763" y="4216461"/>
              <a:ext cx="15696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800" dirty="0">
                  <a:latin typeface="Century Gothic" panose="020B0502020202020204" pitchFamily="34" charset="0"/>
                </a:rPr>
                <a:t>Action verb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AF22EB2-D385-4C8C-B1FA-F90DB0F36E80}"/>
              </a:ext>
            </a:extLst>
          </p:cNvPr>
          <p:cNvSpPr txBox="1"/>
          <p:nvPr/>
        </p:nvSpPr>
        <p:spPr>
          <a:xfrm>
            <a:off x="0" y="369290"/>
            <a:ext cx="9632470" cy="1200329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AU" sz="2400" dirty="0">
                <a:latin typeface="Century Gothic" panose="020B0502020202020204" pitchFamily="34" charset="0"/>
              </a:rPr>
              <a:t>Read the sentence.</a:t>
            </a:r>
          </a:p>
          <a:p>
            <a:pPr marL="52705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AutoNum type="arabicPeriod"/>
            </a:pPr>
            <a:r>
              <a:rPr lang="en-AU" sz="24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Re-write the sentence with an upgraded verb. You can use a suggested one or choose your own.</a:t>
            </a:r>
            <a:endParaRPr lang="en-AU" sz="2000" b="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0"/>
          <p:cNvSpPr txBox="1">
            <a:spLocks noGrp="1"/>
          </p:cNvSpPr>
          <p:nvPr>
            <p:ph type="body" idx="1"/>
          </p:nvPr>
        </p:nvSpPr>
        <p:spPr>
          <a:xfrm>
            <a:off x="154907" y="766354"/>
            <a:ext cx="11845504" cy="5904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</p:txBody>
      </p:sp>
      <p:sp>
        <p:nvSpPr>
          <p:cNvPr id="240" name="Google Shape;240;p40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800"/>
            </a:pPr>
            <a:r>
              <a:rPr lang="en-AU" sz="1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Concept Development: We do</a:t>
            </a:r>
            <a:endParaRPr lang="en-AU" dirty="0"/>
          </a:p>
        </p:txBody>
      </p:sp>
      <p:pic>
        <p:nvPicPr>
          <p:cNvPr id="241" name="Google Shape;241;p40" descr="Logo,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11429" y="111175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40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04475" y="127102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40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71566" y="154632"/>
            <a:ext cx="693813" cy="679158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40"/>
          <p:cNvSpPr txBox="1"/>
          <p:nvPr/>
        </p:nvSpPr>
        <p:spPr>
          <a:xfrm>
            <a:off x="10319301" y="1139157"/>
            <a:ext cx="1872699" cy="1600398"/>
          </a:xfrm>
          <a:prstGeom prst="rect">
            <a:avLst/>
          </a:prstGeom>
          <a:solidFill>
            <a:srgbClr val="79FF9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AU" sz="14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CFU: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effect do these different verbs have on our understanding of the subject (character)?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5" name="Google Shape;245;p40"/>
          <p:cNvGrpSpPr/>
          <p:nvPr/>
        </p:nvGrpSpPr>
        <p:grpSpPr>
          <a:xfrm>
            <a:off x="2013659" y="2724727"/>
            <a:ext cx="7204232" cy="4133272"/>
            <a:chOff x="0" y="0"/>
            <a:chExt cx="7204232" cy="4133272"/>
          </a:xfrm>
        </p:grpSpPr>
        <p:sp>
          <p:nvSpPr>
            <p:cNvPr id="246" name="Google Shape;246;p40"/>
            <p:cNvSpPr/>
            <p:nvPr/>
          </p:nvSpPr>
          <p:spPr>
            <a:xfrm>
              <a:off x="2881692" y="0"/>
              <a:ext cx="1440846" cy="826654"/>
            </a:xfrm>
            <a:prstGeom prst="trapezoid">
              <a:avLst>
                <a:gd name="adj" fmla="val 87149"/>
              </a:avLst>
            </a:prstGeom>
            <a:solidFill>
              <a:schemeClr val="accent4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40"/>
            <p:cNvSpPr txBox="1"/>
            <p:nvPr/>
          </p:nvSpPr>
          <p:spPr>
            <a:xfrm>
              <a:off x="2881692" y="0"/>
              <a:ext cx="1440846" cy="826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1750" tIns="31750" rIns="31750" bIns="31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2500" b="0" i="0" u="none" strike="noStrike" cap="none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devoured</a:t>
              </a:r>
              <a:endParaRPr sz="25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40"/>
            <p:cNvSpPr/>
            <p:nvPr/>
          </p:nvSpPr>
          <p:spPr>
            <a:xfrm>
              <a:off x="2161269" y="826654"/>
              <a:ext cx="2881692" cy="826654"/>
            </a:xfrm>
            <a:prstGeom prst="trapezoid">
              <a:avLst>
                <a:gd name="adj" fmla="val 87149"/>
              </a:avLst>
            </a:prstGeom>
            <a:solidFill>
              <a:srgbClr val="85F01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40"/>
            <p:cNvSpPr txBox="1"/>
            <p:nvPr/>
          </p:nvSpPr>
          <p:spPr>
            <a:xfrm>
              <a:off x="2665565" y="826654"/>
              <a:ext cx="1873100" cy="826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1750" tIns="31750" rIns="31750" bIns="31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2500" b="0" i="0" u="none" strike="noStrike" cap="none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inhaled</a:t>
              </a:r>
              <a:endParaRPr sz="25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40"/>
            <p:cNvSpPr/>
            <p:nvPr/>
          </p:nvSpPr>
          <p:spPr>
            <a:xfrm>
              <a:off x="1440846" y="1653309"/>
              <a:ext cx="4322539" cy="826654"/>
            </a:xfrm>
            <a:prstGeom prst="trapezoid">
              <a:avLst>
                <a:gd name="adj" fmla="val 87149"/>
              </a:avLst>
            </a:prstGeom>
            <a:solidFill>
              <a:srgbClr val="21E146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40"/>
            <p:cNvSpPr txBox="1"/>
            <p:nvPr/>
          </p:nvSpPr>
          <p:spPr>
            <a:xfrm>
              <a:off x="2197290" y="1653309"/>
              <a:ext cx="2809650" cy="826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1750" tIns="31750" rIns="31750" bIns="31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2500" b="0" i="0" u="none" strike="noStrike" cap="none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scoffed</a:t>
              </a:r>
              <a:endParaRPr sz="25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40"/>
            <p:cNvSpPr/>
            <p:nvPr/>
          </p:nvSpPr>
          <p:spPr>
            <a:xfrm>
              <a:off x="720423" y="2479963"/>
              <a:ext cx="5763385" cy="826654"/>
            </a:xfrm>
            <a:prstGeom prst="trapezoid">
              <a:avLst>
                <a:gd name="adj" fmla="val 87149"/>
              </a:avLst>
            </a:prstGeom>
            <a:solidFill>
              <a:srgbClr val="31D2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40"/>
            <p:cNvSpPr txBox="1"/>
            <p:nvPr/>
          </p:nvSpPr>
          <p:spPr>
            <a:xfrm>
              <a:off x="1729015" y="2479963"/>
              <a:ext cx="3746200" cy="826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1750" tIns="31750" rIns="31750" bIns="31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2500" b="0" i="0" u="none" strike="noStrike" cap="none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gobbled up</a:t>
              </a:r>
              <a:endParaRPr sz="25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40"/>
            <p:cNvSpPr/>
            <p:nvPr/>
          </p:nvSpPr>
          <p:spPr>
            <a:xfrm>
              <a:off x="0" y="3306618"/>
              <a:ext cx="7204232" cy="826654"/>
            </a:xfrm>
            <a:prstGeom prst="trapezoid">
              <a:avLst>
                <a:gd name="adj" fmla="val 87149"/>
              </a:avLst>
            </a:prstGeom>
            <a:solidFill>
              <a:srgbClr val="4371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40"/>
            <p:cNvSpPr txBox="1"/>
            <p:nvPr/>
          </p:nvSpPr>
          <p:spPr>
            <a:xfrm>
              <a:off x="1260740" y="3306618"/>
              <a:ext cx="4682750" cy="826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1750" tIns="31750" rIns="31750" bIns="31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5500" b="0" i="0" u="none" strike="noStrike" cap="none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ate</a:t>
              </a:r>
              <a:endParaRPr sz="55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6" name="Google Shape;256;p40"/>
          <p:cNvSpPr txBox="1"/>
          <p:nvPr/>
        </p:nvSpPr>
        <p:spPr>
          <a:xfrm>
            <a:off x="605524" y="2110801"/>
            <a:ext cx="951294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2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 </a:t>
            </a:r>
            <a:r>
              <a:rPr lang="en-AU" sz="3200" b="0" i="0" u="sng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quickly </a:t>
            </a:r>
            <a:r>
              <a:rPr lang="en-AU" sz="3200" u="sng" dirty="0">
                <a:latin typeface="Century Gothic"/>
                <a:ea typeface="Century Gothic"/>
                <a:cs typeface="Century Gothic"/>
                <a:sym typeface="Century Gothic"/>
              </a:rPr>
              <a:t>ate </a:t>
            </a:r>
            <a:r>
              <a:rPr lang="en-AU" sz="32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chocolate cake.</a:t>
            </a:r>
            <a:endParaRPr sz="32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87927" y="3205018"/>
            <a:ext cx="2261059" cy="2392218"/>
            <a:chOff x="387927" y="3205018"/>
            <a:chExt cx="2261059" cy="2392218"/>
          </a:xfrm>
        </p:grpSpPr>
        <p:sp>
          <p:nvSpPr>
            <p:cNvPr id="22" name="6-Point Star 21"/>
            <p:cNvSpPr/>
            <p:nvPr/>
          </p:nvSpPr>
          <p:spPr>
            <a:xfrm>
              <a:off x="387927" y="3205018"/>
              <a:ext cx="2261059" cy="2392218"/>
            </a:xfrm>
            <a:prstGeom prst="star6">
              <a:avLst/>
            </a:prstGeom>
            <a:solidFill>
              <a:srgbClr val="00B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39763" y="4216461"/>
              <a:ext cx="15696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800" dirty="0">
                  <a:latin typeface="Century Gothic" panose="020B0502020202020204" pitchFamily="34" charset="0"/>
                </a:rPr>
                <a:t>Action verb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0A52AC2-DBAD-4998-942D-6EA8B04AAF5F}"/>
              </a:ext>
            </a:extLst>
          </p:cNvPr>
          <p:cNvSpPr txBox="1"/>
          <p:nvPr/>
        </p:nvSpPr>
        <p:spPr>
          <a:xfrm>
            <a:off x="0" y="369290"/>
            <a:ext cx="9632470" cy="156966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AU" sz="2400" dirty="0">
                <a:latin typeface="Century Gothic" panose="020B0502020202020204" pitchFamily="34" charset="0"/>
              </a:rPr>
              <a:t>Read the sentence.</a:t>
            </a:r>
          </a:p>
          <a:p>
            <a:pPr marL="52705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AutoNum type="arabicPeriod"/>
            </a:pPr>
            <a:r>
              <a:rPr lang="en-AU" sz="24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Re-write the sentence with an upgraded verb to replace the adverb + verb. You can use a suggested one or choose your own.</a:t>
            </a:r>
            <a:endParaRPr lang="en-AU" sz="2000" b="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0"/>
          <p:cNvSpPr txBox="1">
            <a:spLocks noGrp="1"/>
          </p:cNvSpPr>
          <p:nvPr>
            <p:ph type="body" idx="1"/>
          </p:nvPr>
        </p:nvSpPr>
        <p:spPr>
          <a:xfrm>
            <a:off x="154907" y="766354"/>
            <a:ext cx="11845504" cy="5904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dirty="0"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/>
          </a:p>
        </p:txBody>
      </p:sp>
      <p:sp>
        <p:nvSpPr>
          <p:cNvPr id="240" name="Google Shape;240;p40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800"/>
            </a:pPr>
            <a:r>
              <a:rPr lang="en-AU" sz="1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Concept Development: We do</a:t>
            </a:r>
            <a:endParaRPr lang="en-AU" dirty="0"/>
          </a:p>
        </p:txBody>
      </p:sp>
      <p:pic>
        <p:nvPicPr>
          <p:cNvPr id="241" name="Google Shape;241;p40" descr="Logo,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11429" y="111175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40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04475" y="127102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40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71566" y="154632"/>
            <a:ext cx="693813" cy="679158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40"/>
          <p:cNvSpPr txBox="1"/>
          <p:nvPr/>
        </p:nvSpPr>
        <p:spPr>
          <a:xfrm>
            <a:off x="10319301" y="1139157"/>
            <a:ext cx="1872699" cy="1600398"/>
          </a:xfrm>
          <a:prstGeom prst="rect">
            <a:avLst/>
          </a:prstGeom>
          <a:solidFill>
            <a:srgbClr val="79FF9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AU" sz="14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CFU: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effect do these different verbs have on our understanding of the subject (character)?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5" name="Google Shape;245;p40"/>
          <p:cNvGrpSpPr/>
          <p:nvPr/>
        </p:nvGrpSpPr>
        <p:grpSpPr>
          <a:xfrm>
            <a:off x="2013659" y="2724727"/>
            <a:ext cx="7204232" cy="4133272"/>
            <a:chOff x="0" y="0"/>
            <a:chExt cx="7204232" cy="4133272"/>
          </a:xfrm>
        </p:grpSpPr>
        <p:sp>
          <p:nvSpPr>
            <p:cNvPr id="246" name="Google Shape;246;p40"/>
            <p:cNvSpPr/>
            <p:nvPr/>
          </p:nvSpPr>
          <p:spPr>
            <a:xfrm>
              <a:off x="2881692" y="0"/>
              <a:ext cx="1440846" cy="826654"/>
            </a:xfrm>
            <a:prstGeom prst="trapezoid">
              <a:avLst>
                <a:gd name="adj" fmla="val 87149"/>
              </a:avLst>
            </a:prstGeom>
            <a:solidFill>
              <a:schemeClr val="accent4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40"/>
            <p:cNvSpPr/>
            <p:nvPr/>
          </p:nvSpPr>
          <p:spPr>
            <a:xfrm>
              <a:off x="2161269" y="826654"/>
              <a:ext cx="2881692" cy="826654"/>
            </a:xfrm>
            <a:prstGeom prst="trapezoid">
              <a:avLst>
                <a:gd name="adj" fmla="val 87149"/>
              </a:avLst>
            </a:prstGeom>
            <a:solidFill>
              <a:srgbClr val="85F01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40"/>
            <p:cNvSpPr txBox="1"/>
            <p:nvPr/>
          </p:nvSpPr>
          <p:spPr>
            <a:xfrm>
              <a:off x="2665565" y="826654"/>
              <a:ext cx="1873100" cy="826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1750" tIns="31750" rIns="31750" bIns="31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2500" b="0" i="0" u="none" strike="noStrike" cap="none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grazed</a:t>
              </a:r>
              <a:endParaRPr sz="25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40"/>
            <p:cNvSpPr/>
            <p:nvPr/>
          </p:nvSpPr>
          <p:spPr>
            <a:xfrm>
              <a:off x="1440846" y="1653309"/>
              <a:ext cx="4322539" cy="826654"/>
            </a:xfrm>
            <a:prstGeom prst="trapezoid">
              <a:avLst>
                <a:gd name="adj" fmla="val 87149"/>
              </a:avLst>
            </a:prstGeom>
            <a:solidFill>
              <a:srgbClr val="21E146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40"/>
            <p:cNvSpPr txBox="1"/>
            <p:nvPr/>
          </p:nvSpPr>
          <p:spPr>
            <a:xfrm>
              <a:off x="2197290" y="1653309"/>
              <a:ext cx="2809650" cy="826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1750" tIns="31750" rIns="31750" bIns="31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2500" b="0" i="0" u="none" strike="noStrike" cap="none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pecked (at)</a:t>
              </a:r>
              <a:endParaRPr sz="25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40"/>
            <p:cNvSpPr/>
            <p:nvPr/>
          </p:nvSpPr>
          <p:spPr>
            <a:xfrm>
              <a:off x="720423" y="2479963"/>
              <a:ext cx="5763385" cy="826654"/>
            </a:xfrm>
            <a:prstGeom prst="trapezoid">
              <a:avLst>
                <a:gd name="adj" fmla="val 87149"/>
              </a:avLst>
            </a:prstGeom>
            <a:solidFill>
              <a:srgbClr val="31D2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40"/>
            <p:cNvSpPr txBox="1"/>
            <p:nvPr/>
          </p:nvSpPr>
          <p:spPr>
            <a:xfrm>
              <a:off x="1729015" y="2479963"/>
              <a:ext cx="3746200" cy="826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1750" tIns="31750" rIns="31750" bIns="31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2500" dirty="0">
                  <a:solidFill>
                    <a:schemeClr val="tx1"/>
                  </a:solidFill>
                </a:rPr>
                <a:t>consumed</a:t>
              </a:r>
              <a:endParaRPr sz="25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40"/>
            <p:cNvSpPr/>
            <p:nvPr/>
          </p:nvSpPr>
          <p:spPr>
            <a:xfrm>
              <a:off x="0" y="3306618"/>
              <a:ext cx="7204232" cy="826654"/>
            </a:xfrm>
            <a:prstGeom prst="trapezoid">
              <a:avLst>
                <a:gd name="adj" fmla="val 87149"/>
              </a:avLst>
            </a:prstGeom>
            <a:solidFill>
              <a:srgbClr val="4371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40"/>
            <p:cNvSpPr txBox="1"/>
            <p:nvPr/>
          </p:nvSpPr>
          <p:spPr>
            <a:xfrm>
              <a:off x="1260740" y="3306618"/>
              <a:ext cx="4682750" cy="826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1750" tIns="31750" rIns="31750" bIns="317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5500" b="0" i="0" u="none" strike="noStrike" cap="none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ate</a:t>
              </a:r>
              <a:endParaRPr sz="55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6" name="Google Shape;256;p40"/>
          <p:cNvSpPr txBox="1"/>
          <p:nvPr/>
        </p:nvSpPr>
        <p:spPr>
          <a:xfrm>
            <a:off x="605524" y="1881884"/>
            <a:ext cx="951294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2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 </a:t>
            </a:r>
            <a:r>
              <a:rPr lang="en-AU" sz="3200" b="0" i="0" u="sng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slowly </a:t>
            </a:r>
            <a:r>
              <a:rPr lang="en-AU" sz="3200" u="sng" dirty="0">
                <a:latin typeface="Century Gothic"/>
                <a:ea typeface="Century Gothic"/>
                <a:cs typeface="Century Gothic"/>
                <a:sym typeface="Century Gothic"/>
              </a:rPr>
              <a:t>ate </a:t>
            </a:r>
            <a:r>
              <a:rPr lang="en-AU" sz="32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chocolate cake.</a:t>
            </a:r>
            <a:endParaRPr sz="32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87927" y="3205018"/>
            <a:ext cx="2261059" cy="2392218"/>
            <a:chOff x="387927" y="3205018"/>
            <a:chExt cx="2261059" cy="2392218"/>
          </a:xfrm>
        </p:grpSpPr>
        <p:sp>
          <p:nvSpPr>
            <p:cNvPr id="22" name="6-Point Star 21"/>
            <p:cNvSpPr/>
            <p:nvPr/>
          </p:nvSpPr>
          <p:spPr>
            <a:xfrm>
              <a:off x="387927" y="3205018"/>
              <a:ext cx="2261059" cy="2392218"/>
            </a:xfrm>
            <a:prstGeom prst="star6">
              <a:avLst/>
            </a:prstGeom>
            <a:solidFill>
              <a:srgbClr val="00B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39763" y="4216461"/>
              <a:ext cx="15696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800" dirty="0">
                  <a:latin typeface="Century Gothic" panose="020B0502020202020204" pitchFamily="34" charset="0"/>
                </a:rPr>
                <a:t>Action verb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40B81EC-0286-4A83-AE43-B0C02CA060F9}"/>
              </a:ext>
            </a:extLst>
          </p:cNvPr>
          <p:cNvSpPr txBox="1"/>
          <p:nvPr/>
        </p:nvSpPr>
        <p:spPr>
          <a:xfrm>
            <a:off x="0" y="369290"/>
            <a:ext cx="9632470" cy="156966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AU" sz="2400" dirty="0">
                <a:latin typeface="Century Gothic" panose="020B0502020202020204" pitchFamily="34" charset="0"/>
              </a:rPr>
              <a:t>Read the sentence.</a:t>
            </a:r>
          </a:p>
          <a:p>
            <a:pPr marL="52705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AutoNum type="arabicPeriod"/>
            </a:pPr>
            <a:r>
              <a:rPr lang="en-AU" sz="24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Re-write the sentence with an upgraded verb to replace the adverb + verb. You can use a suggested one or choose your own.</a:t>
            </a:r>
            <a:endParaRPr lang="en-AU" sz="2000" b="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163147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1"/>
          <p:cNvSpPr txBox="1">
            <a:spLocks noGrp="1"/>
          </p:cNvSpPr>
          <p:nvPr>
            <p:ph type="body" idx="1"/>
          </p:nvPr>
        </p:nvSpPr>
        <p:spPr>
          <a:xfrm>
            <a:off x="154907" y="766354"/>
            <a:ext cx="11845504" cy="5904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dirty="0"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/>
          </a:p>
        </p:txBody>
      </p:sp>
      <p:sp>
        <p:nvSpPr>
          <p:cNvPr id="264" name="Google Shape;264;p41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800"/>
            </a:pPr>
            <a:r>
              <a:rPr lang="en-AU" sz="1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Concept Development: We do</a:t>
            </a:r>
            <a:endParaRPr lang="en-AU" dirty="0"/>
          </a:p>
        </p:txBody>
      </p:sp>
      <p:pic>
        <p:nvPicPr>
          <p:cNvPr id="265" name="Google Shape;265;p41" descr="Logo,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11429" y="111175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41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04475" y="127102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41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71566" y="154632"/>
            <a:ext cx="693813" cy="679158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41"/>
          <p:cNvSpPr txBox="1"/>
          <p:nvPr/>
        </p:nvSpPr>
        <p:spPr>
          <a:xfrm>
            <a:off x="10319301" y="1139157"/>
            <a:ext cx="1872699" cy="1600398"/>
          </a:xfrm>
          <a:prstGeom prst="rect">
            <a:avLst/>
          </a:prstGeom>
          <a:solidFill>
            <a:srgbClr val="79FF9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AU" sz="14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CFU: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effect do these different verbs have on our understanding of the subject (character)?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9" name="Google Shape;269;p41"/>
          <p:cNvGrpSpPr/>
          <p:nvPr/>
        </p:nvGrpSpPr>
        <p:grpSpPr>
          <a:xfrm>
            <a:off x="2013659" y="2724727"/>
            <a:ext cx="7204232" cy="4133272"/>
            <a:chOff x="0" y="0"/>
            <a:chExt cx="7204232" cy="4133272"/>
          </a:xfrm>
        </p:grpSpPr>
        <p:sp>
          <p:nvSpPr>
            <p:cNvPr id="270" name="Google Shape;270;p41"/>
            <p:cNvSpPr/>
            <p:nvPr/>
          </p:nvSpPr>
          <p:spPr>
            <a:xfrm>
              <a:off x="2881692" y="0"/>
              <a:ext cx="1440846" cy="826654"/>
            </a:xfrm>
            <a:prstGeom prst="trapezoid">
              <a:avLst>
                <a:gd name="adj" fmla="val 87149"/>
              </a:avLst>
            </a:prstGeom>
            <a:solidFill>
              <a:schemeClr val="accent4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41"/>
            <p:cNvSpPr txBox="1"/>
            <p:nvPr/>
          </p:nvSpPr>
          <p:spPr>
            <a:xfrm>
              <a:off x="2910666" y="216200"/>
              <a:ext cx="1440846" cy="826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2700" b="0" i="0" u="none" strike="noStrike" cap="none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bellowed</a:t>
              </a:r>
              <a:endParaRPr sz="27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41"/>
            <p:cNvSpPr/>
            <p:nvPr/>
          </p:nvSpPr>
          <p:spPr>
            <a:xfrm>
              <a:off x="2161269" y="826654"/>
              <a:ext cx="2881692" cy="826654"/>
            </a:xfrm>
            <a:prstGeom prst="trapezoid">
              <a:avLst>
                <a:gd name="adj" fmla="val 87149"/>
              </a:avLst>
            </a:prstGeom>
            <a:solidFill>
              <a:srgbClr val="85F01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41"/>
            <p:cNvSpPr txBox="1"/>
            <p:nvPr/>
          </p:nvSpPr>
          <p:spPr>
            <a:xfrm>
              <a:off x="2665565" y="826654"/>
              <a:ext cx="1873100" cy="826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2700" b="0" i="0" u="none" strike="noStrike" cap="none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yelled</a:t>
              </a:r>
              <a:endParaRPr sz="27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41"/>
            <p:cNvSpPr/>
            <p:nvPr/>
          </p:nvSpPr>
          <p:spPr>
            <a:xfrm>
              <a:off x="1440846" y="1653309"/>
              <a:ext cx="4322539" cy="826654"/>
            </a:xfrm>
            <a:prstGeom prst="trapezoid">
              <a:avLst>
                <a:gd name="adj" fmla="val 87149"/>
              </a:avLst>
            </a:prstGeom>
            <a:solidFill>
              <a:srgbClr val="21E146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41"/>
            <p:cNvSpPr txBox="1"/>
            <p:nvPr/>
          </p:nvSpPr>
          <p:spPr>
            <a:xfrm>
              <a:off x="2197290" y="1653309"/>
              <a:ext cx="2809650" cy="826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2700" b="0" i="0" u="none" strike="noStrike" cap="none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demanded</a:t>
              </a:r>
              <a:endParaRPr sz="27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41"/>
            <p:cNvSpPr/>
            <p:nvPr/>
          </p:nvSpPr>
          <p:spPr>
            <a:xfrm>
              <a:off x="720423" y="2479963"/>
              <a:ext cx="5763385" cy="826654"/>
            </a:xfrm>
            <a:prstGeom prst="trapezoid">
              <a:avLst>
                <a:gd name="adj" fmla="val 87149"/>
              </a:avLst>
            </a:prstGeom>
            <a:solidFill>
              <a:srgbClr val="31D2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41"/>
            <p:cNvSpPr txBox="1"/>
            <p:nvPr/>
          </p:nvSpPr>
          <p:spPr>
            <a:xfrm>
              <a:off x="1729015" y="2479963"/>
              <a:ext cx="3746200" cy="826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2700" dirty="0">
                  <a:solidFill>
                    <a:schemeClr val="tx1"/>
                  </a:solidFill>
                </a:rPr>
                <a:t>questioned</a:t>
              </a:r>
              <a:endParaRPr sz="27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41"/>
            <p:cNvSpPr/>
            <p:nvPr/>
          </p:nvSpPr>
          <p:spPr>
            <a:xfrm>
              <a:off x="0" y="3306618"/>
              <a:ext cx="7204232" cy="826654"/>
            </a:xfrm>
            <a:prstGeom prst="trapezoid">
              <a:avLst>
                <a:gd name="adj" fmla="val 87149"/>
              </a:avLst>
            </a:prstGeom>
            <a:solidFill>
              <a:srgbClr val="4371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41"/>
            <p:cNvSpPr txBox="1"/>
            <p:nvPr/>
          </p:nvSpPr>
          <p:spPr>
            <a:xfrm>
              <a:off x="1260740" y="3306618"/>
              <a:ext cx="4682750" cy="826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6000" b="0" i="0" u="none" strike="noStrike" cap="none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asked</a:t>
              </a:r>
              <a:endParaRPr sz="60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0" name="Google Shape;280;p41"/>
          <p:cNvSpPr txBox="1"/>
          <p:nvPr/>
        </p:nvSpPr>
        <p:spPr>
          <a:xfrm>
            <a:off x="137214" y="1879392"/>
            <a:ext cx="10182087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2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“Who’s there</a:t>
            </a:r>
            <a:r>
              <a:rPr lang="en-AU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r>
              <a:rPr lang="en-AU" sz="32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 </a:t>
            </a:r>
            <a:r>
              <a:rPr lang="en-AU" sz="3200" b="0" i="0" u="sng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asked</a:t>
            </a:r>
            <a:r>
              <a:rPr lang="en-AU" sz="32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Lucy </a:t>
            </a:r>
            <a:r>
              <a:rPr lang="en-AU" sz="3200" b="0" i="0" u="sng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loudly</a:t>
            </a:r>
            <a:r>
              <a:rPr lang="en-AU" sz="32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when she heard a knock at the door.</a:t>
            </a:r>
            <a:endParaRPr sz="32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87927" y="3205018"/>
            <a:ext cx="2261059" cy="2392218"/>
            <a:chOff x="387927" y="3205018"/>
            <a:chExt cx="2261059" cy="2392218"/>
          </a:xfrm>
        </p:grpSpPr>
        <p:sp>
          <p:nvSpPr>
            <p:cNvPr id="22" name="6-Point Star 21"/>
            <p:cNvSpPr/>
            <p:nvPr/>
          </p:nvSpPr>
          <p:spPr>
            <a:xfrm>
              <a:off x="387927" y="3205018"/>
              <a:ext cx="2261059" cy="2392218"/>
            </a:xfrm>
            <a:prstGeom prst="star6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64601" y="4201063"/>
              <a:ext cx="1819564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700" dirty="0">
                  <a:latin typeface="Century Gothic" panose="020B0502020202020204" pitchFamily="34" charset="0"/>
                </a:rPr>
                <a:t>Speaking verb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9983D53-E24D-465C-9534-FCB8DB994EC9}"/>
              </a:ext>
            </a:extLst>
          </p:cNvPr>
          <p:cNvSpPr txBox="1"/>
          <p:nvPr/>
        </p:nvSpPr>
        <p:spPr>
          <a:xfrm>
            <a:off x="0" y="369290"/>
            <a:ext cx="9632470" cy="156966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AU" sz="2400" dirty="0">
                <a:latin typeface="Century Gothic" panose="020B0502020202020204" pitchFamily="34" charset="0"/>
              </a:rPr>
              <a:t>Read the sentence.</a:t>
            </a:r>
          </a:p>
          <a:p>
            <a:pPr marL="52705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AutoNum type="arabicPeriod"/>
            </a:pPr>
            <a:r>
              <a:rPr lang="en-AU" sz="24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Re-write the sentence with an upgraded verb to replace the verb + adverb. You can use a suggested one or choose your own.</a:t>
            </a:r>
            <a:endParaRPr lang="en-AU" sz="2000" b="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1"/>
          <p:cNvSpPr txBox="1">
            <a:spLocks noGrp="1"/>
          </p:cNvSpPr>
          <p:nvPr>
            <p:ph type="body" idx="1"/>
          </p:nvPr>
        </p:nvSpPr>
        <p:spPr>
          <a:xfrm>
            <a:off x="154907" y="766354"/>
            <a:ext cx="11845504" cy="5904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dirty="0"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/>
          </a:p>
        </p:txBody>
      </p:sp>
      <p:sp>
        <p:nvSpPr>
          <p:cNvPr id="264" name="Google Shape;264;p41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800"/>
            </a:pPr>
            <a:r>
              <a:rPr lang="en-AU" sz="1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Concept Development: We do</a:t>
            </a:r>
            <a:endParaRPr lang="en-AU" dirty="0"/>
          </a:p>
        </p:txBody>
      </p:sp>
      <p:pic>
        <p:nvPicPr>
          <p:cNvPr id="265" name="Google Shape;265;p41" descr="Logo,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11429" y="111175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41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04475" y="127102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41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71566" y="154632"/>
            <a:ext cx="693813" cy="679158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41"/>
          <p:cNvSpPr txBox="1"/>
          <p:nvPr/>
        </p:nvSpPr>
        <p:spPr>
          <a:xfrm>
            <a:off x="10319301" y="1139157"/>
            <a:ext cx="1872699" cy="1600398"/>
          </a:xfrm>
          <a:prstGeom prst="rect">
            <a:avLst/>
          </a:prstGeom>
          <a:solidFill>
            <a:srgbClr val="79FF9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AU" sz="14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CFU: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effect do these different verbs have on our understanding of the subject (character)?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9" name="Google Shape;269;p41"/>
          <p:cNvGrpSpPr/>
          <p:nvPr/>
        </p:nvGrpSpPr>
        <p:grpSpPr>
          <a:xfrm>
            <a:off x="2013659" y="2724727"/>
            <a:ext cx="7204232" cy="4133272"/>
            <a:chOff x="0" y="0"/>
            <a:chExt cx="7204232" cy="4133272"/>
          </a:xfrm>
        </p:grpSpPr>
        <p:sp>
          <p:nvSpPr>
            <p:cNvPr id="270" name="Google Shape;270;p41"/>
            <p:cNvSpPr/>
            <p:nvPr/>
          </p:nvSpPr>
          <p:spPr>
            <a:xfrm>
              <a:off x="2881692" y="0"/>
              <a:ext cx="1440846" cy="826654"/>
            </a:xfrm>
            <a:prstGeom prst="trapezoid">
              <a:avLst>
                <a:gd name="adj" fmla="val 87149"/>
              </a:avLst>
            </a:prstGeom>
            <a:solidFill>
              <a:schemeClr val="accent4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41"/>
            <p:cNvSpPr txBox="1"/>
            <p:nvPr/>
          </p:nvSpPr>
          <p:spPr>
            <a:xfrm>
              <a:off x="2553978" y="215579"/>
              <a:ext cx="2096274" cy="826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2700" b="0" i="0" u="none" strike="noStrike" cap="none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squeaked</a:t>
              </a:r>
              <a:endParaRPr sz="27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41"/>
            <p:cNvSpPr/>
            <p:nvPr/>
          </p:nvSpPr>
          <p:spPr>
            <a:xfrm>
              <a:off x="2161269" y="826654"/>
              <a:ext cx="2881692" cy="826654"/>
            </a:xfrm>
            <a:prstGeom prst="trapezoid">
              <a:avLst>
                <a:gd name="adj" fmla="val 87149"/>
              </a:avLst>
            </a:prstGeom>
            <a:solidFill>
              <a:srgbClr val="85F01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41"/>
            <p:cNvSpPr txBox="1"/>
            <p:nvPr/>
          </p:nvSpPr>
          <p:spPr>
            <a:xfrm>
              <a:off x="2665565" y="826654"/>
              <a:ext cx="1873100" cy="826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2700" b="0" i="0" u="none" strike="noStrike" cap="none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whimpered</a:t>
              </a:r>
              <a:endParaRPr sz="27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41"/>
            <p:cNvSpPr/>
            <p:nvPr/>
          </p:nvSpPr>
          <p:spPr>
            <a:xfrm>
              <a:off x="1440846" y="1653309"/>
              <a:ext cx="4322539" cy="826654"/>
            </a:xfrm>
            <a:prstGeom prst="trapezoid">
              <a:avLst>
                <a:gd name="adj" fmla="val 87149"/>
              </a:avLst>
            </a:prstGeom>
            <a:solidFill>
              <a:srgbClr val="21E146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41"/>
            <p:cNvSpPr txBox="1"/>
            <p:nvPr/>
          </p:nvSpPr>
          <p:spPr>
            <a:xfrm>
              <a:off x="2197290" y="1653309"/>
              <a:ext cx="2809650" cy="826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2700" b="0" i="0" u="none" strike="noStrike" cap="none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whispere</a:t>
              </a:r>
              <a:r>
                <a:rPr lang="en-AU" sz="2700" dirty="0">
                  <a:solidFill>
                    <a:schemeClr val="tx1"/>
                  </a:solidFill>
                </a:rPr>
                <a:t>d</a:t>
              </a:r>
              <a:endParaRPr sz="27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41"/>
            <p:cNvSpPr/>
            <p:nvPr/>
          </p:nvSpPr>
          <p:spPr>
            <a:xfrm>
              <a:off x="720423" y="2479963"/>
              <a:ext cx="5763385" cy="826654"/>
            </a:xfrm>
            <a:prstGeom prst="trapezoid">
              <a:avLst>
                <a:gd name="adj" fmla="val 87149"/>
              </a:avLst>
            </a:prstGeom>
            <a:solidFill>
              <a:srgbClr val="31D2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41"/>
            <p:cNvSpPr txBox="1"/>
            <p:nvPr/>
          </p:nvSpPr>
          <p:spPr>
            <a:xfrm>
              <a:off x="1729015" y="2479963"/>
              <a:ext cx="3746200" cy="826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2700" dirty="0">
                  <a:solidFill>
                    <a:schemeClr val="tx1"/>
                  </a:solidFill>
                </a:rPr>
                <a:t>questioned</a:t>
              </a:r>
              <a:endParaRPr sz="27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41"/>
            <p:cNvSpPr/>
            <p:nvPr/>
          </p:nvSpPr>
          <p:spPr>
            <a:xfrm>
              <a:off x="0" y="3306618"/>
              <a:ext cx="7204232" cy="826654"/>
            </a:xfrm>
            <a:prstGeom prst="trapezoid">
              <a:avLst>
                <a:gd name="adj" fmla="val 87149"/>
              </a:avLst>
            </a:prstGeom>
            <a:solidFill>
              <a:srgbClr val="4371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41"/>
            <p:cNvSpPr txBox="1"/>
            <p:nvPr/>
          </p:nvSpPr>
          <p:spPr>
            <a:xfrm>
              <a:off x="1260740" y="3306618"/>
              <a:ext cx="4682750" cy="826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6000" b="0" i="0" u="none" strike="noStrike" cap="none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asked</a:t>
              </a:r>
              <a:endParaRPr sz="60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0" name="Google Shape;280;p41"/>
          <p:cNvSpPr txBox="1"/>
          <p:nvPr/>
        </p:nvSpPr>
        <p:spPr>
          <a:xfrm>
            <a:off x="137214" y="1879392"/>
            <a:ext cx="10182087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2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“Who’s there</a:t>
            </a:r>
            <a:r>
              <a:rPr lang="en-AU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r>
              <a:rPr lang="en-AU" sz="32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 </a:t>
            </a:r>
            <a:r>
              <a:rPr lang="en-AU" sz="3200" b="0" i="0" u="sng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asked</a:t>
            </a:r>
            <a:r>
              <a:rPr lang="en-AU" sz="32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Lucy </a:t>
            </a:r>
            <a:r>
              <a:rPr lang="en-AU" sz="3200" b="0" i="0" u="sng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softly</a:t>
            </a:r>
            <a:r>
              <a:rPr lang="en-AU" sz="32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when she heard a knock at the door.</a:t>
            </a:r>
            <a:endParaRPr sz="32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87927" y="3205018"/>
            <a:ext cx="2261059" cy="2392218"/>
            <a:chOff x="387927" y="3205018"/>
            <a:chExt cx="2261059" cy="2392218"/>
          </a:xfrm>
        </p:grpSpPr>
        <p:sp>
          <p:nvSpPr>
            <p:cNvPr id="22" name="6-Point Star 21"/>
            <p:cNvSpPr/>
            <p:nvPr/>
          </p:nvSpPr>
          <p:spPr>
            <a:xfrm>
              <a:off x="387927" y="3205018"/>
              <a:ext cx="2261059" cy="2392218"/>
            </a:xfrm>
            <a:prstGeom prst="star6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64601" y="4201063"/>
              <a:ext cx="1819564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700" dirty="0">
                  <a:latin typeface="Century Gothic" panose="020B0502020202020204" pitchFamily="34" charset="0"/>
                </a:rPr>
                <a:t>Speaking verb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9983D53-E24D-465C-9534-FCB8DB994EC9}"/>
              </a:ext>
            </a:extLst>
          </p:cNvPr>
          <p:cNvSpPr txBox="1"/>
          <p:nvPr/>
        </p:nvSpPr>
        <p:spPr>
          <a:xfrm>
            <a:off x="0" y="369290"/>
            <a:ext cx="9632470" cy="156966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AU" sz="2400" dirty="0">
                <a:latin typeface="Century Gothic" panose="020B0502020202020204" pitchFamily="34" charset="0"/>
              </a:rPr>
              <a:t>Read the sentence.</a:t>
            </a:r>
          </a:p>
          <a:p>
            <a:pPr marL="52705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AutoNum type="arabicPeriod"/>
            </a:pPr>
            <a:r>
              <a:rPr lang="en-AU" sz="24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Re-write the sentence with an upgraded verb to replace the verb + adverb. You can use a suggested one or choose your own.</a:t>
            </a:r>
            <a:endParaRPr lang="en-AU" sz="2000" b="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200133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2"/>
          <p:cNvSpPr txBox="1">
            <a:spLocks noGrp="1"/>
          </p:cNvSpPr>
          <p:nvPr>
            <p:ph type="body" idx="1"/>
          </p:nvPr>
        </p:nvSpPr>
        <p:spPr>
          <a:xfrm>
            <a:off x="154907" y="766354"/>
            <a:ext cx="11845504" cy="5904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</p:txBody>
      </p:sp>
      <p:sp>
        <p:nvSpPr>
          <p:cNvPr id="288" name="Google Shape;288;p42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800"/>
            </a:pPr>
            <a:r>
              <a:rPr lang="en-AU" sz="1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Concept Development: We do</a:t>
            </a:r>
            <a:endParaRPr lang="en-AU" dirty="0"/>
          </a:p>
        </p:txBody>
      </p:sp>
      <p:pic>
        <p:nvPicPr>
          <p:cNvPr id="289" name="Google Shape;289;p42" descr="Logo,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11429" y="111175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2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04475" y="127102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2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71566" y="154632"/>
            <a:ext cx="693813" cy="679158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42"/>
          <p:cNvSpPr txBox="1"/>
          <p:nvPr/>
        </p:nvSpPr>
        <p:spPr>
          <a:xfrm>
            <a:off x="10319301" y="1139157"/>
            <a:ext cx="1872699" cy="1600398"/>
          </a:xfrm>
          <a:prstGeom prst="rect">
            <a:avLst/>
          </a:prstGeom>
          <a:solidFill>
            <a:srgbClr val="79FF9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AU" sz="14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CFU: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effect do these different verbs have on our understanding of the subject (character)?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3" name="Google Shape;293;p42"/>
          <p:cNvGrpSpPr/>
          <p:nvPr/>
        </p:nvGrpSpPr>
        <p:grpSpPr>
          <a:xfrm>
            <a:off x="2013659" y="2724727"/>
            <a:ext cx="7204232" cy="4133272"/>
            <a:chOff x="0" y="0"/>
            <a:chExt cx="7204232" cy="4133272"/>
          </a:xfrm>
        </p:grpSpPr>
        <p:sp>
          <p:nvSpPr>
            <p:cNvPr id="294" name="Google Shape;294;p42"/>
            <p:cNvSpPr/>
            <p:nvPr/>
          </p:nvSpPr>
          <p:spPr>
            <a:xfrm>
              <a:off x="2881692" y="0"/>
              <a:ext cx="1440846" cy="826654"/>
            </a:xfrm>
            <a:prstGeom prst="trapezoid">
              <a:avLst>
                <a:gd name="adj" fmla="val 87149"/>
              </a:avLst>
            </a:prstGeom>
            <a:solidFill>
              <a:schemeClr val="accent4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2"/>
            <p:cNvSpPr txBox="1"/>
            <p:nvPr/>
          </p:nvSpPr>
          <p:spPr>
            <a:xfrm>
              <a:off x="2881692" y="0"/>
              <a:ext cx="1440846" cy="826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825" tIns="36825" rIns="36825" bIns="368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2900" b="0" i="0" u="none" strike="noStrike" cap="none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begged</a:t>
              </a:r>
              <a:endParaRPr sz="29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42"/>
            <p:cNvSpPr/>
            <p:nvPr/>
          </p:nvSpPr>
          <p:spPr>
            <a:xfrm>
              <a:off x="2161269" y="826654"/>
              <a:ext cx="2881692" cy="826654"/>
            </a:xfrm>
            <a:prstGeom prst="trapezoid">
              <a:avLst>
                <a:gd name="adj" fmla="val 87149"/>
              </a:avLst>
            </a:prstGeom>
            <a:solidFill>
              <a:srgbClr val="85F01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42"/>
            <p:cNvSpPr txBox="1"/>
            <p:nvPr/>
          </p:nvSpPr>
          <p:spPr>
            <a:xfrm>
              <a:off x="2665565" y="826654"/>
              <a:ext cx="1873100" cy="826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825" tIns="36825" rIns="36825" bIns="368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2900" b="0" i="0" u="none" strike="noStrike" cap="none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demanded</a:t>
              </a:r>
              <a:endParaRPr sz="29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42"/>
            <p:cNvSpPr/>
            <p:nvPr/>
          </p:nvSpPr>
          <p:spPr>
            <a:xfrm>
              <a:off x="1440846" y="1653309"/>
              <a:ext cx="4322539" cy="826654"/>
            </a:xfrm>
            <a:prstGeom prst="trapezoid">
              <a:avLst>
                <a:gd name="adj" fmla="val 87149"/>
              </a:avLst>
            </a:prstGeom>
            <a:solidFill>
              <a:srgbClr val="21E146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42"/>
            <p:cNvSpPr txBox="1"/>
            <p:nvPr/>
          </p:nvSpPr>
          <p:spPr>
            <a:xfrm>
              <a:off x="2197290" y="1653309"/>
              <a:ext cx="2809650" cy="826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825" tIns="36825" rIns="36825" bIns="368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2900" b="0" i="0" u="none" strike="noStrike" cap="none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pleaded</a:t>
              </a:r>
              <a:endParaRPr sz="29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42"/>
            <p:cNvSpPr/>
            <p:nvPr/>
          </p:nvSpPr>
          <p:spPr>
            <a:xfrm>
              <a:off x="720423" y="2479963"/>
              <a:ext cx="5763385" cy="826654"/>
            </a:xfrm>
            <a:prstGeom prst="trapezoid">
              <a:avLst>
                <a:gd name="adj" fmla="val 87149"/>
              </a:avLst>
            </a:prstGeom>
            <a:solidFill>
              <a:srgbClr val="31D2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42"/>
            <p:cNvSpPr txBox="1"/>
            <p:nvPr/>
          </p:nvSpPr>
          <p:spPr>
            <a:xfrm>
              <a:off x="1729015" y="2479963"/>
              <a:ext cx="3746200" cy="826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825" tIns="36825" rIns="36825" bIns="368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2900" b="0" i="0" u="none" strike="noStrike" cap="none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snapped</a:t>
              </a:r>
              <a:endParaRPr sz="29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42"/>
            <p:cNvSpPr/>
            <p:nvPr/>
          </p:nvSpPr>
          <p:spPr>
            <a:xfrm>
              <a:off x="0" y="3306618"/>
              <a:ext cx="7204232" cy="826654"/>
            </a:xfrm>
            <a:prstGeom prst="trapezoid">
              <a:avLst>
                <a:gd name="adj" fmla="val 87149"/>
              </a:avLst>
            </a:prstGeom>
            <a:solidFill>
              <a:srgbClr val="4371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2"/>
            <p:cNvSpPr txBox="1"/>
            <p:nvPr/>
          </p:nvSpPr>
          <p:spPr>
            <a:xfrm>
              <a:off x="1260740" y="3306618"/>
              <a:ext cx="4682750" cy="826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825" tIns="36825" rIns="36825" bIns="368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6600" b="0" i="0" u="none" strike="noStrike" cap="none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said</a:t>
              </a:r>
              <a:endParaRPr sz="66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4" name="Google Shape;304;p42"/>
          <p:cNvSpPr txBox="1"/>
          <p:nvPr/>
        </p:nvSpPr>
        <p:spPr>
          <a:xfrm>
            <a:off x="480630" y="1649093"/>
            <a:ext cx="951294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2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“I want an ice-cream!” </a:t>
            </a:r>
            <a:r>
              <a:rPr lang="en-AU" sz="3200" b="0" i="0" u="sng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said</a:t>
            </a:r>
            <a:r>
              <a:rPr lang="en-AU" sz="32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the small child.</a:t>
            </a:r>
            <a:endParaRPr sz="32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" name="6-Point Star 20"/>
          <p:cNvSpPr/>
          <p:nvPr/>
        </p:nvSpPr>
        <p:spPr>
          <a:xfrm>
            <a:off x="387927" y="3205018"/>
            <a:ext cx="2261059" cy="2392218"/>
          </a:xfrm>
          <a:prstGeom prst="star6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TextBox 21"/>
          <p:cNvSpPr txBox="1"/>
          <p:nvPr/>
        </p:nvSpPr>
        <p:spPr>
          <a:xfrm>
            <a:off x="664601" y="4201063"/>
            <a:ext cx="181956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700" dirty="0">
                <a:latin typeface="Century Gothic" panose="020B0502020202020204" pitchFamily="34" charset="0"/>
              </a:rPr>
              <a:t>Speaking verb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DFBAD3-286A-438C-89BE-114B805C4321}"/>
              </a:ext>
            </a:extLst>
          </p:cNvPr>
          <p:cNvSpPr txBox="1"/>
          <p:nvPr/>
        </p:nvSpPr>
        <p:spPr>
          <a:xfrm>
            <a:off x="0" y="369290"/>
            <a:ext cx="9632470" cy="1200329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AU" sz="2400" dirty="0">
                <a:latin typeface="Century Gothic" panose="020B0502020202020204" pitchFamily="34" charset="0"/>
              </a:rPr>
              <a:t>Read the sentence.</a:t>
            </a:r>
          </a:p>
          <a:p>
            <a:pPr marL="52705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AutoNum type="arabicPeriod"/>
            </a:pPr>
            <a:r>
              <a:rPr lang="en-AU" sz="24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Re-write the sentence with an upgraded verb. You can use a suggested one or choose your own.</a:t>
            </a:r>
            <a:endParaRPr lang="en-AU" sz="2000" b="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2"/>
          <p:cNvSpPr txBox="1">
            <a:spLocks noGrp="1"/>
          </p:cNvSpPr>
          <p:nvPr>
            <p:ph type="body" idx="1"/>
          </p:nvPr>
        </p:nvSpPr>
        <p:spPr>
          <a:xfrm>
            <a:off x="154907" y="766354"/>
            <a:ext cx="11845504" cy="5904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</p:txBody>
      </p:sp>
      <p:sp>
        <p:nvSpPr>
          <p:cNvPr id="288" name="Google Shape;288;p42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800"/>
            </a:pPr>
            <a:r>
              <a:rPr lang="en-AU" sz="1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Concept Development: We do</a:t>
            </a:r>
            <a:endParaRPr lang="en-AU" dirty="0"/>
          </a:p>
        </p:txBody>
      </p:sp>
      <p:pic>
        <p:nvPicPr>
          <p:cNvPr id="289" name="Google Shape;289;p42" descr="Logo,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11429" y="111175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2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04475" y="127102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2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71566" y="154632"/>
            <a:ext cx="693813" cy="679158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42"/>
          <p:cNvSpPr txBox="1"/>
          <p:nvPr/>
        </p:nvSpPr>
        <p:spPr>
          <a:xfrm>
            <a:off x="10319301" y="1139157"/>
            <a:ext cx="1872699" cy="1600398"/>
          </a:xfrm>
          <a:prstGeom prst="rect">
            <a:avLst/>
          </a:prstGeom>
          <a:solidFill>
            <a:srgbClr val="79FF9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AU" sz="14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CFU: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effect do these different verbs have on our understanding of the subject (character)?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3" name="Google Shape;293;p42"/>
          <p:cNvGrpSpPr/>
          <p:nvPr/>
        </p:nvGrpSpPr>
        <p:grpSpPr>
          <a:xfrm>
            <a:off x="2013659" y="2724727"/>
            <a:ext cx="7204232" cy="4133272"/>
            <a:chOff x="0" y="0"/>
            <a:chExt cx="7204232" cy="4133272"/>
          </a:xfrm>
        </p:grpSpPr>
        <p:sp>
          <p:nvSpPr>
            <p:cNvPr id="294" name="Google Shape;294;p42"/>
            <p:cNvSpPr/>
            <p:nvPr/>
          </p:nvSpPr>
          <p:spPr>
            <a:xfrm>
              <a:off x="2881692" y="0"/>
              <a:ext cx="1440846" cy="826654"/>
            </a:xfrm>
            <a:prstGeom prst="trapezoid">
              <a:avLst>
                <a:gd name="adj" fmla="val 87149"/>
              </a:avLst>
            </a:prstGeom>
            <a:solidFill>
              <a:schemeClr val="accent4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2"/>
            <p:cNvSpPr txBox="1"/>
            <p:nvPr/>
          </p:nvSpPr>
          <p:spPr>
            <a:xfrm>
              <a:off x="1983306" y="0"/>
              <a:ext cx="3491909" cy="826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825" tIns="36825" rIns="36825" bIns="368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2900" dirty="0">
                  <a:solidFill>
                    <a:schemeClr val="tx1"/>
                  </a:solidFill>
                </a:rPr>
                <a:t>r</a:t>
              </a:r>
              <a:r>
                <a:rPr lang="en-AU" sz="2900" b="0" i="0" u="none" strike="noStrike" cap="none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uminated (over)</a:t>
              </a:r>
              <a:endParaRPr sz="2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42"/>
            <p:cNvSpPr/>
            <p:nvPr/>
          </p:nvSpPr>
          <p:spPr>
            <a:xfrm>
              <a:off x="2161269" y="826654"/>
              <a:ext cx="2881692" cy="826654"/>
            </a:xfrm>
            <a:prstGeom prst="trapezoid">
              <a:avLst>
                <a:gd name="adj" fmla="val 87149"/>
              </a:avLst>
            </a:prstGeom>
            <a:solidFill>
              <a:srgbClr val="85F01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42"/>
            <p:cNvSpPr txBox="1"/>
            <p:nvPr/>
          </p:nvSpPr>
          <p:spPr>
            <a:xfrm>
              <a:off x="2226625" y="828368"/>
              <a:ext cx="3158537" cy="826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825" tIns="36825" rIns="36825" bIns="368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2900" b="0" i="0" u="none" strike="noStrike" cap="none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deliberated (over)</a:t>
              </a:r>
              <a:endParaRPr sz="2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42"/>
            <p:cNvSpPr/>
            <p:nvPr/>
          </p:nvSpPr>
          <p:spPr>
            <a:xfrm>
              <a:off x="1440846" y="1653309"/>
              <a:ext cx="4322539" cy="826654"/>
            </a:xfrm>
            <a:prstGeom prst="trapezoid">
              <a:avLst>
                <a:gd name="adj" fmla="val 87149"/>
              </a:avLst>
            </a:prstGeom>
            <a:solidFill>
              <a:srgbClr val="21E146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42"/>
            <p:cNvSpPr txBox="1"/>
            <p:nvPr/>
          </p:nvSpPr>
          <p:spPr>
            <a:xfrm>
              <a:off x="2197290" y="1653309"/>
              <a:ext cx="2809650" cy="826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825" tIns="36825" rIns="36825" bIns="368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2900" dirty="0">
                  <a:solidFill>
                    <a:schemeClr val="tx1"/>
                  </a:solidFill>
                </a:rPr>
                <a:t>mulled (over)</a:t>
              </a:r>
              <a:endParaRPr sz="2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42"/>
            <p:cNvSpPr/>
            <p:nvPr/>
          </p:nvSpPr>
          <p:spPr>
            <a:xfrm>
              <a:off x="720423" y="2479963"/>
              <a:ext cx="5763385" cy="826654"/>
            </a:xfrm>
            <a:prstGeom prst="trapezoid">
              <a:avLst>
                <a:gd name="adj" fmla="val 87149"/>
              </a:avLst>
            </a:prstGeom>
            <a:solidFill>
              <a:srgbClr val="31D2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42"/>
            <p:cNvSpPr txBox="1"/>
            <p:nvPr/>
          </p:nvSpPr>
          <p:spPr>
            <a:xfrm>
              <a:off x="1729015" y="2479963"/>
              <a:ext cx="3746200" cy="826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825" tIns="36825" rIns="36825" bIns="368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2900" b="0" i="0" u="none" strike="noStrike" cap="none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considered</a:t>
              </a:r>
              <a:endParaRPr sz="2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42"/>
            <p:cNvSpPr/>
            <p:nvPr/>
          </p:nvSpPr>
          <p:spPr>
            <a:xfrm>
              <a:off x="0" y="3306618"/>
              <a:ext cx="7204232" cy="826654"/>
            </a:xfrm>
            <a:prstGeom prst="trapezoid">
              <a:avLst>
                <a:gd name="adj" fmla="val 87149"/>
              </a:avLst>
            </a:prstGeom>
            <a:solidFill>
              <a:srgbClr val="4371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2"/>
            <p:cNvSpPr txBox="1"/>
            <p:nvPr/>
          </p:nvSpPr>
          <p:spPr>
            <a:xfrm>
              <a:off x="1260740" y="3306618"/>
              <a:ext cx="4682750" cy="826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825" tIns="36825" rIns="36825" bIns="368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6600" b="0" i="0" u="none" strike="noStrike" cap="none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thought</a:t>
              </a:r>
              <a:endParaRPr sz="66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4" name="Google Shape;304;p42"/>
          <p:cNvSpPr txBox="1"/>
          <p:nvPr/>
        </p:nvSpPr>
        <p:spPr>
          <a:xfrm>
            <a:off x="480630" y="1649093"/>
            <a:ext cx="951294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2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 </a:t>
            </a:r>
            <a:r>
              <a:rPr lang="en-AU" sz="3200" b="0" i="0" u="sng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thought about </a:t>
            </a:r>
            <a:r>
              <a:rPr lang="en-AU" sz="32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his options.</a:t>
            </a:r>
            <a:endParaRPr sz="32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" name="6-Point Star 20"/>
          <p:cNvSpPr/>
          <p:nvPr/>
        </p:nvSpPr>
        <p:spPr>
          <a:xfrm>
            <a:off x="387927" y="3205018"/>
            <a:ext cx="2261059" cy="2392218"/>
          </a:xfrm>
          <a:prstGeom prst="star6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TextBox 21"/>
          <p:cNvSpPr txBox="1"/>
          <p:nvPr/>
        </p:nvSpPr>
        <p:spPr>
          <a:xfrm>
            <a:off x="664601" y="4201063"/>
            <a:ext cx="181956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700" dirty="0">
                <a:latin typeface="Century Gothic" panose="020B0502020202020204" pitchFamily="34" charset="0"/>
              </a:rPr>
              <a:t>Speaking verb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DFBAD3-286A-438C-89BE-114B805C4321}"/>
              </a:ext>
            </a:extLst>
          </p:cNvPr>
          <p:cNvSpPr txBox="1"/>
          <p:nvPr/>
        </p:nvSpPr>
        <p:spPr>
          <a:xfrm>
            <a:off x="0" y="369290"/>
            <a:ext cx="9632470" cy="1200329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AU" sz="2400" dirty="0">
                <a:latin typeface="Century Gothic" panose="020B0502020202020204" pitchFamily="34" charset="0"/>
              </a:rPr>
              <a:t>Read the sentence.</a:t>
            </a:r>
          </a:p>
          <a:p>
            <a:pPr marL="52705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AutoNum type="arabicPeriod"/>
            </a:pPr>
            <a:r>
              <a:rPr lang="en-AU" sz="24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Re-write the sentence with an upgraded verb. You can use a suggested one or choose your own.</a:t>
            </a:r>
            <a:endParaRPr lang="en-AU" sz="2000" b="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76321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2"/>
          <p:cNvSpPr txBox="1">
            <a:spLocks noGrp="1"/>
          </p:cNvSpPr>
          <p:nvPr>
            <p:ph type="body" idx="1"/>
          </p:nvPr>
        </p:nvSpPr>
        <p:spPr>
          <a:xfrm>
            <a:off x="154907" y="766354"/>
            <a:ext cx="11845504" cy="5904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dirty="0"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/>
          </a:p>
        </p:txBody>
      </p:sp>
      <p:sp>
        <p:nvSpPr>
          <p:cNvPr id="288" name="Google Shape;288;p42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800"/>
            </a:pPr>
            <a:r>
              <a:rPr lang="en-AU" sz="18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Concept Development: We do</a:t>
            </a:r>
            <a:endParaRPr lang="en-AU" dirty="0"/>
          </a:p>
        </p:txBody>
      </p:sp>
      <p:pic>
        <p:nvPicPr>
          <p:cNvPr id="289" name="Google Shape;289;p42" descr="Logo,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11429" y="111175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2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04475" y="127102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2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71566" y="154632"/>
            <a:ext cx="693813" cy="679158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42"/>
          <p:cNvSpPr txBox="1"/>
          <p:nvPr/>
        </p:nvSpPr>
        <p:spPr>
          <a:xfrm>
            <a:off x="10319301" y="1139157"/>
            <a:ext cx="1872699" cy="1600398"/>
          </a:xfrm>
          <a:prstGeom prst="rect">
            <a:avLst/>
          </a:prstGeom>
          <a:solidFill>
            <a:srgbClr val="79FF9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AU" sz="1400" b="1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CFU: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4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effect do these different verbs have on our understanding of the subject (character)?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3" name="Google Shape;293;p42"/>
          <p:cNvGrpSpPr/>
          <p:nvPr/>
        </p:nvGrpSpPr>
        <p:grpSpPr>
          <a:xfrm>
            <a:off x="2013659" y="2724727"/>
            <a:ext cx="7204232" cy="4133272"/>
            <a:chOff x="0" y="0"/>
            <a:chExt cx="7204232" cy="4133272"/>
          </a:xfrm>
        </p:grpSpPr>
        <p:sp>
          <p:nvSpPr>
            <p:cNvPr id="294" name="Google Shape;294;p42"/>
            <p:cNvSpPr/>
            <p:nvPr/>
          </p:nvSpPr>
          <p:spPr>
            <a:xfrm>
              <a:off x="2881692" y="0"/>
              <a:ext cx="1440846" cy="826654"/>
            </a:xfrm>
            <a:prstGeom prst="trapezoid">
              <a:avLst>
                <a:gd name="adj" fmla="val 87149"/>
              </a:avLst>
            </a:prstGeom>
            <a:solidFill>
              <a:schemeClr val="accent4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2"/>
            <p:cNvSpPr txBox="1"/>
            <p:nvPr/>
          </p:nvSpPr>
          <p:spPr>
            <a:xfrm>
              <a:off x="2881692" y="0"/>
              <a:ext cx="1440846" cy="826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825" tIns="36825" rIns="36825" bIns="368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42"/>
            <p:cNvSpPr/>
            <p:nvPr/>
          </p:nvSpPr>
          <p:spPr>
            <a:xfrm>
              <a:off x="2161269" y="826654"/>
              <a:ext cx="2881692" cy="826654"/>
            </a:xfrm>
            <a:prstGeom prst="trapezoid">
              <a:avLst>
                <a:gd name="adj" fmla="val 87149"/>
              </a:avLst>
            </a:prstGeom>
            <a:solidFill>
              <a:srgbClr val="85F01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42"/>
            <p:cNvSpPr txBox="1"/>
            <p:nvPr/>
          </p:nvSpPr>
          <p:spPr>
            <a:xfrm>
              <a:off x="2665565" y="826654"/>
              <a:ext cx="1873100" cy="826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825" tIns="36825" rIns="36825" bIns="368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42"/>
            <p:cNvSpPr/>
            <p:nvPr/>
          </p:nvSpPr>
          <p:spPr>
            <a:xfrm>
              <a:off x="1440846" y="1653309"/>
              <a:ext cx="4322539" cy="826654"/>
            </a:xfrm>
            <a:prstGeom prst="trapezoid">
              <a:avLst>
                <a:gd name="adj" fmla="val 87149"/>
              </a:avLst>
            </a:prstGeom>
            <a:solidFill>
              <a:srgbClr val="21E146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42"/>
            <p:cNvSpPr txBox="1"/>
            <p:nvPr/>
          </p:nvSpPr>
          <p:spPr>
            <a:xfrm>
              <a:off x="2197290" y="1653309"/>
              <a:ext cx="2809650" cy="826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825" tIns="36825" rIns="36825" bIns="368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42"/>
            <p:cNvSpPr/>
            <p:nvPr/>
          </p:nvSpPr>
          <p:spPr>
            <a:xfrm>
              <a:off x="720423" y="2479963"/>
              <a:ext cx="5763385" cy="826654"/>
            </a:xfrm>
            <a:prstGeom prst="trapezoid">
              <a:avLst>
                <a:gd name="adj" fmla="val 87149"/>
              </a:avLst>
            </a:prstGeom>
            <a:solidFill>
              <a:srgbClr val="31D2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42"/>
            <p:cNvSpPr txBox="1"/>
            <p:nvPr/>
          </p:nvSpPr>
          <p:spPr>
            <a:xfrm>
              <a:off x="1729015" y="2479963"/>
              <a:ext cx="3746200" cy="826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825" tIns="36825" rIns="36825" bIns="368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42"/>
            <p:cNvSpPr/>
            <p:nvPr/>
          </p:nvSpPr>
          <p:spPr>
            <a:xfrm>
              <a:off x="0" y="3306618"/>
              <a:ext cx="7204232" cy="826654"/>
            </a:xfrm>
            <a:prstGeom prst="trapezoid">
              <a:avLst>
                <a:gd name="adj" fmla="val 87149"/>
              </a:avLst>
            </a:prstGeom>
            <a:solidFill>
              <a:srgbClr val="4371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2"/>
            <p:cNvSpPr txBox="1"/>
            <p:nvPr/>
          </p:nvSpPr>
          <p:spPr>
            <a:xfrm>
              <a:off x="1260740" y="3306618"/>
              <a:ext cx="4682750" cy="826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825" tIns="36825" rIns="36825" bIns="368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9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4" name="Google Shape;304;p42"/>
          <p:cNvSpPr txBox="1"/>
          <p:nvPr/>
        </p:nvSpPr>
        <p:spPr>
          <a:xfrm>
            <a:off x="369936" y="2154820"/>
            <a:ext cx="951294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2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Add in own words </a:t>
            </a:r>
            <a:endParaRPr sz="32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40AB08-A525-4E0F-9EF9-E0628BD1F50A}"/>
              </a:ext>
            </a:extLst>
          </p:cNvPr>
          <p:cNvSpPr txBox="1"/>
          <p:nvPr/>
        </p:nvSpPr>
        <p:spPr>
          <a:xfrm>
            <a:off x="-1" y="369290"/>
            <a:ext cx="8945217" cy="1200329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AU" sz="2400" dirty="0">
                <a:latin typeface="Century Gothic" panose="020B0502020202020204" pitchFamily="34" charset="0"/>
              </a:rPr>
              <a:t>Read the sentence.</a:t>
            </a:r>
          </a:p>
          <a:p>
            <a:pPr marL="52705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AutoNum type="arabicPeriod"/>
            </a:pPr>
            <a:r>
              <a:rPr lang="en-AU" sz="24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Re-write the sentence with an upgraded verb. You can use a suggested one or choose your own.</a:t>
            </a:r>
            <a:endParaRPr lang="en-AU" sz="2000" b="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12218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8"/>
          <p:cNvSpPr txBox="1">
            <a:spLocks noGrp="1"/>
          </p:cNvSpPr>
          <p:nvPr>
            <p:ph type="body" idx="1"/>
          </p:nvPr>
        </p:nvSpPr>
        <p:spPr>
          <a:xfrm>
            <a:off x="154907" y="766354"/>
            <a:ext cx="11845504" cy="5904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/>
          </a:p>
        </p:txBody>
      </p:sp>
      <p:sp>
        <p:nvSpPr>
          <p:cNvPr id="311" name="Google Shape;311;p8"/>
          <p:cNvSpPr txBox="1"/>
          <p:nvPr/>
        </p:nvSpPr>
        <p:spPr>
          <a:xfrm>
            <a:off x="0" y="-1"/>
            <a:ext cx="3600450" cy="3692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Skill Development: I do, We do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2" name="Google Shape;312;p8" descr="Logo,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17919" y="89736"/>
            <a:ext cx="674079" cy="674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8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96005" y="89736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8"/>
          <p:cNvSpPr/>
          <p:nvPr/>
        </p:nvSpPr>
        <p:spPr>
          <a:xfrm>
            <a:off x="34633" y="369318"/>
            <a:ext cx="10027200" cy="121369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2705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AutoNum type="arabicPeriod"/>
            </a:pPr>
            <a:r>
              <a:rPr lang="en-AU" sz="25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Read the sentence.</a:t>
            </a:r>
            <a:endParaRPr dirty="0"/>
          </a:p>
          <a:p>
            <a:pPr marL="52705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AutoNum type="arabicPeriod"/>
            </a:pPr>
            <a:r>
              <a:rPr lang="en-AU" sz="25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Re-write the sentence with an upgraded verb. You can use a suggested one or choose your own.</a:t>
            </a:r>
            <a:endParaRPr sz="2100" b="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5" name="Google Shape;315;p8"/>
          <p:cNvSpPr/>
          <p:nvPr/>
        </p:nvSpPr>
        <p:spPr>
          <a:xfrm>
            <a:off x="154907" y="1583017"/>
            <a:ext cx="10945091" cy="489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man </a:t>
            </a:r>
            <a:r>
              <a:rPr lang="en-AU" sz="2400" b="0" i="0" u="sng" strike="noStrike" cap="none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sat</a:t>
            </a:r>
            <a:r>
              <a:rPr lang="en-AU" sz="2400" b="0" i="0" u="none" strike="noStrike" cap="none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(plopped/relaxed)</a:t>
            </a:r>
            <a:r>
              <a:rPr lang="en-AU" sz="24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on the couch after having a snack.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boy </a:t>
            </a:r>
            <a:r>
              <a:rPr lang="en-AU" sz="2400" b="0" i="0" u="sng" strike="noStrike" cap="none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ran</a:t>
            </a:r>
            <a:r>
              <a:rPr lang="en-AU" sz="2400" b="0" i="0" u="none" strike="noStrike" cap="none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(dashed/sprinted) </a:t>
            </a:r>
            <a:r>
              <a:rPr lang="en-AU" sz="24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across the finish line.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Anthony </a:t>
            </a:r>
            <a:r>
              <a:rPr lang="en-AU" sz="2400" b="0" i="0" u="sng" strike="noStrike" cap="none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threw</a:t>
            </a:r>
            <a:r>
              <a:rPr lang="en-AU" sz="2400" b="0" i="0" u="none" strike="noStrike" cap="none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(hurled/lobbed)</a:t>
            </a:r>
            <a:r>
              <a:rPr lang="en-AU" sz="24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the football to his teammate.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She </a:t>
            </a:r>
            <a:r>
              <a:rPr lang="en-AU" sz="2400" b="0" i="0" u="sng" strike="noStrike" cap="none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asked</a:t>
            </a:r>
            <a:r>
              <a:rPr lang="en-AU" sz="2400" b="0" i="0" u="none" strike="noStrike" cap="none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(quizzed/queried) </a:t>
            </a:r>
            <a:r>
              <a:rPr lang="en-AU" sz="24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student about his recent behaviour. </a:t>
            </a:r>
            <a:endParaRPr sz="2400" b="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6" name="Google Shape;316;p8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04256" y="89736"/>
            <a:ext cx="674079" cy="674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" descr="Icon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432839" y="4874453"/>
            <a:ext cx="674079" cy="674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 descr="Logo, 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99121" y="4284569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94065" y="5632726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 descr="Logo, 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5322" y="2389965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 descr="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89400" y="2389965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 descr="Ico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15322" y="3064043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 descr="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89400" y="3049933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85384" y="5618025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 descr="Icon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85384" y="4929837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" descr="Icon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299121" y="3604476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" descr="Icon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294064" y="4958647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"/>
          <p:cNvSpPr txBox="1"/>
          <p:nvPr/>
        </p:nvSpPr>
        <p:spPr>
          <a:xfrm>
            <a:off x="1999476" y="2617597"/>
            <a:ext cx="1525356" cy="504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Quattrocento Sans"/>
              <a:buNone/>
            </a:pPr>
            <a:r>
              <a:rPr lang="en-AU" sz="1800" b="1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Multiple Choice </a:t>
            </a:r>
            <a:endParaRPr sz="2400" b="1" i="0" u="none" strike="noStrike" cap="non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1026266" y="5381944"/>
            <a:ext cx="1807327" cy="504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Quattrocento Sans"/>
              <a:buNone/>
            </a:pPr>
            <a:r>
              <a:rPr lang="en-AU" sz="1800" b="1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Vote</a:t>
            </a:r>
            <a:endParaRPr sz="2400" b="1" i="0" u="none" strike="noStrike" cap="non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11" name="Google Shape;111;p2"/>
          <p:cNvSpPr txBox="1"/>
          <p:nvPr/>
        </p:nvSpPr>
        <p:spPr>
          <a:xfrm>
            <a:off x="5005000" y="3782559"/>
            <a:ext cx="1807327" cy="504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Quattrocento Sans"/>
              <a:buNone/>
            </a:pPr>
            <a:r>
              <a:rPr lang="en-AU" sz="1800" b="1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Pair Share</a:t>
            </a:r>
            <a:endParaRPr sz="2400" b="1" i="0" u="none" strike="noStrike" cap="non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12" name="Google Shape;112;p2"/>
          <p:cNvSpPr txBox="1"/>
          <p:nvPr/>
        </p:nvSpPr>
        <p:spPr>
          <a:xfrm>
            <a:off x="5005000" y="4447989"/>
            <a:ext cx="2630530" cy="504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Quattrocento Sans"/>
              <a:buNone/>
            </a:pPr>
            <a:r>
              <a:rPr lang="en-AU" sz="1800" b="1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Pick a Stick/Answer (non-volunteer)</a:t>
            </a:r>
            <a:endParaRPr sz="2400" b="1" i="0" u="none" strike="noStrike" cap="non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13" name="Google Shape;113;p2"/>
          <p:cNvSpPr txBox="1"/>
          <p:nvPr/>
        </p:nvSpPr>
        <p:spPr>
          <a:xfrm>
            <a:off x="5005000" y="5113419"/>
            <a:ext cx="1807327" cy="504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Quattrocento Sans"/>
              <a:buNone/>
            </a:pPr>
            <a:r>
              <a:rPr lang="en-AU" sz="1800" b="1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Whiteboards</a:t>
            </a:r>
            <a:endParaRPr sz="2400" b="1" i="0" u="none" strike="noStrike" cap="non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14" name="Google Shape;114;p2"/>
          <p:cNvSpPr txBox="1"/>
          <p:nvPr/>
        </p:nvSpPr>
        <p:spPr>
          <a:xfrm>
            <a:off x="5005000" y="5787509"/>
            <a:ext cx="2485458" cy="504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Quattrocento Sans"/>
              <a:buNone/>
            </a:pPr>
            <a:r>
              <a:rPr lang="en-AU" sz="1800" b="1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In Your Workbook</a:t>
            </a:r>
            <a:endParaRPr sz="2400" b="1" i="0" u="none" strike="noStrike" cap="non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15" name="Google Shape;115;p2"/>
          <p:cNvSpPr txBox="1"/>
          <p:nvPr/>
        </p:nvSpPr>
        <p:spPr>
          <a:xfrm>
            <a:off x="9834568" y="5527738"/>
            <a:ext cx="1807327" cy="504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Quattrocento Sans"/>
              <a:buNone/>
            </a:pPr>
            <a:r>
              <a:rPr lang="en-AU" sz="1800" b="1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Read with me</a:t>
            </a:r>
            <a:endParaRPr sz="2400" b="1" i="0" u="none" strike="noStrike" cap="non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pic>
        <p:nvPicPr>
          <p:cNvPr id="116" name="Google Shape;116;p2" descr="Icon&#10;&#10;Description automatically generated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391324" y="3607995"/>
            <a:ext cx="693813" cy="679158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"/>
          <p:cNvSpPr txBox="1"/>
          <p:nvPr/>
        </p:nvSpPr>
        <p:spPr>
          <a:xfrm>
            <a:off x="9866214" y="4295514"/>
            <a:ext cx="1807327" cy="504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Quattrocento Sans"/>
              <a:buNone/>
            </a:pPr>
            <a:r>
              <a:rPr lang="en-AU" sz="1800" b="1" i="0" u="none" strike="noStrike" cap="none">
                <a:solidFill>
                  <a:srgbClr val="0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Track with me</a:t>
            </a:r>
            <a:endParaRPr sz="2400" b="1" i="0" u="none" strike="noStrike" cap="none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18" name="Google Shape;118;p2"/>
          <p:cNvSpPr txBox="1"/>
          <p:nvPr/>
        </p:nvSpPr>
        <p:spPr>
          <a:xfrm>
            <a:off x="4130311" y="472809"/>
            <a:ext cx="3433156" cy="92333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AU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Copy and paste these icons to the appropriate slides to indicate engagement norms/CFU strategies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"/>
          <p:cNvSpPr txBox="1"/>
          <p:nvPr/>
        </p:nvSpPr>
        <p:spPr>
          <a:xfrm>
            <a:off x="923925" y="2190750"/>
            <a:ext cx="10553700" cy="954067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  <a:effectLst>
            <a:outerShdw blurRad="57785" dist="33020" dir="3180000" algn="ctr">
              <a:srgbClr val="000000">
                <a:alpha val="29411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 are learning to upgrade action and speaking verbs within a sentence.</a:t>
            </a:r>
            <a:endParaRPr sz="14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4" name="Google Shape;124;p3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Learning Objective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3" descr="Icon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061364" y="184665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36;p4">
            <a:extLst>
              <a:ext uri="{FF2B5EF4-FFF2-40B4-BE49-F238E27FC236}">
                <a16:creationId xmlns:a16="http://schemas.microsoft.com/office/drawing/2014/main" id="{8A0E7BBC-2BAB-4897-B897-1374AFECFA76}"/>
              </a:ext>
            </a:extLst>
          </p:cNvPr>
          <p:cNvSpPr txBox="1"/>
          <p:nvPr/>
        </p:nvSpPr>
        <p:spPr>
          <a:xfrm>
            <a:off x="1800225" y="5570555"/>
            <a:ext cx="9241017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This lesson is best taught in the context of a narrative unit. Adapt the slides to fit the model texts as needed.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 b="0" i="0" u="none" strike="noStrike" cap="none" dirty="0">
                <a:solidFill>
                  <a:srgbClr val="000000"/>
                </a:solidFill>
                <a:latin typeface="Century Gothic"/>
                <a:ea typeface="Arial"/>
                <a:cs typeface="Arial"/>
                <a:sym typeface="Century Gothic"/>
              </a:rPr>
              <a:t>Use specific upgraded verbs to teach as tier 2 vocabulary. </a:t>
            </a:r>
            <a:endParaRPr sz="10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843F7D7-5A93-4D1D-8E7D-8136E6F2E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  <a:p>
            <a:pPr>
              <a:buFont typeface="Wingdings" panose="05000000000000000000" pitchFamily="2" charset="2"/>
              <a:buChar char="§"/>
            </a:pPr>
            <a:endParaRPr lang="en-AU" dirty="0"/>
          </a:p>
          <a:p>
            <a:pPr marL="0" indent="0">
              <a:buNone/>
            </a:pPr>
            <a:endParaRPr lang="en-AU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  <a:latin typeface="Century Gothic" panose="020B0502020202020204" pitchFamily="34" charset="0"/>
              </a:rPr>
              <a:t>Concept Development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05ECB126-5402-49D0-A7AC-AE7D948BABE0}"/>
              </a:ext>
            </a:extLst>
          </p:cNvPr>
          <p:cNvSpPr txBox="1">
            <a:spLocks/>
          </p:cNvSpPr>
          <p:nvPr/>
        </p:nvSpPr>
        <p:spPr>
          <a:xfrm>
            <a:off x="5687" y="332716"/>
            <a:ext cx="8898941" cy="787472"/>
          </a:xfrm>
          <a:prstGeom prst="rect">
            <a:avLst/>
          </a:prstGeom>
          <a:solidFill>
            <a:srgbClr val="F5D327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chemeClr val="dk1"/>
              </a:buClr>
              <a:buSzPts val="1100"/>
              <a:buFont typeface="Wingdings" pitchFamily="2" charset="2"/>
              <a:buChar char="§"/>
            </a:pPr>
            <a:r>
              <a:rPr lang="en-AU" dirty="0">
                <a:latin typeface="Century Gothic" panose="020B0502020202020204" pitchFamily="34" charset="0"/>
                <a:sym typeface="Happy Monkey"/>
              </a:rPr>
              <a:t>A verb is a word which describes an action, state, or occurrence. </a:t>
            </a:r>
          </a:p>
          <a:p>
            <a:pPr>
              <a:spcBef>
                <a:spcPts val="0"/>
              </a:spcBef>
              <a:buClr>
                <a:schemeClr val="dk1"/>
              </a:buClr>
              <a:buSzPts val="1100"/>
              <a:buFont typeface="Wingdings" pitchFamily="2" charset="2"/>
              <a:buChar char="§"/>
            </a:pPr>
            <a:r>
              <a:rPr lang="en-AU" dirty="0">
                <a:latin typeface="Century Gothic" panose="020B0502020202020204" pitchFamily="34" charset="0"/>
                <a:sym typeface="Happy Monkey"/>
              </a:rPr>
              <a:t>It forms the main part of the predicate of a sentenc</a:t>
            </a:r>
            <a:r>
              <a:rPr lang="en-AU" dirty="0">
                <a:latin typeface="Century Gothic" panose="020B0502020202020204" pitchFamily="34" charset="0"/>
              </a:rPr>
              <a:t>e</a:t>
            </a:r>
          </a:p>
          <a:p>
            <a:pPr marL="0" indent="0">
              <a:buNone/>
            </a:pPr>
            <a:endParaRPr lang="en-AU" dirty="0">
              <a:latin typeface="Century Gothic" panose="020B0502020202020204" pitchFamily="34" charset="0"/>
            </a:endParaRPr>
          </a:p>
        </p:txBody>
      </p:sp>
      <p:pic>
        <p:nvPicPr>
          <p:cNvPr id="11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7BF52388-8B41-CD41-AC9A-89B295FC7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1527" y="123041"/>
            <a:ext cx="674079" cy="67407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B441482-545B-4748-A51D-8CA911413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7677" y="153807"/>
            <a:ext cx="693813" cy="679158"/>
          </a:xfrm>
          <a:prstGeom prst="rect">
            <a:avLst/>
          </a:prstGeom>
        </p:spPr>
      </p:pic>
      <p:pic>
        <p:nvPicPr>
          <p:cNvPr id="14" name="Picture 13" descr="Logo, icon&#10;&#10;Description automatically generated">
            <a:extLst>
              <a:ext uri="{FF2B5EF4-FFF2-40B4-BE49-F238E27FC236}">
                <a16:creationId xmlns:a16="http://schemas.microsoft.com/office/drawing/2014/main" id="{8CE80E75-360B-6247-AD73-31368C05B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7922" y="92276"/>
            <a:ext cx="674078" cy="674078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C45F6649-CB44-C64C-8165-AE10CD937E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0763" y="92276"/>
            <a:ext cx="674078" cy="6740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466981-3B39-4472-BEC6-0535AF208332}"/>
              </a:ext>
            </a:extLst>
          </p:cNvPr>
          <p:cNvSpPr txBox="1"/>
          <p:nvPr/>
        </p:nvSpPr>
        <p:spPr>
          <a:xfrm>
            <a:off x="433937" y="1731063"/>
            <a:ext cx="94689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latin typeface="Century Gothic" panose="020B0502020202020204" pitchFamily="34" charset="0"/>
              </a:rPr>
              <a:t>A physical or mental action:</a:t>
            </a:r>
          </a:p>
          <a:p>
            <a:endParaRPr lang="en-AU" sz="2400" dirty="0">
              <a:latin typeface="Century Gothic" panose="020B0502020202020204" pitchFamily="34" charset="0"/>
            </a:endParaRPr>
          </a:p>
          <a:p>
            <a:r>
              <a:rPr lang="en-AU" sz="2400" dirty="0">
                <a:latin typeface="Century Gothic" panose="020B0502020202020204" pitchFamily="34" charset="0"/>
              </a:rPr>
              <a:t>She </a:t>
            </a:r>
            <a:r>
              <a:rPr lang="en-AU" sz="2400" b="1" dirty="0">
                <a:latin typeface="Century Gothic" panose="020B0502020202020204" pitchFamily="34" charset="0"/>
              </a:rPr>
              <a:t>walked</a:t>
            </a:r>
            <a:r>
              <a:rPr lang="en-AU" sz="2400" dirty="0">
                <a:latin typeface="Century Gothic" panose="020B0502020202020204" pitchFamily="34" charset="0"/>
              </a:rPr>
              <a:t>. </a:t>
            </a:r>
          </a:p>
          <a:p>
            <a:r>
              <a:rPr lang="en-AU" sz="2400" dirty="0">
                <a:latin typeface="Century Gothic" panose="020B0502020202020204" pitchFamily="34" charset="0"/>
              </a:rPr>
              <a:t>They </a:t>
            </a:r>
            <a:r>
              <a:rPr lang="en-AU" sz="2400" b="1" dirty="0">
                <a:latin typeface="Century Gothic" panose="020B0502020202020204" pitchFamily="34" charset="0"/>
              </a:rPr>
              <a:t>thought</a:t>
            </a:r>
            <a:r>
              <a:rPr lang="en-AU" sz="2400" dirty="0">
                <a:latin typeface="Century Gothic" panose="020B0502020202020204" pitchFamily="34" charset="0"/>
              </a:rPr>
              <a:t> about the answers.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AABA02-4B41-4F8B-B9C4-29F90A8DA4A0}"/>
              </a:ext>
            </a:extLst>
          </p:cNvPr>
          <p:cNvSpPr txBox="1"/>
          <p:nvPr/>
        </p:nvSpPr>
        <p:spPr>
          <a:xfrm>
            <a:off x="10181939" y="1250631"/>
            <a:ext cx="1988664" cy="954107"/>
          </a:xfrm>
          <a:prstGeom prst="rect">
            <a:avLst/>
          </a:prstGeom>
          <a:solidFill>
            <a:srgbClr val="79FF9C"/>
          </a:solidFill>
        </p:spPr>
        <p:txBody>
          <a:bodyPr wrap="square" rtlCol="0">
            <a:spAutoFit/>
          </a:bodyPr>
          <a:lstStyle/>
          <a:p>
            <a:r>
              <a:rPr lang="en-AU" sz="1400" b="1" dirty="0">
                <a:latin typeface="Century Gothic" panose="020B0502020202020204" pitchFamily="34" charset="0"/>
              </a:rPr>
              <a:t>CFU: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latin typeface="Century Gothic" panose="020B0502020202020204" pitchFamily="34" charset="0"/>
              </a:rPr>
              <a:t>What are the three main types of verbs?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C60DC24-B61A-4B0F-BD88-0DED88995482}"/>
              </a:ext>
            </a:extLst>
          </p:cNvPr>
          <p:cNvSpPr txBox="1"/>
          <p:nvPr/>
        </p:nvSpPr>
        <p:spPr>
          <a:xfrm>
            <a:off x="433937" y="3578457"/>
            <a:ext cx="10566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latin typeface="Century Gothic" panose="020B0502020202020204" pitchFamily="34" charset="0"/>
              </a:rPr>
              <a:t>A state - form of being:</a:t>
            </a:r>
          </a:p>
          <a:p>
            <a:r>
              <a:rPr lang="en-AU" sz="2400" dirty="0">
                <a:latin typeface="Century Gothic" panose="020B0502020202020204" pitchFamily="34" charset="0"/>
              </a:rPr>
              <a:t> </a:t>
            </a:r>
          </a:p>
          <a:p>
            <a:r>
              <a:rPr lang="en-AU" sz="2400" dirty="0">
                <a:latin typeface="Century Gothic" panose="020B0502020202020204" pitchFamily="34" charset="0"/>
              </a:rPr>
              <a:t>We </a:t>
            </a:r>
            <a:r>
              <a:rPr lang="en-AU" sz="2400" b="1" dirty="0">
                <a:latin typeface="Century Gothic" panose="020B0502020202020204" pitchFamily="34" charset="0"/>
              </a:rPr>
              <a:t>are</a:t>
            </a:r>
            <a:r>
              <a:rPr lang="en-AU" sz="2400" dirty="0">
                <a:latin typeface="Century Gothic" panose="020B0502020202020204" pitchFamily="34" charset="0"/>
              </a:rPr>
              <a:t> cold.</a:t>
            </a:r>
          </a:p>
          <a:p>
            <a:r>
              <a:rPr lang="en-AU" sz="2400" dirty="0">
                <a:latin typeface="Century Gothic" panose="020B0502020202020204" pitchFamily="34" charset="0"/>
              </a:rPr>
              <a:t>He </a:t>
            </a:r>
            <a:r>
              <a:rPr lang="en-AU" sz="2400" b="1" dirty="0">
                <a:latin typeface="Century Gothic" panose="020B0502020202020204" pitchFamily="34" charset="0"/>
              </a:rPr>
              <a:t>was</a:t>
            </a:r>
            <a:r>
              <a:rPr lang="en-AU" sz="2400" dirty="0">
                <a:latin typeface="Century Gothic" panose="020B0502020202020204" pitchFamily="34" charset="0"/>
              </a:rPr>
              <a:t> happy.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3F9B8D-9FAF-49A1-B3F3-2B98206D2768}"/>
              </a:ext>
            </a:extLst>
          </p:cNvPr>
          <p:cNvSpPr txBox="1"/>
          <p:nvPr/>
        </p:nvSpPr>
        <p:spPr>
          <a:xfrm>
            <a:off x="433937" y="5219536"/>
            <a:ext cx="105662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latin typeface="Century Gothic" panose="020B0502020202020204" pitchFamily="34" charset="0"/>
              </a:rPr>
              <a:t>An occurrence -something happening:</a:t>
            </a:r>
          </a:p>
          <a:p>
            <a:endParaRPr lang="en-AU" sz="2400" dirty="0">
              <a:latin typeface="Century Gothic" panose="020B0502020202020204" pitchFamily="34" charset="0"/>
            </a:endParaRPr>
          </a:p>
          <a:p>
            <a:r>
              <a:rPr lang="en-AU" sz="2400" dirty="0">
                <a:latin typeface="Century Gothic" panose="020B0502020202020204" pitchFamily="34" charset="0"/>
              </a:rPr>
              <a:t>The sun </a:t>
            </a:r>
            <a:r>
              <a:rPr lang="en-AU" sz="2400" b="1" dirty="0">
                <a:latin typeface="Century Gothic" panose="020B0502020202020204" pitchFamily="34" charset="0"/>
              </a:rPr>
              <a:t>shone.</a:t>
            </a:r>
          </a:p>
          <a:p>
            <a:r>
              <a:rPr lang="en-AU" sz="2400" dirty="0">
                <a:latin typeface="Century Gothic" panose="020B0502020202020204" pitchFamily="34" charset="0"/>
              </a:rPr>
              <a:t>She </a:t>
            </a:r>
            <a:r>
              <a:rPr lang="en-AU" sz="2400" b="1" dirty="0">
                <a:latin typeface="Century Gothic" panose="020B0502020202020204" pitchFamily="34" charset="0"/>
              </a:rPr>
              <a:t>became</a:t>
            </a:r>
            <a:r>
              <a:rPr lang="en-AU" sz="2400" dirty="0">
                <a:latin typeface="Century Gothic" panose="020B0502020202020204" pitchFamily="34" charset="0"/>
              </a:rPr>
              <a:t> a teacher.</a:t>
            </a:r>
          </a:p>
          <a:p>
            <a:endParaRPr lang="en-AU" sz="3200" dirty="0">
              <a:latin typeface="Century Gothic" panose="020B0502020202020204" pitchFamily="34" charset="0"/>
            </a:endParaRPr>
          </a:p>
        </p:txBody>
      </p:sp>
      <p:pic>
        <p:nvPicPr>
          <p:cNvPr id="2050" name="Picture 2" descr="Public Domain Clip Art Image | Illustration of a girl kicking a soccer ...">
            <a:extLst>
              <a:ext uri="{FF2B5EF4-FFF2-40B4-BE49-F238E27FC236}">
                <a16:creationId xmlns:a16="http://schemas.microsoft.com/office/drawing/2014/main" id="{F8E8C697-129F-45E2-A96C-7EA334E44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131" y="1977093"/>
            <a:ext cx="1026653" cy="107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s Of People Thinking | Free download on ClipArtMag">
            <a:extLst>
              <a:ext uri="{FF2B5EF4-FFF2-40B4-BE49-F238E27FC236}">
                <a16:creationId xmlns:a16="http://schemas.microsoft.com/office/drawing/2014/main" id="{88360C0B-130F-4E27-91D2-C2A2FAE0E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394" y="1932855"/>
            <a:ext cx="564968" cy="103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hild leaning on chair">
            <a:extLst>
              <a:ext uri="{FF2B5EF4-FFF2-40B4-BE49-F238E27FC236}">
                <a16:creationId xmlns:a16="http://schemas.microsoft.com/office/drawing/2014/main" id="{DC40FD44-539D-4E51-886D-64B5E24413B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2402" t="42749"/>
          <a:stretch/>
        </p:blipFill>
        <p:spPr>
          <a:xfrm>
            <a:off x="6790271" y="3681976"/>
            <a:ext cx="1338607" cy="1358862"/>
          </a:xfrm>
          <a:prstGeom prst="rect">
            <a:avLst/>
          </a:prstGeom>
        </p:spPr>
      </p:pic>
      <p:pic>
        <p:nvPicPr>
          <p:cNvPr id="7" name="Picture 6" descr="Sunset in the tropics, with palm leaves">
            <a:extLst>
              <a:ext uri="{FF2B5EF4-FFF2-40B4-BE49-F238E27FC236}">
                <a16:creationId xmlns:a16="http://schemas.microsoft.com/office/drawing/2014/main" id="{06E377D6-CF5B-482D-B6CA-9D670778B94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3415" t="29032" r="4745" b="26278"/>
          <a:stretch/>
        </p:blipFill>
        <p:spPr>
          <a:xfrm>
            <a:off x="6790271" y="5318257"/>
            <a:ext cx="1640264" cy="153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6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 txBox="1"/>
          <p:nvPr/>
        </p:nvSpPr>
        <p:spPr>
          <a:xfrm>
            <a:off x="0" y="369331"/>
            <a:ext cx="9446467" cy="2355396"/>
          </a:xfrm>
          <a:prstGeom prst="rect">
            <a:avLst/>
          </a:prstGeom>
          <a:solidFill>
            <a:srgbClr val="F5D32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000" b="1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Action verb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0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 action verb is a </a:t>
            </a:r>
            <a:r>
              <a:rPr lang="en-AU" sz="2000" b="1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verb that describes a physical or mental action</a:t>
            </a:r>
            <a:r>
              <a:rPr lang="en-AU" sz="20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like run, jump, kick, eat, break, cry, smile, or think.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000" b="1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Speaking verb:</a:t>
            </a:r>
            <a:endParaRPr sz="20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0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Speaking verbs are a </a:t>
            </a:r>
            <a:r>
              <a:rPr lang="en-AU" sz="2000" dirty="0">
                <a:latin typeface="Century Gothic"/>
                <a:ea typeface="Century Gothic"/>
                <a:cs typeface="Century Gothic"/>
                <a:sym typeface="Century Gothic"/>
              </a:rPr>
              <a:t>type of action verb that relate to character speech.</a:t>
            </a:r>
            <a:endParaRPr sz="20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2" name="Google Shape;132;p4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Concept Development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p4" descr="Logo,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11429" y="111175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4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61837" y="111175"/>
            <a:ext cx="693813" cy="679158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4"/>
          <p:cNvSpPr txBox="1"/>
          <p:nvPr/>
        </p:nvSpPr>
        <p:spPr>
          <a:xfrm>
            <a:off x="10319301" y="1139157"/>
            <a:ext cx="1872699" cy="738623"/>
          </a:xfrm>
          <a:prstGeom prst="rect">
            <a:avLst/>
          </a:prstGeom>
          <a:solidFill>
            <a:srgbClr val="79FF9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AU" sz="14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CFU: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AU"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is an action verb?</a:t>
            </a:r>
            <a:endParaRPr/>
          </a:p>
        </p:txBody>
      </p:sp>
      <p:sp>
        <p:nvSpPr>
          <p:cNvPr id="136" name="Google Shape;136;p4"/>
          <p:cNvSpPr txBox="1"/>
          <p:nvPr/>
        </p:nvSpPr>
        <p:spPr>
          <a:xfrm>
            <a:off x="1570183" y="3482110"/>
            <a:ext cx="9241017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When we </a:t>
            </a:r>
            <a:r>
              <a:rPr lang="en-AU" sz="2800" b="0" i="1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upgrade</a:t>
            </a:r>
            <a:r>
              <a:rPr lang="en-AU" sz="2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verb- we are making it more specific!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5"/>
          <p:cNvSpPr txBox="1"/>
          <p:nvPr/>
        </p:nvSpPr>
        <p:spPr>
          <a:xfrm>
            <a:off x="0" y="369331"/>
            <a:ext cx="9446467" cy="1376342"/>
          </a:xfrm>
          <a:prstGeom prst="rect">
            <a:avLst/>
          </a:prstGeom>
          <a:solidFill>
            <a:srgbClr val="F5D32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0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Upgraded verb: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0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 upgraded verb adds more specificity to writing. Some verbs are more powerful than others.</a:t>
            </a:r>
            <a:r>
              <a:rPr lang="en-AU" sz="2000" b="1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AU" sz="20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Upgrading verbs makes your writing more interesting and engaging to the reader.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3" name="Google Shape;143;p35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Concept Development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p35" descr="Logo,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11429" y="111175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35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04475" y="127102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35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71566" y="154632"/>
            <a:ext cx="693813" cy="679158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35"/>
          <p:cNvSpPr txBox="1"/>
          <p:nvPr/>
        </p:nvSpPr>
        <p:spPr>
          <a:xfrm>
            <a:off x="10319301" y="1139157"/>
            <a:ext cx="1872699" cy="1384954"/>
          </a:xfrm>
          <a:prstGeom prst="rect">
            <a:avLst/>
          </a:prstGeom>
          <a:solidFill>
            <a:srgbClr val="79FF9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AU" sz="14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CFU:</a:t>
            </a:r>
            <a:endParaRPr sz="14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AU"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What’s an upgraded verb for went?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AU"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 saw?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AU"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 said?</a:t>
            </a:r>
            <a:endParaRPr sz="14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8" name="Google Shape;148;p35"/>
          <p:cNvSpPr txBox="1"/>
          <p:nvPr/>
        </p:nvSpPr>
        <p:spPr>
          <a:xfrm>
            <a:off x="812801" y="3078632"/>
            <a:ext cx="9998400" cy="310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00" b="1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went</a:t>
            </a:r>
            <a:r>
              <a:rPr lang="en-AU" sz="2800" dirty="0"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lang="en-AU" sz="2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ran, jogged, scurried, dashed, meandered,  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00" b="1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saw:</a:t>
            </a:r>
            <a:r>
              <a:rPr lang="en-AU" sz="2800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AU" sz="2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spied, observed, spotted, witnessed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00" b="1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said:</a:t>
            </a:r>
            <a:r>
              <a:rPr lang="en-AU" sz="2800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AU" sz="28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yelled, whispered, bellowed, muttered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6"/>
          <p:cNvSpPr txBox="1"/>
          <p:nvPr/>
        </p:nvSpPr>
        <p:spPr>
          <a:xfrm>
            <a:off x="0" y="369331"/>
            <a:ext cx="9446467" cy="1376342"/>
          </a:xfrm>
          <a:prstGeom prst="rect">
            <a:avLst/>
          </a:prstGeom>
          <a:solidFill>
            <a:srgbClr val="F5D32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000" b="1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Upgraded verb: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0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 upgraded verb adds more specificity to writing. Some verbs are more powerful than others.</a:t>
            </a:r>
            <a:r>
              <a:rPr lang="en-AU" sz="2000" b="1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AU" sz="20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Upgrading verbs makes your writing more interesting and engaging to the reader.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5" name="Google Shape;155;p36"/>
          <p:cNvSpPr txBox="1"/>
          <p:nvPr/>
        </p:nvSpPr>
        <p:spPr>
          <a:xfrm>
            <a:off x="0" y="-1"/>
            <a:ext cx="3600450" cy="36933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AU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Concept Development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" name="Google Shape;156;p36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32839" y="116024"/>
            <a:ext cx="693813" cy="679158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36"/>
          <p:cNvSpPr txBox="1"/>
          <p:nvPr/>
        </p:nvSpPr>
        <p:spPr>
          <a:xfrm>
            <a:off x="91440" y="1928553"/>
            <a:ext cx="11928764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0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teacher </a:t>
            </a:r>
            <a:r>
              <a:rPr lang="en-AU" sz="2000" b="0" i="0" u="sng" strike="noStrike" cap="none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asked</a:t>
            </a:r>
            <a:r>
              <a:rPr lang="en-AU" sz="20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them to return to class.</a:t>
            </a:r>
            <a:endParaRPr sz="20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158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000" b="1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            Upgraded speaking verb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0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teacher </a:t>
            </a:r>
            <a:r>
              <a:rPr lang="en-AU" sz="2000" b="0" i="0" u="sng" strike="noStrike" cap="none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yelled</a:t>
            </a:r>
            <a:r>
              <a:rPr lang="en-AU" sz="20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at them to return to class.</a:t>
            </a:r>
            <a:endParaRPr sz="20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158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158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36"/>
          <p:cNvSpPr/>
          <p:nvPr/>
        </p:nvSpPr>
        <p:spPr>
          <a:xfrm>
            <a:off x="7407564" y="2115005"/>
            <a:ext cx="498764" cy="1302327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0" name="Google Shape;160;p36" descr="Icon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1346125" y="121103"/>
            <a:ext cx="674079" cy="67407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57;p36">
            <a:extLst>
              <a:ext uri="{FF2B5EF4-FFF2-40B4-BE49-F238E27FC236}">
                <a16:creationId xmlns:a16="http://schemas.microsoft.com/office/drawing/2014/main" id="{68805D6C-B6DA-4CBE-B88D-4BF57803D5FE}"/>
              </a:ext>
            </a:extLst>
          </p:cNvPr>
          <p:cNvSpPr txBox="1"/>
          <p:nvPr/>
        </p:nvSpPr>
        <p:spPr>
          <a:xfrm>
            <a:off x="171796" y="4606169"/>
            <a:ext cx="11928764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0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student </a:t>
            </a:r>
            <a:r>
              <a:rPr lang="en-AU" sz="2000" b="0" i="0" u="sng" strike="noStrike" cap="none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ran</a:t>
            </a:r>
            <a:r>
              <a:rPr lang="en-AU" sz="20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across the field to reach the canteen before it closed.</a:t>
            </a:r>
            <a:endParaRPr dirty="0"/>
          </a:p>
          <a:p>
            <a:pPr marL="285750" marR="0" lvl="0" indent="-158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000" b="1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                    Upgraded action verb</a:t>
            </a:r>
            <a:endParaRPr dirty="0"/>
          </a:p>
          <a:p>
            <a:pPr marL="285750" marR="0" lvl="0" indent="-158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0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student </a:t>
            </a:r>
            <a:r>
              <a:rPr lang="en-AU" sz="2000" b="0" i="0" u="sng" strike="noStrike" cap="none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bolted</a:t>
            </a:r>
            <a:r>
              <a:rPr lang="en-AU" sz="20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across the field to reach the canteen before it closed. </a:t>
            </a:r>
            <a:endParaRPr dirty="0"/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58;p36">
            <a:extLst>
              <a:ext uri="{FF2B5EF4-FFF2-40B4-BE49-F238E27FC236}">
                <a16:creationId xmlns:a16="http://schemas.microsoft.com/office/drawing/2014/main" id="{5E8CFE59-4869-41EC-BA74-F30366313AAC}"/>
              </a:ext>
            </a:extLst>
          </p:cNvPr>
          <p:cNvSpPr/>
          <p:nvPr/>
        </p:nvSpPr>
        <p:spPr>
          <a:xfrm>
            <a:off x="9738720" y="4789049"/>
            <a:ext cx="498764" cy="1302327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7"/>
          <p:cNvSpPr txBox="1">
            <a:spLocks noGrp="1"/>
          </p:cNvSpPr>
          <p:nvPr>
            <p:ph type="body" idx="1"/>
          </p:nvPr>
        </p:nvSpPr>
        <p:spPr>
          <a:xfrm>
            <a:off x="154907" y="766354"/>
            <a:ext cx="11845504" cy="5904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dirty="0"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/>
          </a:p>
        </p:txBody>
      </p:sp>
      <p:sp>
        <p:nvSpPr>
          <p:cNvPr id="168" name="Google Shape;168;p37"/>
          <p:cNvSpPr txBox="1"/>
          <p:nvPr/>
        </p:nvSpPr>
        <p:spPr>
          <a:xfrm>
            <a:off x="-1" y="-1"/>
            <a:ext cx="4802909" cy="3692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AU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Concept Development: I do, We do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" name="Google Shape;169;p37" descr="Logo,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11429" y="111175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37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04475" y="127102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7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71566" y="154632"/>
            <a:ext cx="693813" cy="679158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37"/>
          <p:cNvSpPr txBox="1"/>
          <p:nvPr/>
        </p:nvSpPr>
        <p:spPr>
          <a:xfrm>
            <a:off x="10319301" y="1139157"/>
            <a:ext cx="1872699" cy="1600398"/>
          </a:xfrm>
          <a:prstGeom prst="rect">
            <a:avLst/>
          </a:prstGeom>
          <a:solidFill>
            <a:srgbClr val="79FF9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AU" sz="14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CFU: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effect do these different verbs have on our understanding of the subject (character)?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3" name="Google Shape;173;p37"/>
          <p:cNvGrpSpPr/>
          <p:nvPr/>
        </p:nvGrpSpPr>
        <p:grpSpPr>
          <a:xfrm>
            <a:off x="2013659" y="2724727"/>
            <a:ext cx="7204232" cy="4133272"/>
            <a:chOff x="0" y="0"/>
            <a:chExt cx="7204232" cy="4133272"/>
          </a:xfrm>
        </p:grpSpPr>
        <p:sp>
          <p:nvSpPr>
            <p:cNvPr id="174" name="Google Shape;174;p37"/>
            <p:cNvSpPr/>
            <p:nvPr/>
          </p:nvSpPr>
          <p:spPr>
            <a:xfrm>
              <a:off x="2881692" y="0"/>
              <a:ext cx="1440846" cy="826654"/>
            </a:xfrm>
            <a:prstGeom prst="trapezoid">
              <a:avLst>
                <a:gd name="adj" fmla="val 87149"/>
              </a:avLst>
            </a:prstGeom>
            <a:solidFill>
              <a:schemeClr val="accent4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7"/>
            <p:cNvSpPr txBox="1"/>
            <p:nvPr/>
          </p:nvSpPr>
          <p:spPr>
            <a:xfrm>
              <a:off x="2881692" y="0"/>
              <a:ext cx="1440846" cy="826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625" tIns="40625" rIns="40625" bIns="40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3200" b="0" i="0" u="none" strike="noStrike" cap="none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dashed</a:t>
              </a:r>
              <a:endParaRPr sz="3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37"/>
            <p:cNvSpPr/>
            <p:nvPr/>
          </p:nvSpPr>
          <p:spPr>
            <a:xfrm>
              <a:off x="2161269" y="826654"/>
              <a:ext cx="2881692" cy="826654"/>
            </a:xfrm>
            <a:prstGeom prst="trapezoid">
              <a:avLst>
                <a:gd name="adj" fmla="val 87149"/>
              </a:avLst>
            </a:prstGeom>
            <a:solidFill>
              <a:srgbClr val="85F01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7"/>
            <p:cNvSpPr txBox="1"/>
            <p:nvPr/>
          </p:nvSpPr>
          <p:spPr>
            <a:xfrm>
              <a:off x="2665565" y="826654"/>
              <a:ext cx="1873100" cy="826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625" tIns="40625" rIns="40625" bIns="40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3200" b="0" i="0" u="none" strike="noStrike" cap="none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bolted</a:t>
              </a:r>
              <a:endParaRPr sz="3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37"/>
            <p:cNvSpPr/>
            <p:nvPr/>
          </p:nvSpPr>
          <p:spPr>
            <a:xfrm>
              <a:off x="1440846" y="1653309"/>
              <a:ext cx="4322539" cy="826654"/>
            </a:xfrm>
            <a:prstGeom prst="trapezoid">
              <a:avLst>
                <a:gd name="adj" fmla="val 87149"/>
              </a:avLst>
            </a:prstGeom>
            <a:solidFill>
              <a:srgbClr val="21E146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7"/>
            <p:cNvSpPr txBox="1"/>
            <p:nvPr/>
          </p:nvSpPr>
          <p:spPr>
            <a:xfrm>
              <a:off x="2197290" y="1653309"/>
              <a:ext cx="2809650" cy="826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625" tIns="40625" rIns="40625" bIns="40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3200" b="0" i="0" u="none" strike="noStrike" cap="none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scurried</a:t>
              </a:r>
              <a:endParaRPr sz="3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37"/>
            <p:cNvSpPr/>
            <p:nvPr/>
          </p:nvSpPr>
          <p:spPr>
            <a:xfrm>
              <a:off x="720423" y="2479963"/>
              <a:ext cx="5763385" cy="826654"/>
            </a:xfrm>
            <a:prstGeom prst="trapezoid">
              <a:avLst>
                <a:gd name="adj" fmla="val 87149"/>
              </a:avLst>
            </a:prstGeom>
            <a:solidFill>
              <a:srgbClr val="31D2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7"/>
            <p:cNvSpPr txBox="1"/>
            <p:nvPr/>
          </p:nvSpPr>
          <p:spPr>
            <a:xfrm>
              <a:off x="1729015" y="2479963"/>
              <a:ext cx="3746200" cy="826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625" tIns="40625" rIns="40625" bIns="40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3200" b="0" i="0" u="none" strike="noStrike" cap="none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shot </a:t>
              </a:r>
              <a:endParaRPr sz="3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37"/>
            <p:cNvSpPr/>
            <p:nvPr/>
          </p:nvSpPr>
          <p:spPr>
            <a:xfrm>
              <a:off x="0" y="3306618"/>
              <a:ext cx="7204232" cy="826654"/>
            </a:xfrm>
            <a:prstGeom prst="trapezoid">
              <a:avLst>
                <a:gd name="adj" fmla="val 87149"/>
              </a:avLst>
            </a:prstGeom>
            <a:solidFill>
              <a:srgbClr val="4371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7"/>
            <p:cNvSpPr txBox="1"/>
            <p:nvPr/>
          </p:nvSpPr>
          <p:spPr>
            <a:xfrm>
              <a:off x="1260740" y="3306618"/>
              <a:ext cx="4682750" cy="826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625" tIns="40625" rIns="40625" bIns="40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6600" b="0" i="0" u="none" strike="noStrike" cap="none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went</a:t>
              </a:r>
              <a:endParaRPr sz="66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4" name="Google Shape;184;p37"/>
          <p:cNvSpPr txBox="1"/>
          <p:nvPr/>
        </p:nvSpPr>
        <p:spPr>
          <a:xfrm>
            <a:off x="806353" y="2021486"/>
            <a:ext cx="951294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2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girl </a:t>
            </a:r>
            <a:r>
              <a:rPr lang="en-AU" sz="3200" b="0" i="0" u="sng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went quickly </a:t>
            </a:r>
            <a:r>
              <a:rPr lang="en-AU" sz="32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out the door.</a:t>
            </a:r>
            <a:endParaRPr sz="32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87927" y="3205018"/>
            <a:ext cx="2261059" cy="2392218"/>
            <a:chOff x="387927" y="3205018"/>
            <a:chExt cx="2261059" cy="2392218"/>
          </a:xfrm>
        </p:grpSpPr>
        <p:sp>
          <p:nvSpPr>
            <p:cNvPr id="2" name="6-Point Star 1"/>
            <p:cNvSpPr/>
            <p:nvPr/>
          </p:nvSpPr>
          <p:spPr>
            <a:xfrm>
              <a:off x="387927" y="3205018"/>
              <a:ext cx="2261059" cy="2392218"/>
            </a:xfrm>
            <a:prstGeom prst="star6">
              <a:avLst/>
            </a:prstGeom>
            <a:solidFill>
              <a:srgbClr val="00B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39763" y="4216461"/>
              <a:ext cx="15696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800" dirty="0">
                  <a:latin typeface="Century Gothic" panose="020B0502020202020204" pitchFamily="34" charset="0"/>
                </a:rPr>
                <a:t>Action verb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50A3ADA3-2DB2-469A-B766-B60E06A3DDA7}"/>
              </a:ext>
            </a:extLst>
          </p:cNvPr>
          <p:cNvSpPr txBox="1"/>
          <p:nvPr/>
        </p:nvSpPr>
        <p:spPr>
          <a:xfrm>
            <a:off x="0" y="369290"/>
            <a:ext cx="9632470" cy="156966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AU" sz="2400" dirty="0">
                <a:latin typeface="Century Gothic" panose="020B0502020202020204" pitchFamily="34" charset="0"/>
              </a:rPr>
              <a:t>Read the sentence.</a:t>
            </a:r>
          </a:p>
          <a:p>
            <a:pPr marL="52705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AutoNum type="arabicPeriod"/>
            </a:pPr>
            <a:r>
              <a:rPr lang="en-AU" sz="24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Re-write the sentence with an upgraded verb to replace the verb + adverb. You can use a suggested one or choose your own.</a:t>
            </a:r>
            <a:endParaRPr lang="en-AU" sz="2000" b="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7"/>
          <p:cNvSpPr txBox="1">
            <a:spLocks noGrp="1"/>
          </p:cNvSpPr>
          <p:nvPr>
            <p:ph type="body" idx="1"/>
          </p:nvPr>
        </p:nvSpPr>
        <p:spPr>
          <a:xfrm>
            <a:off x="154907" y="766354"/>
            <a:ext cx="11845504" cy="5904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dirty="0"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/>
          </a:p>
        </p:txBody>
      </p:sp>
      <p:sp>
        <p:nvSpPr>
          <p:cNvPr id="168" name="Google Shape;168;p37"/>
          <p:cNvSpPr txBox="1"/>
          <p:nvPr/>
        </p:nvSpPr>
        <p:spPr>
          <a:xfrm>
            <a:off x="-1" y="-1"/>
            <a:ext cx="4802909" cy="3692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AU" sz="18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Concept Development: I do, We do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" name="Google Shape;169;p37" descr="Logo,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11429" y="111175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37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04475" y="127102"/>
            <a:ext cx="674078" cy="674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7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71566" y="154632"/>
            <a:ext cx="693813" cy="679158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37"/>
          <p:cNvSpPr txBox="1"/>
          <p:nvPr/>
        </p:nvSpPr>
        <p:spPr>
          <a:xfrm>
            <a:off x="10319301" y="1139157"/>
            <a:ext cx="1872699" cy="1600398"/>
          </a:xfrm>
          <a:prstGeom prst="rect">
            <a:avLst/>
          </a:prstGeom>
          <a:solidFill>
            <a:srgbClr val="79FF9C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AU" sz="14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CFU: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effect do these different verbs have on our understanding of the subject (character)?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3" name="Google Shape;173;p37"/>
          <p:cNvGrpSpPr/>
          <p:nvPr/>
        </p:nvGrpSpPr>
        <p:grpSpPr>
          <a:xfrm>
            <a:off x="2013659" y="2724727"/>
            <a:ext cx="7204232" cy="4133272"/>
            <a:chOff x="0" y="0"/>
            <a:chExt cx="7204232" cy="4133272"/>
          </a:xfrm>
        </p:grpSpPr>
        <p:sp>
          <p:nvSpPr>
            <p:cNvPr id="174" name="Google Shape;174;p37"/>
            <p:cNvSpPr/>
            <p:nvPr/>
          </p:nvSpPr>
          <p:spPr>
            <a:xfrm>
              <a:off x="2881692" y="0"/>
              <a:ext cx="1440846" cy="826654"/>
            </a:xfrm>
            <a:prstGeom prst="trapezoid">
              <a:avLst>
                <a:gd name="adj" fmla="val 87149"/>
              </a:avLst>
            </a:prstGeom>
            <a:solidFill>
              <a:schemeClr val="accent4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7"/>
            <p:cNvSpPr txBox="1"/>
            <p:nvPr/>
          </p:nvSpPr>
          <p:spPr>
            <a:xfrm>
              <a:off x="2660925" y="14828"/>
              <a:ext cx="2161269" cy="826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625" tIns="40625" rIns="40625" bIns="40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3200" b="0" i="0" u="none" strike="noStrike" cap="none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meandered</a:t>
              </a:r>
              <a:endParaRPr sz="3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37"/>
            <p:cNvSpPr/>
            <p:nvPr/>
          </p:nvSpPr>
          <p:spPr>
            <a:xfrm>
              <a:off x="2161269" y="826654"/>
              <a:ext cx="2881692" cy="826654"/>
            </a:xfrm>
            <a:prstGeom prst="trapezoid">
              <a:avLst>
                <a:gd name="adj" fmla="val 87149"/>
              </a:avLst>
            </a:prstGeom>
            <a:solidFill>
              <a:srgbClr val="85F01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7"/>
            <p:cNvSpPr txBox="1"/>
            <p:nvPr/>
          </p:nvSpPr>
          <p:spPr>
            <a:xfrm>
              <a:off x="2665565" y="826654"/>
              <a:ext cx="1873100" cy="826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625" tIns="40625" rIns="40625" bIns="40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3200" b="0" i="0" u="none" strike="noStrike" cap="none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drifted</a:t>
              </a:r>
              <a:endParaRPr sz="3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37"/>
            <p:cNvSpPr/>
            <p:nvPr/>
          </p:nvSpPr>
          <p:spPr>
            <a:xfrm>
              <a:off x="1440846" y="1653309"/>
              <a:ext cx="4322539" cy="826654"/>
            </a:xfrm>
            <a:prstGeom prst="trapezoid">
              <a:avLst>
                <a:gd name="adj" fmla="val 87149"/>
              </a:avLst>
            </a:prstGeom>
            <a:solidFill>
              <a:srgbClr val="21E146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7"/>
            <p:cNvSpPr txBox="1"/>
            <p:nvPr/>
          </p:nvSpPr>
          <p:spPr>
            <a:xfrm>
              <a:off x="2197290" y="1653309"/>
              <a:ext cx="2809650" cy="826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625" tIns="40625" rIns="40625" bIns="40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3200" b="0" i="0" u="none" strike="noStrike" cap="none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ambled</a:t>
              </a:r>
              <a:endParaRPr sz="3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37"/>
            <p:cNvSpPr/>
            <p:nvPr/>
          </p:nvSpPr>
          <p:spPr>
            <a:xfrm>
              <a:off x="720423" y="2479963"/>
              <a:ext cx="5763385" cy="826654"/>
            </a:xfrm>
            <a:prstGeom prst="trapezoid">
              <a:avLst>
                <a:gd name="adj" fmla="val 87149"/>
              </a:avLst>
            </a:prstGeom>
            <a:solidFill>
              <a:srgbClr val="31D2C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7"/>
            <p:cNvSpPr txBox="1"/>
            <p:nvPr/>
          </p:nvSpPr>
          <p:spPr>
            <a:xfrm>
              <a:off x="1729015" y="2479963"/>
              <a:ext cx="3746200" cy="826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625" tIns="40625" rIns="40625" bIns="40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3200" b="0" i="0" u="none" strike="noStrike" cap="none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crept </a:t>
              </a:r>
              <a:endParaRPr sz="32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37"/>
            <p:cNvSpPr/>
            <p:nvPr/>
          </p:nvSpPr>
          <p:spPr>
            <a:xfrm>
              <a:off x="0" y="3306618"/>
              <a:ext cx="7204232" cy="826654"/>
            </a:xfrm>
            <a:prstGeom prst="trapezoid">
              <a:avLst>
                <a:gd name="adj" fmla="val 87149"/>
              </a:avLst>
            </a:prstGeom>
            <a:solidFill>
              <a:srgbClr val="4371C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7"/>
            <p:cNvSpPr txBox="1"/>
            <p:nvPr/>
          </p:nvSpPr>
          <p:spPr>
            <a:xfrm>
              <a:off x="1260740" y="3306618"/>
              <a:ext cx="4682750" cy="8266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625" tIns="40625" rIns="40625" bIns="40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AU" sz="6600" b="0" i="0" u="none" strike="noStrike" cap="none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went</a:t>
              </a:r>
              <a:endParaRPr sz="66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4" name="Google Shape;184;p37"/>
          <p:cNvSpPr txBox="1"/>
          <p:nvPr/>
        </p:nvSpPr>
        <p:spPr>
          <a:xfrm>
            <a:off x="806353" y="2021486"/>
            <a:ext cx="951294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2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girl </a:t>
            </a:r>
            <a:r>
              <a:rPr lang="en-AU" sz="3200" b="0" i="0" u="sng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went slowly </a:t>
            </a:r>
            <a:r>
              <a:rPr lang="en-AU" sz="32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out the door.</a:t>
            </a:r>
            <a:endParaRPr sz="32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87927" y="3205018"/>
            <a:ext cx="2261059" cy="2392218"/>
            <a:chOff x="387927" y="3205018"/>
            <a:chExt cx="2261059" cy="2392218"/>
          </a:xfrm>
        </p:grpSpPr>
        <p:sp>
          <p:nvSpPr>
            <p:cNvPr id="2" name="6-Point Star 1"/>
            <p:cNvSpPr/>
            <p:nvPr/>
          </p:nvSpPr>
          <p:spPr>
            <a:xfrm>
              <a:off x="387927" y="3205018"/>
              <a:ext cx="2261059" cy="2392218"/>
            </a:xfrm>
            <a:prstGeom prst="star6">
              <a:avLst/>
            </a:prstGeom>
            <a:solidFill>
              <a:srgbClr val="00B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39763" y="4216461"/>
              <a:ext cx="15696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800" dirty="0">
                  <a:latin typeface="Century Gothic" panose="020B0502020202020204" pitchFamily="34" charset="0"/>
                </a:rPr>
                <a:t>Action verb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C63E2E1-2584-476A-9CBE-60A46B689543}"/>
              </a:ext>
            </a:extLst>
          </p:cNvPr>
          <p:cNvSpPr txBox="1"/>
          <p:nvPr/>
        </p:nvSpPr>
        <p:spPr>
          <a:xfrm>
            <a:off x="0" y="369290"/>
            <a:ext cx="9632470" cy="156966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AU" sz="2400" dirty="0">
                <a:latin typeface="Century Gothic" panose="020B0502020202020204" pitchFamily="34" charset="0"/>
              </a:rPr>
              <a:t>Read the sentence.</a:t>
            </a:r>
          </a:p>
          <a:p>
            <a:pPr marL="52705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AutoNum type="arabicPeriod"/>
            </a:pPr>
            <a:r>
              <a:rPr lang="en-AU" sz="24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Re-write the sentence with an upgraded verb to replace the verb + adverb. You can use a suggested one or choose your own.</a:t>
            </a:r>
            <a:endParaRPr lang="en-AU" sz="2000" b="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85674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1276</Words>
  <Application>Microsoft Office PowerPoint</Application>
  <PresentationFormat>Widescreen</PresentationFormat>
  <Paragraphs>243</Paragraphs>
  <Slides>19</Slides>
  <Notes>18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Calibri</vt:lpstr>
      <vt:lpstr>Century Gothic</vt:lpstr>
      <vt:lpstr>Arial</vt:lpstr>
      <vt:lpstr>Quattrocento Sans</vt:lpstr>
      <vt:lpstr>Noto Sans Symbols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LIEVRE Stephanie [Serpentine Primary School]</dc:creator>
  <cp:lastModifiedBy>LE LIEVRE Stephanie [Serpentine Primary School]</cp:lastModifiedBy>
  <cp:revision>8</cp:revision>
  <dcterms:created xsi:type="dcterms:W3CDTF">2021-08-04T08:19:39Z</dcterms:created>
  <dcterms:modified xsi:type="dcterms:W3CDTF">2023-09-09T07:37:11Z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0x010100B63E8551B7C9C74B8DCC7CC4E4715430</vt:lpwstr>
  </property>
</Properties>
</file>